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2" r:id="rId3"/>
    <p:sldId id="273" r:id="rId4"/>
    <p:sldId id="275" r:id="rId5"/>
    <p:sldId id="257" r:id="rId6"/>
    <p:sldId id="260" r:id="rId7"/>
    <p:sldId id="274" r:id="rId8"/>
    <p:sldId id="258" r:id="rId9"/>
    <p:sldId id="271" r:id="rId10"/>
    <p:sldId id="259" r:id="rId11"/>
    <p:sldId id="261" r:id="rId12"/>
    <p:sldId id="262" r:id="rId13"/>
    <p:sldId id="263" r:id="rId14"/>
    <p:sldId id="276" r:id="rId15"/>
    <p:sldId id="264" r:id="rId16"/>
    <p:sldId id="265" r:id="rId17"/>
    <p:sldId id="266" r:id="rId18"/>
    <p:sldId id="267" r:id="rId19"/>
    <p:sldId id="268" r:id="rId20"/>
    <p:sldId id="269" r:id="rId21"/>
    <p:sldId id="277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6"/>
  </p:normalViewPr>
  <p:slideViewPr>
    <p:cSldViewPr snapToGrid="0" snapToObjects="1">
      <p:cViewPr varScale="1">
        <p:scale>
          <a:sx n="109" d="100"/>
          <a:sy n="109" d="100"/>
        </p:scale>
        <p:origin x="17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5DC36-2746-4E4A-8F94-B7485354538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EC4B1-2555-8740-941E-235099A91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1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1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09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6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7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39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7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85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4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1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4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1055C-A9C7-444C-95B0-2235BB0DF3B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00481-48B0-754C-B06A-360B6B4B0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5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Virtual Reality Glove for Hand and Arm Rehabilitation After Stroke  (</a:t>
            </a:r>
            <a:r>
              <a:rPr lang="en-US" dirty="0" err="1"/>
              <a:t>vREHAB</a:t>
            </a:r>
            <a:r>
              <a:rPr lang="en-US" dirty="0"/>
              <a:t>)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Clinical Assistant Professor, Stanford University</a:t>
            </a:r>
          </a:p>
          <a:p>
            <a:r>
              <a:rPr lang="en-US" dirty="0"/>
              <a:t>April 19, 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48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Neofect</a:t>
            </a:r>
            <a:r>
              <a:rPr lang="en-US" dirty="0"/>
              <a:t> Smart Glove</a:t>
            </a:r>
          </a:p>
        </p:txBody>
      </p:sp>
      <p:pic>
        <p:nvPicPr>
          <p:cNvPr id="7" name="[NEOFECT] RAPAEL Smart Glove - 1.0 softwar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201050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Primary: Assess the feasibility of using the Smart Glove for self-directed home therapy in </a:t>
            </a:r>
            <a:r>
              <a:rPr lang="en-US" dirty="0" err="1"/>
              <a:t>subacute</a:t>
            </a:r>
            <a:r>
              <a:rPr lang="en-US" dirty="0"/>
              <a:t> and chronic stroke patients</a:t>
            </a:r>
          </a:p>
          <a:p>
            <a:r>
              <a:rPr lang="en-US" dirty="0"/>
              <a:t>Secondary:</a:t>
            </a:r>
          </a:p>
          <a:p>
            <a:pPr lvl="1"/>
            <a:r>
              <a:rPr lang="en-US" dirty="0"/>
              <a:t>Improvements in motor recovery</a:t>
            </a:r>
          </a:p>
          <a:p>
            <a:pPr lvl="1"/>
            <a:r>
              <a:rPr lang="en-US" dirty="0"/>
              <a:t>Improvements in upper extremity function</a:t>
            </a:r>
          </a:p>
          <a:p>
            <a:pPr lvl="1"/>
            <a:r>
              <a:rPr lang="en-US" dirty="0"/>
              <a:t>Self reported measures including ease of use, comfort, effectiveness, and satisfaction with the device</a:t>
            </a:r>
          </a:p>
        </p:txBody>
      </p:sp>
    </p:spTree>
    <p:extLst>
      <p:ext uri="{BB962C8B-B14F-4D97-AF65-F5344CB8AC3E}">
        <p14:creationId xmlns:p14="http://schemas.microsoft.com/office/powerpoint/2010/main" val="3392840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20 subjects were enrolled</a:t>
            </a:r>
          </a:p>
          <a:p>
            <a:pPr lvl="1"/>
            <a:r>
              <a:rPr lang="en-US" dirty="0"/>
              <a:t>More than 3 months out of stroke</a:t>
            </a:r>
          </a:p>
          <a:p>
            <a:pPr lvl="1"/>
            <a:r>
              <a:rPr lang="en-US" dirty="0"/>
              <a:t>Some unilateral hand weakness </a:t>
            </a:r>
          </a:p>
          <a:p>
            <a:r>
              <a:rPr lang="en-US" dirty="0"/>
              <a:t>Subjects were instructed to use the device 50 minutes per day for 5 days per week</a:t>
            </a:r>
          </a:p>
          <a:p>
            <a:pPr lvl="1"/>
            <a:r>
              <a:rPr lang="en-US" dirty="0"/>
              <a:t>Can be split into two 25 minute sessions</a:t>
            </a:r>
          </a:p>
          <a:p>
            <a:r>
              <a:rPr lang="en-US" dirty="0"/>
              <a:t>Study period was 8 weeks</a:t>
            </a:r>
          </a:p>
          <a:p>
            <a:pPr lvl="1"/>
            <a:r>
              <a:rPr lang="en-US" dirty="0"/>
              <a:t>Week 0: baseline functional assessment</a:t>
            </a:r>
          </a:p>
          <a:p>
            <a:pPr lvl="1"/>
            <a:r>
              <a:rPr lang="en-US" dirty="0"/>
              <a:t>Week 2: repeat functional assessment, glove issued</a:t>
            </a:r>
          </a:p>
          <a:p>
            <a:pPr lvl="1"/>
            <a:r>
              <a:rPr lang="en-US" dirty="0"/>
              <a:t>Week 4: follow-up visit for troubleshooting</a:t>
            </a:r>
          </a:p>
          <a:p>
            <a:pPr lvl="1"/>
            <a:r>
              <a:rPr lang="en-US" dirty="0"/>
              <a:t>Week 8: functional assessment, completion of self reported measures, data download from device</a:t>
            </a:r>
          </a:p>
        </p:txBody>
      </p:sp>
    </p:spTree>
    <p:extLst>
      <p:ext uri="{BB962C8B-B14F-4D97-AF65-F5344CB8AC3E}">
        <p14:creationId xmlns:p14="http://schemas.microsoft.com/office/powerpoint/2010/main" val="3703059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52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Functional Assessments: UE </a:t>
            </a:r>
            <a:r>
              <a:rPr lang="en-US" dirty="0" err="1"/>
              <a:t>Fugl</a:t>
            </a:r>
            <a:r>
              <a:rPr lang="en-US" dirty="0"/>
              <a:t>-Meyer</a:t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Evaluates and measures recovery in post-stroke hemiplegia</a:t>
            </a:r>
          </a:p>
          <a:p>
            <a:r>
              <a:rPr lang="en-US" dirty="0"/>
              <a:t>Assesses ADLs and functional mobility</a:t>
            </a:r>
          </a:p>
          <a:p>
            <a:r>
              <a:rPr lang="en-US" dirty="0"/>
              <a:t>One of the most widely used quantitative </a:t>
            </a:r>
            <a:r>
              <a:rPr lang="en-US" dirty="0" err="1"/>
              <a:t>meaures</a:t>
            </a:r>
            <a:r>
              <a:rPr lang="en-US" dirty="0"/>
              <a:t> of motor impairment</a:t>
            </a:r>
          </a:p>
          <a:p>
            <a:r>
              <a:rPr lang="en-US" dirty="0"/>
              <a:t>Measures motor function, sensory function, joint range of motion, and joint pain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453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FDE66CA-42AF-FE46-A6E9-E80595FD4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 Assessments: </a:t>
            </a:r>
            <a:r>
              <a:rPr lang="en-US" dirty="0" err="1"/>
              <a:t>Jebsen</a:t>
            </a:r>
            <a:r>
              <a:rPr lang="en-US" dirty="0"/>
              <a:t> Hand Function Test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8FAEF68-0D03-BB46-9637-D271727A1A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1897" y="2109813"/>
            <a:ext cx="4240242" cy="263837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8FA56BB-1BEE-0A4E-92D0-2DEC87F1BD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Assesses ADLS and UE function</a:t>
            </a:r>
          </a:p>
          <a:p>
            <a:r>
              <a:rPr lang="en-US" dirty="0"/>
              <a:t>Consists of 7 items:</a:t>
            </a:r>
          </a:p>
          <a:p>
            <a:pPr lvl="1" fontAlgn="base"/>
            <a:r>
              <a:rPr lang="en-US" dirty="0"/>
              <a:t>Writing a short sentence (24 letters, 3rd grade reading difficulty)</a:t>
            </a:r>
          </a:p>
          <a:p>
            <a:pPr lvl="1" fontAlgn="base"/>
            <a:r>
              <a:rPr lang="en-US" dirty="0"/>
              <a:t>Turning over a 3×5 inch card</a:t>
            </a:r>
          </a:p>
          <a:p>
            <a:pPr lvl="1" fontAlgn="base"/>
            <a:r>
              <a:rPr lang="en-US" dirty="0"/>
              <a:t>Picking up small common objects</a:t>
            </a:r>
          </a:p>
          <a:p>
            <a:pPr lvl="1" fontAlgn="base"/>
            <a:r>
              <a:rPr lang="en-US" dirty="0"/>
              <a:t>Simulated feeding</a:t>
            </a:r>
          </a:p>
          <a:p>
            <a:pPr lvl="1" fontAlgn="base"/>
            <a:r>
              <a:rPr lang="en-US" dirty="0"/>
              <a:t>Stacking checkers</a:t>
            </a:r>
          </a:p>
          <a:p>
            <a:pPr lvl="1" fontAlgn="base"/>
            <a:r>
              <a:rPr lang="en-US" dirty="0"/>
              <a:t>Picking up large light cans</a:t>
            </a:r>
          </a:p>
          <a:p>
            <a:pPr lvl="1" fontAlgn="base"/>
            <a:r>
              <a:rPr lang="en-US" dirty="0"/>
              <a:t>Picking up large heavy cans</a:t>
            </a:r>
          </a:p>
          <a:p>
            <a:pPr fontAlgn="base"/>
            <a:r>
              <a:rPr lang="en-US" dirty="0"/>
              <a:t>Scoring done by time, not quality</a:t>
            </a:r>
          </a:p>
          <a:p>
            <a:pPr fontAlgn="base"/>
            <a:r>
              <a:rPr lang="en-US" dirty="0"/>
              <a:t>Lower score = greater function</a:t>
            </a:r>
          </a:p>
          <a:p>
            <a:pPr fontAlgn="base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980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Feasibility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Average days of use was 25 days during the 42 day study period</a:t>
            </a:r>
          </a:p>
          <a:p>
            <a:r>
              <a:rPr lang="en-US" dirty="0"/>
              <a:t>Average daily time of use was 24 minutes</a:t>
            </a:r>
          </a:p>
          <a:p>
            <a:r>
              <a:rPr lang="en-US" dirty="0"/>
              <a:t>6 subjects met the goal of 5d per week of use</a:t>
            </a:r>
          </a:p>
          <a:p>
            <a:r>
              <a:rPr lang="en-US" dirty="0"/>
              <a:t>3 subjects met the daily time use goal of 50 minutes</a:t>
            </a:r>
          </a:p>
          <a:p>
            <a:r>
              <a:rPr lang="en-US" dirty="0"/>
              <a:t>Interface was described as easy to use and user-friendly</a:t>
            </a:r>
          </a:p>
          <a:p>
            <a:r>
              <a:rPr lang="en-US" dirty="0"/>
              <a:t>Most commonly reported barriers to use were poor glove fit and difficulty donning glove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279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Functional Improvement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Statistically significant decrease in time required to complete </a:t>
            </a:r>
            <a:r>
              <a:rPr lang="en-US" dirty="0" err="1"/>
              <a:t>Jebsen</a:t>
            </a:r>
            <a:r>
              <a:rPr lang="en-US" dirty="0"/>
              <a:t> Taylor Hand Test</a:t>
            </a:r>
          </a:p>
          <a:p>
            <a:pPr lvl="1"/>
            <a:r>
              <a:rPr lang="en-US" dirty="0"/>
              <a:t>Median of decrease: 32.3 seconds (p=0.016)</a:t>
            </a:r>
          </a:p>
          <a:p>
            <a:pPr lvl="1"/>
            <a:r>
              <a:rPr lang="en-US" dirty="0"/>
              <a:t>Fine motor JHT testing showed greater improvement than gross JHT</a:t>
            </a:r>
          </a:p>
          <a:p>
            <a:r>
              <a:rPr lang="en-US" dirty="0"/>
              <a:t>Close to statistically significant increase in UE </a:t>
            </a:r>
            <a:r>
              <a:rPr lang="en-US" dirty="0" err="1"/>
              <a:t>Fugl</a:t>
            </a:r>
            <a:r>
              <a:rPr lang="en-US" dirty="0"/>
              <a:t>-Meyer </a:t>
            </a:r>
          </a:p>
          <a:p>
            <a:pPr lvl="1"/>
            <a:r>
              <a:rPr lang="en-US" dirty="0"/>
              <a:t>Median of increase: 2.5 points (p=0.087)</a:t>
            </a:r>
          </a:p>
          <a:p>
            <a:pPr lvl="1"/>
            <a:r>
              <a:rPr lang="en-US" dirty="0"/>
              <a:t>Not clinically significant (MCID = 10 points)</a:t>
            </a:r>
          </a:p>
        </p:txBody>
      </p:sp>
    </p:spTree>
    <p:extLst>
      <p:ext uri="{BB962C8B-B14F-4D97-AF65-F5344CB8AC3E}">
        <p14:creationId xmlns:p14="http://schemas.microsoft.com/office/powerpoint/2010/main" val="190323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Patient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subjects favored high frequency use over time-intensive therapy</a:t>
            </a:r>
          </a:p>
          <a:p>
            <a:pPr lvl="1"/>
            <a:r>
              <a:rPr lang="en-US" dirty="0"/>
              <a:t>60 min per day was too long</a:t>
            </a:r>
          </a:p>
          <a:p>
            <a:r>
              <a:rPr lang="en-US" dirty="0"/>
              <a:t>No difference in participation between male and female subjects</a:t>
            </a:r>
          </a:p>
          <a:p>
            <a:r>
              <a:rPr lang="en-US" dirty="0"/>
              <a:t>Subjects &gt;65 years of age demonstrated better use of the device compared to younger subjects</a:t>
            </a:r>
          </a:p>
        </p:txBody>
      </p:sp>
    </p:spTree>
    <p:extLst>
      <p:ext uri="{BB962C8B-B14F-4D97-AF65-F5344CB8AC3E}">
        <p14:creationId xmlns:p14="http://schemas.microsoft.com/office/powerpoint/2010/main" val="414768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Smart Glove is a safe, inexpensive, and well adopted device for in-home upper extremity rehabilitation</a:t>
            </a:r>
          </a:p>
          <a:p>
            <a:r>
              <a:rPr lang="en-US" dirty="0"/>
              <a:t>Improvements in hand function were seen after regular glove use in </a:t>
            </a:r>
            <a:r>
              <a:rPr lang="en-US" dirty="0" err="1"/>
              <a:t>subacute</a:t>
            </a:r>
            <a:r>
              <a:rPr lang="en-US" dirty="0"/>
              <a:t> and chronic stroke patients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956" y="1949209"/>
            <a:ext cx="4711044" cy="26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81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Limitations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Non-randomized, cohort study</a:t>
            </a:r>
          </a:p>
          <a:p>
            <a:r>
              <a:rPr lang="en-US" dirty="0"/>
              <a:t>Only 20 participants</a:t>
            </a:r>
          </a:p>
          <a:p>
            <a:r>
              <a:rPr lang="en-US" dirty="0"/>
              <a:t>No long term follow-up</a:t>
            </a:r>
          </a:p>
          <a:p>
            <a:r>
              <a:rPr lang="en-US" dirty="0"/>
              <a:t>Population was </a:t>
            </a:r>
            <a:r>
              <a:rPr lang="en-US" dirty="0" err="1"/>
              <a:t>subacute</a:t>
            </a:r>
            <a:r>
              <a:rPr lang="en-US" dirty="0"/>
              <a:t> and chronic stroke subjects who were less likely to demonstrate significant functional improvement</a:t>
            </a:r>
          </a:p>
        </p:txBody>
      </p:sp>
    </p:spTree>
    <p:extLst>
      <p:ext uri="{BB962C8B-B14F-4D97-AF65-F5344CB8AC3E}">
        <p14:creationId xmlns:p14="http://schemas.microsoft.com/office/powerpoint/2010/main" val="1708844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study was funded by an industry grant from </a:t>
            </a:r>
            <a:r>
              <a:rPr lang="en-US" dirty="0" err="1"/>
              <a:t>Neofect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409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Randomized multi-site study in acute stroke survivors</a:t>
            </a:r>
          </a:p>
          <a:p>
            <a:pPr lvl="1"/>
            <a:r>
              <a:rPr lang="en-US" dirty="0"/>
              <a:t>Stanford, Intermountain Health, SCVMC, Belgium</a:t>
            </a:r>
          </a:p>
          <a:p>
            <a:r>
              <a:rPr lang="en-US" dirty="0"/>
              <a:t>Device will be issued within one month of acute stroke</a:t>
            </a:r>
          </a:p>
          <a:p>
            <a:r>
              <a:rPr lang="en-US" dirty="0"/>
              <a:t>12 week intervention period</a:t>
            </a:r>
          </a:p>
          <a:p>
            <a:pPr lvl="1"/>
            <a:r>
              <a:rPr lang="en-US" dirty="0"/>
              <a:t>Device use 20-30min per day, 5d per week</a:t>
            </a:r>
          </a:p>
          <a:p>
            <a:r>
              <a:rPr lang="en-US" dirty="0"/>
              <a:t>Follow-up visit 12 weeks after study period has ended</a:t>
            </a:r>
          </a:p>
          <a:p>
            <a:r>
              <a:rPr lang="en-US" dirty="0"/>
              <a:t>Patients randomized to usual care group will have the opportunity to use the device for 6 weeks after formal study period has ended.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50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9277-FBB5-4C41-B5BD-62C5D5FAD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Have a Patient You Would Like to Refer?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0F0086-6B0B-624B-A9D5-85D1F9FB6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/>
              <a:t>Adam MacLellan, MD</a:t>
            </a:r>
          </a:p>
          <a:p>
            <a:pPr algn="ctr"/>
            <a:r>
              <a:rPr lang="en-US" dirty="0" err="1"/>
              <a:t>amaclell@stanford.edu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5409A8-B706-AE40-92A0-E770B64D32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1294" y="3134519"/>
            <a:ext cx="2032000" cy="2032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804D2-CE0E-6C43-B17B-FA7596996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6612" y="2174875"/>
            <a:ext cx="4041775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/>
              <a:t>Emily Huang, Research Coordinator</a:t>
            </a:r>
          </a:p>
          <a:p>
            <a:pPr algn="ctr"/>
            <a:r>
              <a:rPr lang="en-US" dirty="0" err="1"/>
              <a:t>huange@stanford.edu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7466BC1-B263-1846-AFC1-A400F88A017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650708" y="3113629"/>
            <a:ext cx="2073780" cy="207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35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Clinicians:</a:t>
            </a:r>
          </a:p>
          <a:p>
            <a:pPr lvl="1"/>
            <a:r>
              <a:rPr lang="en-US" dirty="0"/>
              <a:t>Maarten </a:t>
            </a:r>
            <a:r>
              <a:rPr lang="en-US" dirty="0" err="1"/>
              <a:t>Lansberg</a:t>
            </a:r>
            <a:r>
              <a:rPr lang="en-US" dirty="0"/>
              <a:t>, MD</a:t>
            </a:r>
          </a:p>
          <a:p>
            <a:pPr lvl="1"/>
            <a:r>
              <a:rPr lang="en-US" dirty="0"/>
              <a:t>Catherine </a:t>
            </a:r>
            <a:r>
              <a:rPr lang="en-US" dirty="0" err="1"/>
              <a:t>LeGault</a:t>
            </a:r>
            <a:r>
              <a:rPr lang="en-US" dirty="0"/>
              <a:t>, MD</a:t>
            </a:r>
          </a:p>
          <a:p>
            <a:pPr lvl="1"/>
            <a:r>
              <a:rPr lang="en-US" dirty="0"/>
              <a:t>Adam MacLellan, MD</a:t>
            </a:r>
          </a:p>
          <a:p>
            <a:pPr lvl="1"/>
            <a:r>
              <a:rPr lang="en-US" dirty="0"/>
              <a:t>Julie </a:t>
            </a:r>
            <a:r>
              <a:rPr lang="en-US" dirty="0" err="1"/>
              <a:t>Muccini</a:t>
            </a:r>
            <a:r>
              <a:rPr lang="en-US" dirty="0"/>
              <a:t>, OTRL</a:t>
            </a:r>
          </a:p>
          <a:p>
            <a:pPr lvl="1"/>
            <a:r>
              <a:rPr lang="en-US" dirty="0"/>
              <a:t>Marion </a:t>
            </a:r>
            <a:r>
              <a:rPr lang="en-US" dirty="0" err="1"/>
              <a:t>Buckwalter</a:t>
            </a:r>
            <a:r>
              <a:rPr lang="en-US" dirty="0"/>
              <a:t>, MD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Research Staff:</a:t>
            </a:r>
          </a:p>
          <a:p>
            <a:pPr lvl="1"/>
            <a:r>
              <a:rPr lang="en-US" dirty="0"/>
              <a:t>Alay Parikh</a:t>
            </a:r>
          </a:p>
          <a:p>
            <a:pPr lvl="1"/>
            <a:r>
              <a:rPr lang="en-US" dirty="0"/>
              <a:t>Stephanie Kemp</a:t>
            </a:r>
          </a:p>
          <a:p>
            <a:pPr lvl="1"/>
            <a:r>
              <a:rPr lang="en-US" dirty="0"/>
              <a:t>Michael Sharp</a:t>
            </a:r>
          </a:p>
          <a:p>
            <a:pPr lvl="1"/>
            <a:r>
              <a:rPr lang="en-US" dirty="0"/>
              <a:t>Elizabeth Osborn</a:t>
            </a:r>
          </a:p>
          <a:p>
            <a:pPr lvl="1"/>
            <a:r>
              <a:rPr lang="en-US" dirty="0"/>
              <a:t>Emily Huang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84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Massed Practice for Stroke Rehab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Repetitive practice of tasks by use of whatever function is present in the affected limbs</a:t>
            </a:r>
          </a:p>
          <a:p>
            <a:r>
              <a:rPr lang="en-US" dirty="0"/>
              <a:t>Thought to induce neuroplasticity and assist with stroke recovery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 descr="brain-1845940_1920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6" r="162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909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EC904-4B27-E046-AF2E-318DECF1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Massed Practice for Stroke Rehab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CF7F7B-807E-294F-A318-B2E66B4829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3806" y="1600200"/>
            <a:ext cx="4381995" cy="184170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93686-3771-1447-B5CB-C477C3849F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Moderate quality evidence from 2014 Cochrane Review that relatively high dose repetitive task practice leads to beneficial effects after stroke</a:t>
            </a:r>
          </a:p>
          <a:p>
            <a:r>
              <a:rPr lang="en-US" dirty="0"/>
              <a:t>Greater dose = greater benefit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337EDC-B893-3941-9BFE-9F97281AD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89" y="3863181"/>
            <a:ext cx="2895600" cy="21717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E4F10DB-E0E7-0549-AAD9-190489E3D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273" y="6356350"/>
            <a:ext cx="7564581" cy="365125"/>
          </a:xfrm>
        </p:spPr>
        <p:txBody>
          <a:bodyPr/>
          <a:lstStyle/>
          <a:p>
            <a:r>
              <a:rPr lang="en-US" dirty="0"/>
              <a:t>Pollock A, Farmer SE, Brady MC, Langhorne P, Mead GE, </a:t>
            </a:r>
            <a:r>
              <a:rPr lang="en-US" dirty="0" err="1"/>
              <a:t>Mehrholz</a:t>
            </a:r>
            <a:r>
              <a:rPr lang="en-US" dirty="0"/>
              <a:t> J, van </a:t>
            </a:r>
            <a:r>
              <a:rPr lang="en-US" dirty="0" err="1"/>
              <a:t>Wijck</a:t>
            </a:r>
            <a:r>
              <a:rPr lang="en-US" dirty="0"/>
              <a:t> F.
Interventions for improving upper limb function after stroke. Cochrane Database
</a:t>
            </a:r>
            <a:r>
              <a:rPr lang="en-US" dirty="0" err="1"/>
              <a:t>Syst</a:t>
            </a:r>
            <a:r>
              <a:rPr lang="en-US" dirty="0"/>
              <a:t> Rev. 2014 Nov 12;(11):CD010820.</a:t>
            </a:r>
          </a:p>
        </p:txBody>
      </p:sp>
    </p:spTree>
    <p:extLst>
      <p:ext uri="{BB962C8B-B14F-4D97-AF65-F5344CB8AC3E}">
        <p14:creationId xmlns:p14="http://schemas.microsoft.com/office/powerpoint/2010/main" val="355254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Robotic Devices for Stroke Rehab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170145"/>
            <a:ext cx="8229600" cy="1956018"/>
          </a:xfrm>
        </p:spPr>
        <p:txBody>
          <a:bodyPr>
            <a:normAutofit/>
          </a:bodyPr>
          <a:lstStyle/>
          <a:p>
            <a:r>
              <a:rPr lang="en-US" dirty="0"/>
              <a:t>Can provide task-specific massed practice training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45" y="1651320"/>
            <a:ext cx="3032698" cy="2306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077" y="1417638"/>
            <a:ext cx="2794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Downsides of Robotic Rehabilitation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422"/>
            <a:ext cx="8229600" cy="4525963"/>
          </a:xfrm>
        </p:spPr>
        <p:txBody>
          <a:bodyPr/>
          <a:lstStyle/>
          <a:p>
            <a:r>
              <a:rPr lang="en-US" dirty="0"/>
              <a:t>High cost</a:t>
            </a:r>
          </a:p>
          <a:p>
            <a:r>
              <a:rPr lang="en-US" dirty="0"/>
              <a:t>Must be used in a clinical setting</a:t>
            </a:r>
          </a:p>
          <a:p>
            <a:r>
              <a:rPr lang="en-US" dirty="0"/>
              <a:t>Require set-up and supervision by a physical or occupational therapist</a:t>
            </a:r>
          </a:p>
          <a:p>
            <a:r>
              <a:rPr lang="en-US" dirty="0"/>
              <a:t>Patient boredom with repetitive tasks</a:t>
            </a:r>
          </a:p>
        </p:txBody>
      </p:sp>
    </p:spTree>
    <p:extLst>
      <p:ext uri="{BB962C8B-B14F-4D97-AF65-F5344CB8AC3E}">
        <p14:creationId xmlns:p14="http://schemas.microsoft.com/office/powerpoint/2010/main" val="183525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25CE3-7706-8748-AD60-AA5F4516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Reality for Stroke Rehab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3642-0A22-7542-BC21-269B10865D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Computer based therapy to simulate real life objects and events</a:t>
            </a:r>
          </a:p>
          <a:p>
            <a:r>
              <a:rPr lang="en-US" dirty="0"/>
              <a:t>Is often less expensive and more portable than robotic devices</a:t>
            </a:r>
          </a:p>
          <a:p>
            <a:r>
              <a:rPr lang="en-US" dirty="0"/>
              <a:t>Many VR devices can be used in the home to supplement conventional therapy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1E425B-F905-B942-AAA7-3CA97D74C6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20935"/>
            <a:ext cx="403860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1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Neofect</a:t>
            </a:r>
            <a:r>
              <a:rPr lang="en-US" dirty="0"/>
              <a:t> </a:t>
            </a:r>
            <a:r>
              <a:rPr lang="en-US" dirty="0" err="1"/>
              <a:t>SmartGlove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Lightweight elastomer glove</a:t>
            </a:r>
          </a:p>
          <a:p>
            <a:r>
              <a:rPr lang="en-US" dirty="0"/>
              <a:t>Sensors built into the glove detect movement of wrist and individual fingers</a:t>
            </a:r>
          </a:p>
          <a:p>
            <a:r>
              <a:rPr lang="en-US" dirty="0"/>
              <a:t>Games provide training in the following movements:</a:t>
            </a:r>
          </a:p>
          <a:p>
            <a:pPr lvl="1"/>
            <a:r>
              <a:rPr lang="en-US" dirty="0"/>
              <a:t>Wrist flexion/extension</a:t>
            </a:r>
          </a:p>
          <a:p>
            <a:pPr lvl="1"/>
            <a:r>
              <a:rPr lang="en-US" dirty="0"/>
              <a:t>Finger flexion/extension</a:t>
            </a:r>
          </a:p>
          <a:p>
            <a:pPr lvl="1"/>
            <a:r>
              <a:rPr lang="en-US" dirty="0"/>
              <a:t>Forearm pronation and supination</a:t>
            </a:r>
          </a:p>
          <a:p>
            <a:pPr lvl="1"/>
            <a:r>
              <a:rPr lang="en-US" dirty="0"/>
              <a:t>Wrist radial and ulnar deviation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4069"/>
            <a:ext cx="4856726" cy="323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70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12787B3-44B8-0044-8B4B-2F41326B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Neofect</a:t>
            </a:r>
            <a:r>
              <a:rPr lang="en-US" dirty="0"/>
              <a:t> </a:t>
            </a:r>
            <a:r>
              <a:rPr lang="en-US" dirty="0" err="1"/>
              <a:t>SmartGlove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DA1C97D-996B-714F-8DAD-A08DECD67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71" y="1912502"/>
            <a:ext cx="7240258" cy="405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64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866</Words>
  <Application>Microsoft Macintosh PowerPoint</Application>
  <PresentationFormat>On-screen Show (4:3)</PresentationFormat>
  <Paragraphs>121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Virtual Reality Glove for Hand and Arm Rehabilitation After Stroke  (vREHAB) </vt:lpstr>
      <vt:lpstr>Disclosures</vt:lpstr>
      <vt:lpstr>Massed Practice for Stroke Rehab</vt:lpstr>
      <vt:lpstr>Massed Practice for Stroke Rehab</vt:lpstr>
      <vt:lpstr>Robotic Devices for Stroke Rehab</vt:lpstr>
      <vt:lpstr>Downsides of Robotic Rehabilitation </vt:lpstr>
      <vt:lpstr>Virtual Reality for Stroke Rehab</vt:lpstr>
      <vt:lpstr>Neofect SmartGlove</vt:lpstr>
      <vt:lpstr>Neofect SmartGlove</vt:lpstr>
      <vt:lpstr>Neofect Smart Glove</vt:lpstr>
      <vt:lpstr>Study Aims</vt:lpstr>
      <vt:lpstr>Study Design</vt:lpstr>
      <vt:lpstr>Functional Assessments: UE Fugl-Meyer </vt:lpstr>
      <vt:lpstr>Functional Assessments: Jebsen Hand Function Test</vt:lpstr>
      <vt:lpstr>Results: Feasibility</vt:lpstr>
      <vt:lpstr>Results: Functional Improvement</vt:lpstr>
      <vt:lpstr>Results: Patient Use</vt:lpstr>
      <vt:lpstr>Conclusions</vt:lpstr>
      <vt:lpstr>Study Limitations</vt:lpstr>
      <vt:lpstr>Future Steps</vt:lpstr>
      <vt:lpstr>Have a Patient You Would Like to Refer?</vt:lpstr>
      <vt:lpstr>Thank You!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Reality Glove for Hand and Arm Rehabilitation After Stroke </dc:title>
  <dc:creator>Kara Flavin</dc:creator>
  <cp:lastModifiedBy>Kara Flavin</cp:lastModifiedBy>
  <cp:revision>22</cp:revision>
  <dcterms:created xsi:type="dcterms:W3CDTF">2018-08-02T22:51:05Z</dcterms:created>
  <dcterms:modified xsi:type="dcterms:W3CDTF">2019-04-15T01:56:16Z</dcterms:modified>
</cp:coreProperties>
</file>