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media/image1.jpeg" ContentType="image/jpeg"/>
  <Override PartName="/ppt/media/image2.jpeg" ContentType="image/jpeg"/>
  <Override PartName="/ppt/theme/theme2.xml" ContentType="application/vnd.openxmlformats-officedocument.theme+xml"/>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b="def" i="def"/>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b="def" i="def"/>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b="def" i="def"/>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44" name="Shape 144"/>
          <p:cNvSpPr/>
          <p:nvPr>
            <p:ph type="sldImg"/>
          </p:nvPr>
        </p:nvSpPr>
        <p:spPr>
          <a:xfrm>
            <a:off x="1143000" y="685800"/>
            <a:ext cx="4572000" cy="3429000"/>
          </a:xfrm>
          <a:prstGeom prst="rect">
            <a:avLst/>
          </a:prstGeom>
        </p:spPr>
        <p:txBody>
          <a:bodyPr/>
          <a:lstStyle/>
          <a:p>
            <a:pPr/>
          </a:p>
        </p:txBody>
      </p:sp>
      <p:sp>
        <p:nvSpPr>
          <p:cNvPr id="145" name="Shape 145"/>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419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13"/>
          </p:nvPr>
        </p:nvSpPr>
        <p:spPr>
          <a:xfrm>
            <a:off x="1270000" y="6362700"/>
            <a:ext cx="10464800" cy="461366"/>
          </a:xfrm>
          <a:prstGeom prst="rect">
            <a:avLst/>
          </a:prstGeom>
        </p:spPr>
        <p:txBody>
          <a:bodyPr anchor="t">
            <a:spAutoFit/>
          </a:bodyPr>
          <a:lstStyle>
            <a:lvl1pPr marL="0" indent="0" algn="ctr">
              <a:spcBef>
                <a:spcPts val="0"/>
              </a:spcBef>
              <a:buSzTx/>
              <a:buNone/>
              <a:defRPr i="1" sz="2400"/>
            </a:lvl1pPr>
          </a:lstStyle>
          <a:p>
            <a:pPr/>
            <a:r>
              <a:t>–Johnny Appleseed</a:t>
            </a:r>
          </a:p>
        </p:txBody>
      </p:sp>
      <p:sp>
        <p:nvSpPr>
          <p:cNvPr id="94" name="“Type a quote here.”"/>
          <p:cNvSpPr txBox="1"/>
          <p:nvPr>
            <p:ph type="body" sz="quarter" idx="14"/>
          </p:nvPr>
        </p:nvSpPr>
        <p:spPr>
          <a:xfrm>
            <a:off x="1270000" y="4267112"/>
            <a:ext cx="10464800" cy="609776"/>
          </a:xfrm>
          <a:prstGeom prst="rect">
            <a:avLst/>
          </a:prstGeom>
        </p:spPr>
        <p:txBody>
          <a:bodyPr>
            <a:spAutoFit/>
          </a:bodyPr>
          <a:lstStyle>
            <a:lvl1pPr marL="0" indent="0" algn="ctr">
              <a:spcBef>
                <a:spcPts val="0"/>
              </a:spcBef>
              <a:buSzTx/>
              <a:buNone/>
              <a:defRPr sz="3400">
                <a:latin typeface="+mn-lt"/>
                <a:ea typeface="+mn-ea"/>
                <a:cs typeface="+mn-cs"/>
                <a:sym typeface="Helvetica Neue Medium"/>
              </a:defRPr>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Image"/>
          <p:cNvSpPr/>
          <p:nvPr>
            <p:ph type="pic" idx="13"/>
          </p:nvPr>
        </p:nvSpPr>
        <p:spPr>
          <a:xfrm>
            <a:off x="-949853" y="0"/>
            <a:ext cx="14904506" cy="9944100"/>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pic>
        <p:nvPicPr>
          <p:cNvPr id="117" name="Picture 3" descr="Picture 3"/>
          <p:cNvPicPr>
            <a:picLocks noChangeAspect="1"/>
          </p:cNvPicPr>
          <p:nvPr/>
        </p:nvPicPr>
        <p:blipFill>
          <a:blip r:embed="rId2">
            <a:extLst/>
          </a:blip>
          <a:stretch>
            <a:fillRect/>
          </a:stretch>
        </p:blipFill>
        <p:spPr>
          <a:xfrm>
            <a:off x="256918" y="1214090"/>
            <a:ext cx="2190417" cy="1183944"/>
          </a:xfrm>
          <a:prstGeom prst="rect">
            <a:avLst/>
          </a:prstGeom>
          <a:ln w="12700">
            <a:miter lim="400000"/>
          </a:ln>
        </p:spPr>
      </p:pic>
      <p:sp>
        <p:nvSpPr>
          <p:cNvPr id="118" name="Slide Number"/>
          <p:cNvSpPr txBox="1"/>
          <p:nvPr>
            <p:ph type="sldNum" sz="quarter" idx="2"/>
          </p:nvPr>
        </p:nvSpPr>
        <p:spPr>
          <a:xfrm>
            <a:off x="11794510" y="8040697"/>
            <a:ext cx="316213" cy="306688"/>
          </a:xfrm>
          <a:prstGeom prst="rect">
            <a:avLst/>
          </a:prstGeom>
        </p:spPr>
        <p:txBody>
          <a:bodyPr lIns="48766" tIns="48766" rIns="48766" bIns="48766" anchor="ctr"/>
          <a:lstStyle>
            <a:lvl1pPr algn="r" defTabSz="1300480">
              <a:defRPr>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pic>
        <p:nvPicPr>
          <p:cNvPr id="125" name="Picture 5" descr="Picture 5"/>
          <p:cNvPicPr>
            <a:picLocks noChangeAspect="1"/>
          </p:cNvPicPr>
          <p:nvPr/>
        </p:nvPicPr>
        <p:blipFill>
          <a:blip r:embed="rId2">
            <a:extLst/>
          </a:blip>
          <a:stretch>
            <a:fillRect/>
          </a:stretch>
        </p:blipFill>
        <p:spPr>
          <a:xfrm>
            <a:off x="-1" y="1196883"/>
            <a:ext cx="13005707" cy="1533590"/>
          </a:xfrm>
          <a:prstGeom prst="rect">
            <a:avLst/>
          </a:prstGeom>
          <a:ln w="12700">
            <a:miter lim="400000"/>
          </a:ln>
        </p:spPr>
      </p:pic>
      <p:sp>
        <p:nvSpPr>
          <p:cNvPr id="126" name="Title Text"/>
          <p:cNvSpPr txBox="1"/>
          <p:nvPr>
            <p:ph type="title"/>
          </p:nvPr>
        </p:nvSpPr>
        <p:spPr>
          <a:xfrm>
            <a:off x="894079" y="1608667"/>
            <a:ext cx="11216642" cy="1413935"/>
          </a:xfrm>
          <a:prstGeom prst="rect">
            <a:avLst/>
          </a:prstGeom>
        </p:spPr>
        <p:txBody>
          <a:bodyPr lIns="48765" tIns="48765" rIns="48765" bIns="48765"/>
          <a:lstStyle>
            <a:lvl1pPr algn="l" defTabSz="1300480">
              <a:lnSpc>
                <a:spcPct val="90000"/>
              </a:lnSpc>
              <a:defRPr sz="6200">
                <a:latin typeface="Calibri Light"/>
                <a:ea typeface="Calibri Light"/>
                <a:cs typeface="Calibri Light"/>
                <a:sym typeface="Calibri Light"/>
              </a:defRPr>
            </a:lvl1pPr>
          </a:lstStyle>
          <a:p>
            <a:pPr/>
            <a:r>
              <a:t>Title Text</a:t>
            </a:r>
          </a:p>
        </p:txBody>
      </p:sp>
      <p:sp>
        <p:nvSpPr>
          <p:cNvPr id="127" name="Body Level One…"/>
          <p:cNvSpPr txBox="1"/>
          <p:nvPr>
            <p:ph type="body" idx="1"/>
          </p:nvPr>
        </p:nvSpPr>
        <p:spPr>
          <a:xfrm>
            <a:off x="894079" y="3166533"/>
            <a:ext cx="11216642" cy="4641428"/>
          </a:xfrm>
          <a:prstGeom prst="rect">
            <a:avLst/>
          </a:prstGeom>
        </p:spPr>
        <p:txBody>
          <a:bodyPr lIns="48765" tIns="48765" rIns="48765" bIns="48765" anchor="t"/>
          <a:lstStyle>
            <a:lvl1pPr marL="310242" indent="-310242" defTabSz="1300480">
              <a:lnSpc>
                <a:spcPct val="90000"/>
              </a:lnSpc>
              <a:spcBef>
                <a:spcPts val="1400"/>
              </a:spcBef>
              <a:buSzPct val="100000"/>
              <a:buFont typeface="Arial"/>
              <a:defRPr sz="3800">
                <a:latin typeface="Calibri"/>
                <a:ea typeface="Calibri"/>
                <a:cs typeface="Calibri"/>
                <a:sym typeface="Calibri"/>
              </a:defRPr>
            </a:lvl1pPr>
            <a:lvl2pPr marL="819150" indent="-361950" defTabSz="1300480">
              <a:lnSpc>
                <a:spcPct val="90000"/>
              </a:lnSpc>
              <a:spcBef>
                <a:spcPts val="1400"/>
              </a:spcBef>
              <a:buSzPct val="100000"/>
              <a:buFont typeface="Arial"/>
              <a:defRPr sz="3800">
                <a:latin typeface="Calibri"/>
                <a:ea typeface="Calibri"/>
                <a:cs typeface="Calibri"/>
                <a:sym typeface="Calibri"/>
              </a:defRPr>
            </a:lvl2pPr>
            <a:lvl3pPr marL="1348737" indent="-434337" defTabSz="1300480">
              <a:lnSpc>
                <a:spcPct val="90000"/>
              </a:lnSpc>
              <a:spcBef>
                <a:spcPts val="1400"/>
              </a:spcBef>
              <a:buSzPct val="100000"/>
              <a:buFont typeface="Arial"/>
              <a:defRPr sz="3800">
                <a:latin typeface="Calibri"/>
                <a:ea typeface="Calibri"/>
                <a:cs typeface="Calibri"/>
                <a:sym typeface="Calibri"/>
              </a:defRPr>
            </a:lvl3pPr>
            <a:lvl4pPr marL="1854200" indent="-482600" defTabSz="1300480">
              <a:lnSpc>
                <a:spcPct val="90000"/>
              </a:lnSpc>
              <a:spcBef>
                <a:spcPts val="1400"/>
              </a:spcBef>
              <a:buSzPct val="100000"/>
              <a:buFont typeface="Arial"/>
              <a:defRPr sz="3800">
                <a:latin typeface="Calibri"/>
                <a:ea typeface="Calibri"/>
                <a:cs typeface="Calibri"/>
                <a:sym typeface="Calibri"/>
              </a:defRPr>
            </a:lvl4pPr>
            <a:lvl5pPr marL="2311400" indent="-482600" defTabSz="1300480">
              <a:lnSpc>
                <a:spcPct val="90000"/>
              </a:lnSpc>
              <a:spcBef>
                <a:spcPts val="1400"/>
              </a:spcBef>
              <a:buSzPct val="100000"/>
              <a:buFont typeface="Arial"/>
              <a:defRPr sz="3800">
                <a:latin typeface="Calibri"/>
                <a:ea typeface="Calibri"/>
                <a:cs typeface="Calibri"/>
                <a:sym typeface="Calibri"/>
              </a:defRPr>
            </a:lvl5pPr>
          </a:lstStyle>
          <a:p>
            <a:pPr/>
            <a:r>
              <a:t>Body Level One</a:t>
            </a:r>
          </a:p>
          <a:p>
            <a:pPr lvl="1"/>
            <a:r>
              <a:t>Body Level Two</a:t>
            </a:r>
          </a:p>
          <a:p>
            <a:pPr lvl="2"/>
            <a:r>
              <a:t>Body Level Three</a:t>
            </a:r>
          </a:p>
          <a:p>
            <a:pPr lvl="3"/>
            <a:r>
              <a:t>Body Level Four</a:t>
            </a:r>
          </a:p>
          <a:p>
            <a:pPr lvl="4"/>
            <a:r>
              <a:t>Body Level Five</a:t>
            </a:r>
          </a:p>
        </p:txBody>
      </p:sp>
      <p:sp>
        <p:nvSpPr>
          <p:cNvPr id="128" name="Slide Number"/>
          <p:cNvSpPr txBox="1"/>
          <p:nvPr>
            <p:ph type="sldNum" sz="quarter" idx="2"/>
          </p:nvPr>
        </p:nvSpPr>
        <p:spPr>
          <a:xfrm>
            <a:off x="11794511" y="8040698"/>
            <a:ext cx="316211" cy="306686"/>
          </a:xfrm>
          <a:prstGeom prst="rect">
            <a:avLst/>
          </a:prstGeom>
        </p:spPr>
        <p:txBody>
          <a:bodyPr lIns="48765" tIns="48765" rIns="48765" bIns="48765" anchor="ctr"/>
          <a:lstStyle>
            <a:lvl1pPr algn="r" defTabSz="1300480">
              <a:defRPr>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Slide">
    <p:spTree>
      <p:nvGrpSpPr>
        <p:cNvPr id="1" name=""/>
        <p:cNvGrpSpPr/>
        <p:nvPr/>
      </p:nvGrpSpPr>
      <p:grpSpPr>
        <a:xfrm>
          <a:off x="0" y="0"/>
          <a:ext cx="0" cy="0"/>
          <a:chOff x="0" y="0"/>
          <a:chExt cx="0" cy="0"/>
        </a:xfrm>
      </p:grpSpPr>
      <p:pic>
        <p:nvPicPr>
          <p:cNvPr id="135" name="Picture 5" descr="Picture 5"/>
          <p:cNvPicPr>
            <a:picLocks noChangeAspect="1"/>
          </p:cNvPicPr>
          <p:nvPr/>
        </p:nvPicPr>
        <p:blipFill>
          <a:blip r:embed="rId2">
            <a:extLst/>
          </a:blip>
          <a:stretch>
            <a:fillRect/>
          </a:stretch>
        </p:blipFill>
        <p:spPr>
          <a:xfrm>
            <a:off x="-1" y="1196883"/>
            <a:ext cx="13005707" cy="1533590"/>
          </a:xfrm>
          <a:prstGeom prst="rect">
            <a:avLst/>
          </a:prstGeom>
          <a:ln w="12700">
            <a:miter lim="400000"/>
          </a:ln>
        </p:spPr>
      </p:pic>
      <p:sp>
        <p:nvSpPr>
          <p:cNvPr id="136" name="Title Text"/>
          <p:cNvSpPr txBox="1"/>
          <p:nvPr>
            <p:ph type="title"/>
          </p:nvPr>
        </p:nvSpPr>
        <p:spPr>
          <a:xfrm>
            <a:off x="1625599" y="2416387"/>
            <a:ext cx="9753602" cy="2546775"/>
          </a:xfrm>
          <a:prstGeom prst="rect">
            <a:avLst/>
          </a:prstGeom>
        </p:spPr>
        <p:txBody>
          <a:bodyPr lIns="48765" tIns="48765" rIns="48765" bIns="48765" anchor="b"/>
          <a:lstStyle>
            <a:lvl1pPr defTabSz="1300480">
              <a:lnSpc>
                <a:spcPct val="90000"/>
              </a:lnSpc>
              <a:defRPr sz="8400">
                <a:latin typeface="Calibri Light"/>
                <a:ea typeface="Calibri Light"/>
                <a:cs typeface="Calibri Light"/>
                <a:sym typeface="Calibri Light"/>
              </a:defRPr>
            </a:lvl1pPr>
          </a:lstStyle>
          <a:p>
            <a:pPr/>
            <a:r>
              <a:t>Title Text</a:t>
            </a:r>
          </a:p>
        </p:txBody>
      </p:sp>
      <p:sp>
        <p:nvSpPr>
          <p:cNvPr id="137" name="Body Level One…"/>
          <p:cNvSpPr txBox="1"/>
          <p:nvPr>
            <p:ph type="body" sz="quarter" idx="1"/>
          </p:nvPr>
        </p:nvSpPr>
        <p:spPr>
          <a:xfrm>
            <a:off x="1625599" y="5061372"/>
            <a:ext cx="9753602" cy="1766150"/>
          </a:xfrm>
          <a:prstGeom prst="rect">
            <a:avLst/>
          </a:prstGeom>
        </p:spPr>
        <p:txBody>
          <a:bodyPr lIns="48765" tIns="48765" rIns="48765" bIns="48765" anchor="t"/>
          <a:lstStyle>
            <a:lvl1pPr marL="0" indent="0" algn="ctr" defTabSz="1300480">
              <a:lnSpc>
                <a:spcPct val="90000"/>
              </a:lnSpc>
              <a:spcBef>
                <a:spcPts val="1400"/>
              </a:spcBef>
              <a:buSzTx/>
              <a:buNone/>
              <a:defRPr sz="3400">
                <a:latin typeface="Calibri"/>
                <a:ea typeface="Calibri"/>
                <a:cs typeface="Calibri"/>
                <a:sym typeface="Calibri"/>
              </a:defRPr>
            </a:lvl1pPr>
            <a:lvl2pPr marL="0" indent="0" algn="ctr" defTabSz="1300480">
              <a:lnSpc>
                <a:spcPct val="90000"/>
              </a:lnSpc>
              <a:spcBef>
                <a:spcPts val="1400"/>
              </a:spcBef>
              <a:buSzTx/>
              <a:buNone/>
              <a:defRPr sz="3400">
                <a:latin typeface="Calibri"/>
                <a:ea typeface="Calibri"/>
                <a:cs typeface="Calibri"/>
                <a:sym typeface="Calibri"/>
              </a:defRPr>
            </a:lvl2pPr>
            <a:lvl3pPr marL="0" indent="0" algn="ctr" defTabSz="1300480">
              <a:lnSpc>
                <a:spcPct val="90000"/>
              </a:lnSpc>
              <a:spcBef>
                <a:spcPts val="1400"/>
              </a:spcBef>
              <a:buSzTx/>
              <a:buNone/>
              <a:defRPr sz="3400">
                <a:latin typeface="Calibri"/>
                <a:ea typeface="Calibri"/>
                <a:cs typeface="Calibri"/>
                <a:sym typeface="Calibri"/>
              </a:defRPr>
            </a:lvl3pPr>
            <a:lvl4pPr marL="0" indent="0" algn="ctr" defTabSz="1300480">
              <a:lnSpc>
                <a:spcPct val="90000"/>
              </a:lnSpc>
              <a:spcBef>
                <a:spcPts val="1400"/>
              </a:spcBef>
              <a:buSzTx/>
              <a:buNone/>
              <a:defRPr sz="3400">
                <a:latin typeface="Calibri"/>
                <a:ea typeface="Calibri"/>
                <a:cs typeface="Calibri"/>
                <a:sym typeface="Calibri"/>
              </a:defRPr>
            </a:lvl4pPr>
            <a:lvl5pPr marL="0" indent="0" algn="ctr" defTabSz="1300480">
              <a:lnSpc>
                <a:spcPct val="90000"/>
              </a:lnSpc>
              <a:spcBef>
                <a:spcPts val="1400"/>
              </a:spcBef>
              <a:buSzTx/>
              <a:buNone/>
              <a:defRPr sz="3400">
                <a:latin typeface="Calibri"/>
                <a:ea typeface="Calibri"/>
                <a:cs typeface="Calibri"/>
                <a:sym typeface="Calibri"/>
              </a:defRPr>
            </a:lvl5pPr>
          </a:lstStyle>
          <a:p>
            <a:pPr/>
            <a:r>
              <a:t>Body Level One</a:t>
            </a:r>
          </a:p>
          <a:p>
            <a:pPr lvl="1"/>
            <a:r>
              <a:t>Body Level Two</a:t>
            </a:r>
          </a:p>
          <a:p>
            <a:pPr lvl="2"/>
            <a:r>
              <a:t>Body Level Three</a:t>
            </a:r>
          </a:p>
          <a:p>
            <a:pPr lvl="3"/>
            <a:r>
              <a:t>Body Level Four</a:t>
            </a:r>
          </a:p>
          <a:p>
            <a:pPr lvl="4"/>
            <a:r>
              <a:t>Body Level Five</a:t>
            </a:r>
          </a:p>
        </p:txBody>
      </p:sp>
      <p:sp>
        <p:nvSpPr>
          <p:cNvPr id="138" name="Slide Number"/>
          <p:cNvSpPr txBox="1"/>
          <p:nvPr>
            <p:ph type="sldNum" sz="quarter" idx="2"/>
          </p:nvPr>
        </p:nvSpPr>
        <p:spPr>
          <a:xfrm>
            <a:off x="11794511" y="8040698"/>
            <a:ext cx="316211" cy="306686"/>
          </a:xfrm>
          <a:prstGeom prst="rect">
            <a:avLst/>
          </a:prstGeom>
        </p:spPr>
        <p:txBody>
          <a:bodyPr lIns="48765" tIns="48765" rIns="48765" bIns="48765" anchor="ctr"/>
          <a:lstStyle>
            <a:lvl1pPr algn="r" defTabSz="1300480">
              <a:defRPr>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13"/>
          </p:nvPr>
        </p:nvSpPr>
        <p:spPr>
          <a:xfrm>
            <a:off x="1622088" y="289099"/>
            <a:ext cx="9753603" cy="6505789"/>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718300"/>
            <a:ext cx="10464800" cy="1422400"/>
          </a:xfrm>
          <a:prstGeom prst="rect">
            <a:avLst/>
          </a:prstGeom>
        </p:spPr>
        <p:txBody>
          <a:bodyPr anchor="b"/>
          <a:lstStyle/>
          <a:p>
            <a:pPr/>
            <a:r>
              <a:t>Title Text</a:t>
            </a:r>
          </a:p>
        </p:txBody>
      </p:sp>
      <p:sp>
        <p:nvSpPr>
          <p:cNvPr id="22" name="Body Level One…"/>
          <p:cNvSpPr txBox="1"/>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270000" y="3225800"/>
            <a:ext cx="10464800" cy="33020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Image"/>
          <p:cNvSpPr/>
          <p:nvPr>
            <p:ph type="pic" idx="13"/>
          </p:nvPr>
        </p:nvSpPr>
        <p:spPr>
          <a:xfrm>
            <a:off x="2263775" y="613833"/>
            <a:ext cx="12401550" cy="8267701"/>
          </a:xfrm>
          <a:prstGeom prst="rect">
            <a:avLst/>
          </a:prstGeom>
        </p:spPr>
        <p:txBody>
          <a:bodyPr lIns="91439" tIns="45719" rIns="91439" bIns="45719" anchor="t">
            <a:noAutofit/>
          </a:bodyPr>
          <a:lstStyle/>
          <a:p>
            <a:pPr/>
          </a:p>
        </p:txBody>
      </p:sp>
      <p:sp>
        <p:nvSpPr>
          <p:cNvPr id="39"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idx="13"/>
          </p:nvPr>
        </p:nvSpPr>
        <p:spPr>
          <a:xfrm>
            <a:off x="4086225" y="2586566"/>
            <a:ext cx="9429750" cy="6286501"/>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xfrm>
            <a:off x="6328884" y="9296400"/>
            <a:ext cx="340259" cy="342900"/>
          </a:xfrm>
          <a:prstGeom prst="rect">
            <a:avLst/>
          </a:prstGeom>
        </p:spPr>
        <p:txBody>
          <a:bodyPr/>
          <a:lstStyle>
            <a:lvl1pPr>
              <a:defRPr>
                <a:latin typeface="Helvetica Light"/>
                <a:ea typeface="Helvetica Light"/>
                <a:cs typeface="Helvetica Light"/>
                <a:sym typeface="Helvetica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952500" y="1270000"/>
            <a:ext cx="11099800" cy="7213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13"/>
          </p:nvPr>
        </p:nvSpPr>
        <p:spPr>
          <a:xfrm>
            <a:off x="6680200" y="5029200"/>
            <a:ext cx="6054748" cy="4038600"/>
          </a:xfrm>
          <a:prstGeom prst="rect">
            <a:avLst/>
          </a:prstGeom>
        </p:spPr>
        <p:txBody>
          <a:bodyPr lIns="91439" tIns="45719" rIns="91439" bIns="45719" anchor="t">
            <a:noAutofit/>
          </a:bodyPr>
          <a:lstStyle/>
          <a:p>
            <a:pPr/>
          </a:p>
        </p:txBody>
      </p:sp>
      <p:sp>
        <p:nvSpPr>
          <p:cNvPr id="84" name="Image"/>
          <p:cNvSpPr/>
          <p:nvPr>
            <p:ph type="pic" sz="quarter" idx="14"/>
          </p:nvPr>
        </p:nvSpPr>
        <p:spPr>
          <a:xfrm>
            <a:off x="6502400" y="889000"/>
            <a:ext cx="5867400" cy="3911601"/>
          </a:xfrm>
          <a:prstGeom prst="rect">
            <a:avLst/>
          </a:prstGeom>
        </p:spPr>
        <p:txBody>
          <a:bodyPr lIns="91439" tIns="45719" rIns="91439" bIns="45719" anchor="t">
            <a:noAutofit/>
          </a:bodyPr>
          <a:lstStyle/>
          <a:p>
            <a:pPr/>
          </a:p>
        </p:txBody>
      </p:sp>
      <p:sp>
        <p:nvSpPr>
          <p:cNvPr id="85" name="Image"/>
          <p:cNvSpPr/>
          <p:nvPr>
            <p:ph type="pic" idx="15"/>
          </p:nvPr>
        </p:nvSpPr>
        <p:spPr>
          <a:xfrm>
            <a:off x="-2374900" y="889000"/>
            <a:ext cx="11982450" cy="79883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b="0" sz="1600">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1pPr>
      <a:lvl2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2pPr>
      <a:lvl3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3pPr>
      <a:lvl4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4pPr>
      <a:lvl5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5pPr>
      <a:lvl6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6pPr>
      <a:lvl7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7pPr>
      <a:lvl8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8pPr>
      <a:lvl9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9pPr>
    </p:bodyStyle>
    <p:otherStyle>
      <a:lvl1pPr marL="0" marR="0" indent="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1pPr>
      <a:lvl2pPr marL="0" marR="0" indent="2286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2pPr>
      <a:lvl3pPr marL="0" marR="0" indent="4572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3pPr>
      <a:lvl4pPr marL="0" marR="0" indent="6858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4pPr>
      <a:lvl5pPr marL="0" marR="0" indent="9144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5pPr>
      <a:lvl6pPr marL="0" marR="0" indent="11430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6pPr>
      <a:lvl7pPr marL="0" marR="0" indent="13716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7pPr>
      <a:lvl8pPr marL="0" marR="0" indent="16002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8pPr>
      <a:lvl9pPr marL="0" marR="0" indent="18288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hyperlink" Target="https://actnow.io/WqPZnbe" TargetMode="External"/></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7.jpeg"/></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8.jpeg"/></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3.jpeg"/></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4.jpeg"/></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5.jpeg"/></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6.jpeg"/></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7" name="image5.png" descr="image5.png"/>
          <p:cNvPicPr>
            <a:picLocks noChangeAspect="1"/>
          </p:cNvPicPr>
          <p:nvPr/>
        </p:nvPicPr>
        <p:blipFill>
          <a:blip r:embed="rId2">
            <a:extLst/>
          </a:blip>
          <a:stretch>
            <a:fillRect/>
          </a:stretch>
        </p:blipFill>
        <p:spPr>
          <a:xfrm>
            <a:off x="3405608" y="2163759"/>
            <a:ext cx="7973594" cy="5980198"/>
          </a:xfrm>
          <a:prstGeom prst="rect">
            <a:avLst/>
          </a:prstGeom>
          <a:ln w="12700">
            <a:miter lim="400000"/>
          </a:ln>
        </p:spPr>
      </p:pic>
      <p:sp>
        <p:nvSpPr>
          <p:cNvPr id="148" name="Medicine on Trial:…"/>
          <p:cNvSpPr txBox="1"/>
          <p:nvPr/>
        </p:nvSpPr>
        <p:spPr>
          <a:xfrm>
            <a:off x="958160" y="2790997"/>
            <a:ext cx="6196150" cy="2531369"/>
          </a:xfrm>
          <a:prstGeom prst="rect">
            <a:avLst/>
          </a:prstGeom>
          <a:ln w="12700">
            <a:miter lim="400000"/>
          </a:ln>
          <a:extLst>
            <a:ext uri="{C572A759-6A51-4108-AA02-DFA0A04FC94B}">
              <ma14:wrappingTextBoxFlag xmlns:ma14="http://schemas.microsoft.com/office/mac/drawingml/2011/main" val="1"/>
            </a:ext>
          </a:extLst>
        </p:spPr>
        <p:txBody>
          <a:bodyPr lIns="48765" tIns="48765" rIns="48765" bIns="48765">
            <a:spAutoFit/>
          </a:bodyPr>
          <a:lstStyle>
            <a:lvl1pPr algn="l" defTabSz="1300480">
              <a:defRPr b="0" sz="5600">
                <a:latin typeface="Calibri"/>
                <a:ea typeface="Calibri"/>
                <a:cs typeface="Calibri"/>
                <a:sym typeface="Calibri"/>
              </a:defRPr>
            </a:lvl1pPr>
          </a:lstStyle>
          <a:p>
            <a:pPr/>
            <a:r>
              <a:t>Scope of Practice and Immunity Issues During COVID-19</a:t>
            </a:r>
          </a:p>
        </p:txBody>
      </p:sp>
      <p:sp>
        <p:nvSpPr>
          <p:cNvPr id="149" name="Gordon Ownby, General Counsel,  Cooperative of American Physicians"/>
          <p:cNvSpPr txBox="1"/>
          <p:nvPr/>
        </p:nvSpPr>
        <p:spPr>
          <a:xfrm>
            <a:off x="979907" y="5715329"/>
            <a:ext cx="7493152" cy="2471544"/>
          </a:xfrm>
          <a:prstGeom prst="rect">
            <a:avLst/>
          </a:prstGeom>
          <a:ln w="12700">
            <a:miter lim="400000"/>
          </a:ln>
          <a:extLst>
            <a:ext uri="{C572A759-6A51-4108-AA02-DFA0A04FC94B}">
              <ma14:wrappingTextBoxFlag xmlns:ma14="http://schemas.microsoft.com/office/mac/drawingml/2011/main" val="1"/>
            </a:ext>
          </a:extLst>
        </p:spPr>
        <p:txBody>
          <a:bodyPr lIns="48765" tIns="48765" rIns="48765" bIns="48765">
            <a:spAutoFit/>
          </a:bodyPr>
          <a:lstStyle/>
          <a:p>
            <a:pPr algn="l" defTabSz="1300480">
              <a:lnSpc>
                <a:spcPct val="81000"/>
              </a:lnSpc>
              <a:spcBef>
                <a:spcPts val="1400"/>
              </a:spcBef>
              <a:defRPr b="0" i="1" sz="3400">
                <a:latin typeface="Helvetica"/>
                <a:ea typeface="Helvetica"/>
                <a:cs typeface="Helvetica"/>
                <a:sym typeface="Helvetica"/>
              </a:defRPr>
            </a:pPr>
            <a:r>
              <a:t>Michael Lamb, Esq.</a:t>
            </a:r>
          </a:p>
          <a:p>
            <a:pPr algn="l" defTabSz="1300480">
              <a:lnSpc>
                <a:spcPct val="81000"/>
              </a:lnSpc>
              <a:spcBef>
                <a:spcPts val="1400"/>
              </a:spcBef>
              <a:defRPr b="0" i="1" sz="3400">
                <a:latin typeface="Helvetica"/>
                <a:ea typeface="Helvetica"/>
                <a:cs typeface="Helvetica"/>
                <a:sym typeface="Helvetica"/>
              </a:defRPr>
            </a:pPr>
            <a:r>
              <a:t>Gordon Ownby, Esq.</a:t>
            </a:r>
          </a:p>
          <a:p>
            <a:pPr algn="l" defTabSz="1300480">
              <a:lnSpc>
                <a:spcPct val="81000"/>
              </a:lnSpc>
              <a:spcBef>
                <a:spcPts val="1400"/>
              </a:spcBef>
              <a:defRPr b="0" i="1" sz="3400">
                <a:latin typeface="Helvetica"/>
                <a:ea typeface="Helvetica"/>
                <a:cs typeface="Helvetica"/>
                <a:sym typeface="Helvetica"/>
              </a:defRPr>
            </a:pPr>
          </a:p>
          <a:p>
            <a:pPr algn="l" defTabSz="1300480">
              <a:lnSpc>
                <a:spcPct val="81000"/>
              </a:lnSpc>
              <a:spcBef>
                <a:spcPts val="1400"/>
              </a:spcBef>
              <a:defRPr b="0" i="1" sz="3400">
                <a:latin typeface="Helvetica"/>
                <a:ea typeface="Helvetica"/>
                <a:cs typeface="Helvetica"/>
                <a:sym typeface="Helvetica"/>
              </a:defRPr>
            </a:pPr>
            <a:r>
              <a:t>Cooperative of American Physicians, Inc. </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9" name="COVID-19 Healthcare Provider…"/>
          <p:cNvSpPr txBox="1"/>
          <p:nvPr>
            <p:ph type="title" idx="4294967295"/>
          </p:nvPr>
        </p:nvSpPr>
        <p:spPr>
          <a:xfrm>
            <a:off x="2844800" y="2529332"/>
            <a:ext cx="7315200" cy="1305730"/>
          </a:xfrm>
          <a:prstGeom prst="rect">
            <a:avLst/>
          </a:prstGeom>
        </p:spPr>
        <p:txBody>
          <a:bodyPr lIns="48765" tIns="48765" rIns="48765" bIns="48765" anchor="b"/>
          <a:lstStyle/>
          <a:p>
            <a:pPr defTabSz="1183436">
              <a:lnSpc>
                <a:spcPct val="90000"/>
              </a:lnSpc>
              <a:defRPr sz="4550">
                <a:latin typeface="Calibri"/>
                <a:ea typeface="Calibri"/>
                <a:cs typeface="Calibri"/>
                <a:sym typeface="Calibri"/>
              </a:defRPr>
            </a:pPr>
            <a:r>
              <a:t>COVID-19 Healthcare Provider</a:t>
            </a:r>
          </a:p>
          <a:p>
            <a:pPr defTabSz="1183436">
              <a:lnSpc>
                <a:spcPct val="90000"/>
              </a:lnSpc>
              <a:defRPr sz="4550">
                <a:latin typeface="Calibri"/>
                <a:ea typeface="Calibri"/>
                <a:cs typeface="Calibri"/>
                <a:sym typeface="Calibri"/>
              </a:defRPr>
            </a:pPr>
            <a:r>
              <a:t>Protection Act of 2020</a:t>
            </a:r>
          </a:p>
        </p:txBody>
      </p:sp>
      <p:sp>
        <p:nvSpPr>
          <p:cNvPr id="180" name="Section 4(a): “Notwithstanding any other provision of law to the contrary, no healthcare provider shall be liable for any harm, damage, breach, or a tort caused by, arising out of, relating to, or resulting form any act of omission of the healthcare provider in arranging for or providing healthcare services.”"/>
          <p:cNvSpPr txBox="1"/>
          <p:nvPr/>
        </p:nvSpPr>
        <p:spPr>
          <a:xfrm>
            <a:off x="1854977" y="4893443"/>
            <a:ext cx="9294846" cy="291311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3000">
                <a:latin typeface="Calibri"/>
                <a:ea typeface="Calibri"/>
                <a:cs typeface="Calibri"/>
                <a:sym typeface="Calibri"/>
              </a:defRPr>
            </a:pPr>
            <a:r>
              <a:rPr i="1"/>
              <a:t>Section 4(a):</a:t>
            </a:r>
            <a:r>
              <a:t> “Notwithstanding any other provision of law to the contrary, no healthcare provider shall be liable for any harm, damage, breach, or a tort caused by, arising out of, relating to, or resulting form any act of omission of the healthcare provider in arranging for or providing healthcare services.”</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2" name="COVID-19 Healthcare Provider…"/>
          <p:cNvSpPr txBox="1"/>
          <p:nvPr>
            <p:ph type="title" idx="4294967295"/>
          </p:nvPr>
        </p:nvSpPr>
        <p:spPr>
          <a:xfrm>
            <a:off x="2844800" y="2529332"/>
            <a:ext cx="7315200" cy="1305730"/>
          </a:xfrm>
          <a:prstGeom prst="rect">
            <a:avLst/>
          </a:prstGeom>
        </p:spPr>
        <p:txBody>
          <a:bodyPr lIns="48765" tIns="48765" rIns="48765" bIns="48765" anchor="b"/>
          <a:lstStyle/>
          <a:p>
            <a:pPr defTabSz="1183436">
              <a:lnSpc>
                <a:spcPct val="90000"/>
              </a:lnSpc>
              <a:defRPr sz="4550">
                <a:latin typeface="Calibri"/>
                <a:ea typeface="Calibri"/>
                <a:cs typeface="Calibri"/>
                <a:sym typeface="Calibri"/>
              </a:defRPr>
            </a:pPr>
            <a:r>
              <a:t>COVID-19 Healthcare Provider</a:t>
            </a:r>
          </a:p>
          <a:p>
            <a:pPr defTabSz="1183436">
              <a:lnSpc>
                <a:spcPct val="90000"/>
              </a:lnSpc>
              <a:defRPr sz="4550">
                <a:latin typeface="Calibri"/>
                <a:ea typeface="Calibri"/>
                <a:cs typeface="Calibri"/>
                <a:sym typeface="Calibri"/>
              </a:defRPr>
            </a:pPr>
            <a:r>
              <a:t>Protection Act of 2020</a:t>
            </a:r>
          </a:p>
        </p:txBody>
      </p:sp>
      <p:sp>
        <p:nvSpPr>
          <p:cNvPr id="183" name="Exception:…"/>
          <p:cNvSpPr txBox="1"/>
          <p:nvPr/>
        </p:nvSpPr>
        <p:spPr>
          <a:xfrm>
            <a:off x="1854977" y="3890143"/>
            <a:ext cx="9294846" cy="532611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i="1" sz="3000">
                <a:latin typeface="Calibri"/>
                <a:ea typeface="Calibri"/>
                <a:cs typeface="Calibri"/>
                <a:sym typeface="Calibri"/>
              </a:defRPr>
            </a:pPr>
            <a:r>
              <a:t>Exception:</a:t>
            </a:r>
          </a:p>
          <a:p>
            <a:pPr algn="l" defTabSz="457200">
              <a:defRPr b="0" sz="3000">
                <a:latin typeface="Calibri"/>
                <a:ea typeface="Calibri"/>
                <a:cs typeface="Calibri"/>
                <a:sym typeface="Calibri"/>
              </a:defRPr>
            </a:pPr>
            <a:r>
              <a:t>“Section 4(a) shall not apply if a harm, damage, breach, or tort resulting from or related to arranging or providing healthcare services is shown by clear and convincing evidence to be the result of intentional criminal conduct, intentional infliction of harm, willful misconduct, or gross negligence, provided, however, that acts, omissions, or decisions resulting from a resource or staffing shortage shall not be considered to be intentional criminal conduct, intentional infliction of harm, willful misconduct, or gross negligence.”</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5" name="COVID-19 Healthcare Provider…"/>
          <p:cNvSpPr txBox="1"/>
          <p:nvPr>
            <p:ph type="title" idx="4294967295"/>
          </p:nvPr>
        </p:nvSpPr>
        <p:spPr>
          <a:xfrm>
            <a:off x="2844800" y="2529332"/>
            <a:ext cx="7315200" cy="1305730"/>
          </a:xfrm>
          <a:prstGeom prst="rect">
            <a:avLst/>
          </a:prstGeom>
        </p:spPr>
        <p:txBody>
          <a:bodyPr lIns="48765" tIns="48765" rIns="48765" bIns="48765" anchor="b"/>
          <a:lstStyle/>
          <a:p>
            <a:pPr defTabSz="1183436">
              <a:lnSpc>
                <a:spcPct val="90000"/>
              </a:lnSpc>
              <a:defRPr sz="4550">
                <a:latin typeface="Calibri"/>
                <a:ea typeface="Calibri"/>
                <a:cs typeface="Calibri"/>
                <a:sym typeface="Calibri"/>
              </a:defRPr>
            </a:pPr>
            <a:r>
              <a:t>COVID-19 Healthcare Provider</a:t>
            </a:r>
          </a:p>
          <a:p>
            <a:pPr defTabSz="1183436">
              <a:lnSpc>
                <a:spcPct val="90000"/>
              </a:lnSpc>
              <a:defRPr sz="4550">
                <a:latin typeface="Calibri"/>
                <a:ea typeface="Calibri"/>
                <a:cs typeface="Calibri"/>
                <a:sym typeface="Calibri"/>
              </a:defRPr>
            </a:pPr>
            <a:r>
              <a:t>Protection Act of 2020</a:t>
            </a:r>
          </a:p>
        </p:txBody>
      </p:sp>
      <p:sp>
        <p:nvSpPr>
          <p:cNvPr id="186" name="HR 7059 Introduced on May 29, 2020…"/>
          <p:cNvSpPr txBox="1"/>
          <p:nvPr>
            <p:ph type="body" sz="half" idx="4294967295"/>
          </p:nvPr>
        </p:nvSpPr>
        <p:spPr>
          <a:xfrm>
            <a:off x="2542698" y="4671060"/>
            <a:ext cx="9195804" cy="3358484"/>
          </a:xfrm>
          <a:prstGeom prst="rect">
            <a:avLst/>
          </a:prstGeom>
        </p:spPr>
        <p:txBody>
          <a:bodyPr lIns="48765" tIns="48765" rIns="48765" bIns="48765" anchor="t"/>
          <a:lstStyle/>
          <a:p>
            <a:pPr marL="297780" indent="-297780" defTabSz="1287475">
              <a:lnSpc>
                <a:spcPct val="90000"/>
              </a:lnSpc>
              <a:spcBef>
                <a:spcPts val="1400"/>
              </a:spcBef>
              <a:buSzPct val="100000"/>
              <a:defRPr sz="2970">
                <a:latin typeface="Calibri"/>
                <a:ea typeface="Calibri"/>
                <a:cs typeface="Calibri"/>
                <a:sym typeface="Calibri"/>
              </a:defRPr>
            </a:pPr>
            <a:r>
              <a:t>HR 7059 Introduced on May 29, 2020</a:t>
            </a:r>
          </a:p>
          <a:p>
            <a:pPr marL="297780" indent="-297780" defTabSz="1287475">
              <a:lnSpc>
                <a:spcPct val="90000"/>
              </a:lnSpc>
              <a:spcBef>
                <a:spcPts val="1400"/>
              </a:spcBef>
              <a:buSzPct val="100000"/>
              <a:defRPr sz="2970">
                <a:latin typeface="Calibri"/>
                <a:ea typeface="Calibri"/>
                <a:cs typeface="Calibri"/>
                <a:sym typeface="Calibri"/>
              </a:defRPr>
            </a:pPr>
            <a:r>
              <a:t>Sponsors: Phil Roe (R-TN) &amp; Lou Correa (D-CA)</a:t>
            </a:r>
          </a:p>
          <a:p>
            <a:pPr marL="297780" indent="-297780" defTabSz="1287475">
              <a:lnSpc>
                <a:spcPct val="90000"/>
              </a:lnSpc>
              <a:spcBef>
                <a:spcPts val="1400"/>
              </a:spcBef>
              <a:buSzPct val="100000"/>
              <a:defRPr sz="2970">
                <a:latin typeface="Calibri"/>
                <a:ea typeface="Calibri"/>
                <a:cs typeface="Calibri"/>
                <a:sym typeface="Calibri"/>
              </a:defRPr>
            </a:pPr>
            <a:r>
              <a:t>Services Must Be Within Scope of Licensure, Notwithstanding Scope of Practice</a:t>
            </a:r>
          </a:p>
          <a:p>
            <a:pPr marL="297780" indent="-297780" defTabSz="1287475">
              <a:lnSpc>
                <a:spcPct val="90000"/>
              </a:lnSpc>
              <a:spcBef>
                <a:spcPts val="1400"/>
              </a:spcBef>
              <a:buSzPct val="100000"/>
              <a:defRPr sz="2970">
                <a:latin typeface="Calibri"/>
                <a:ea typeface="Calibri"/>
                <a:cs typeface="Calibri"/>
                <a:sym typeface="Calibri"/>
              </a:defRPr>
            </a:pPr>
            <a:r>
              <a:t>Good Prospect for Passage</a:t>
            </a:r>
          </a:p>
          <a:p>
            <a:pPr marL="297780" indent="-297780" defTabSz="1287475">
              <a:lnSpc>
                <a:spcPct val="90000"/>
              </a:lnSpc>
              <a:spcBef>
                <a:spcPts val="1400"/>
              </a:spcBef>
              <a:buSzPct val="100000"/>
              <a:defRPr sz="2970">
                <a:latin typeface="Calibri"/>
                <a:ea typeface="Calibri"/>
                <a:cs typeface="Calibri"/>
                <a:sym typeface="Calibri"/>
              </a:defRPr>
            </a:pPr>
            <a:r>
              <a:rPr u="sng">
                <a:hlinkClick r:id="rId2" invalidUrl="" action="" tgtFrame="" tooltip="" history="1" highlightClick="0" endSnd="0"/>
              </a:rPr>
              <a:t>https://actnow.io/WqPZnbe</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8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86" grpId="1"/>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8" name="image15.jpeg" descr="image15.jpeg"/>
          <p:cNvPicPr>
            <a:picLocks noChangeAspect="1"/>
          </p:cNvPicPr>
          <p:nvPr/>
        </p:nvPicPr>
        <p:blipFill>
          <a:blip r:embed="rId2">
            <a:extLst/>
          </a:blip>
          <a:stretch>
            <a:fillRect/>
          </a:stretch>
        </p:blipFill>
        <p:spPr>
          <a:xfrm>
            <a:off x="4686729" y="2861236"/>
            <a:ext cx="8193026" cy="6144770"/>
          </a:xfrm>
          <a:prstGeom prst="rect">
            <a:avLst/>
          </a:prstGeom>
          <a:ln w="12700">
            <a:miter lim="400000"/>
          </a:ln>
        </p:spPr>
      </p:pic>
      <p:sp>
        <p:nvSpPr>
          <p:cNvPr id="189" name="State Good Samaritan Law"/>
          <p:cNvSpPr txBox="1"/>
          <p:nvPr>
            <p:ph type="title" idx="4294967295"/>
          </p:nvPr>
        </p:nvSpPr>
        <p:spPr>
          <a:xfrm>
            <a:off x="834132" y="2656332"/>
            <a:ext cx="7315201" cy="829331"/>
          </a:xfrm>
          <a:prstGeom prst="rect">
            <a:avLst/>
          </a:prstGeom>
        </p:spPr>
        <p:txBody>
          <a:bodyPr lIns="48765" tIns="48765" rIns="48765" bIns="48765" anchor="b"/>
          <a:lstStyle>
            <a:lvl1pPr defTabSz="1300480">
              <a:lnSpc>
                <a:spcPct val="90000"/>
              </a:lnSpc>
              <a:defRPr sz="5000">
                <a:latin typeface="Calibri"/>
                <a:ea typeface="Calibri"/>
                <a:cs typeface="Calibri"/>
                <a:sym typeface="Calibri"/>
              </a:defRPr>
            </a:lvl1pPr>
          </a:lstStyle>
          <a:p>
            <a:pPr/>
            <a:r>
              <a:t>State Good Samaritan Law</a:t>
            </a:r>
          </a:p>
        </p:txBody>
      </p:sp>
      <p:sp>
        <p:nvSpPr>
          <p:cNvPr id="190" name="H&amp;S Code Section 1799.102:…"/>
          <p:cNvSpPr txBox="1"/>
          <p:nvPr/>
        </p:nvSpPr>
        <p:spPr>
          <a:xfrm>
            <a:off x="978677" y="3467099"/>
            <a:ext cx="7026110" cy="5613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i="1" sz="3000">
                <a:latin typeface="Calibri"/>
                <a:ea typeface="Calibri"/>
                <a:cs typeface="Calibri"/>
                <a:sym typeface="Calibri"/>
              </a:defRPr>
            </a:pPr>
            <a:r>
              <a:t>H&amp;S Code Section 1799.102: </a:t>
            </a:r>
            <a:endParaRPr i="0"/>
          </a:p>
          <a:p>
            <a:pPr algn="l" defTabSz="457200">
              <a:defRPr b="0" sz="3000">
                <a:solidFill>
                  <a:srgbClr val="333333"/>
                </a:solidFill>
                <a:latin typeface="Verdana"/>
                <a:ea typeface="Verdana"/>
                <a:cs typeface="Verdana"/>
                <a:sym typeface="Verdana"/>
              </a:defRPr>
            </a:pPr>
            <a:r>
              <a:t>No person who in good faith, and not for compensation, renders emergency medical or non-medical care at the scene of an emergency shall be liable for any civil damages resulting from any act or omission. The scene of an emergency</a:t>
            </a:r>
          </a:p>
          <a:p>
            <a:pPr algn="l" defTabSz="457200">
              <a:defRPr b="0" sz="3000">
                <a:solidFill>
                  <a:srgbClr val="333333"/>
                </a:solidFill>
                <a:latin typeface="Verdana"/>
                <a:ea typeface="Verdana"/>
                <a:cs typeface="Verdana"/>
                <a:sym typeface="Verdana"/>
              </a:defRPr>
            </a:pPr>
            <a:r>
              <a:t>shall not include emergency departments and other</a:t>
            </a:r>
          </a:p>
          <a:p>
            <a:pPr algn="l" defTabSz="457200">
              <a:defRPr b="0" sz="3000">
                <a:solidFill>
                  <a:srgbClr val="333333"/>
                </a:solidFill>
                <a:latin typeface="Verdana"/>
                <a:ea typeface="Verdana"/>
                <a:cs typeface="Verdana"/>
                <a:sym typeface="Verdana"/>
              </a:defRPr>
            </a:pPr>
            <a:r>
              <a:t>places where medical</a:t>
            </a:r>
          </a:p>
          <a:p>
            <a:pPr algn="l" defTabSz="457200">
              <a:defRPr b="0" sz="3000">
                <a:solidFill>
                  <a:srgbClr val="333333"/>
                </a:solidFill>
                <a:latin typeface="Verdana"/>
                <a:ea typeface="Verdana"/>
                <a:cs typeface="Verdana"/>
                <a:sym typeface="Verdana"/>
              </a:defRPr>
            </a:pPr>
            <a:r>
              <a:t>care is usually offered.</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2" name="California State of Emergency"/>
          <p:cNvSpPr txBox="1"/>
          <p:nvPr>
            <p:ph type="title" idx="4294967295"/>
          </p:nvPr>
        </p:nvSpPr>
        <p:spPr>
          <a:xfrm>
            <a:off x="2537519" y="2955873"/>
            <a:ext cx="7929762" cy="891889"/>
          </a:xfrm>
          <a:prstGeom prst="rect">
            <a:avLst/>
          </a:prstGeom>
        </p:spPr>
        <p:txBody>
          <a:bodyPr lIns="48765" tIns="48765" rIns="48765" bIns="48765" anchor="b"/>
          <a:lstStyle>
            <a:lvl1pPr defTabSz="1300480">
              <a:lnSpc>
                <a:spcPct val="90000"/>
              </a:lnSpc>
              <a:defRPr sz="5000">
                <a:latin typeface="Calibri"/>
                <a:ea typeface="Calibri"/>
                <a:cs typeface="Calibri"/>
                <a:sym typeface="Calibri"/>
              </a:defRPr>
            </a:lvl1pPr>
          </a:lstStyle>
          <a:p>
            <a:pPr/>
            <a:r>
              <a:t>California State of Emergency</a:t>
            </a:r>
          </a:p>
        </p:txBody>
      </p:sp>
      <p:sp>
        <p:nvSpPr>
          <p:cNvPr id="193" name="Declared by Gov. Newsom on March 4, 2020…"/>
          <p:cNvSpPr txBox="1"/>
          <p:nvPr>
            <p:ph type="body" sz="quarter" idx="4294967295"/>
          </p:nvPr>
        </p:nvSpPr>
        <p:spPr>
          <a:xfrm>
            <a:off x="1384300" y="4315460"/>
            <a:ext cx="8193025" cy="3040687"/>
          </a:xfrm>
          <a:prstGeom prst="rect">
            <a:avLst/>
          </a:prstGeom>
        </p:spPr>
        <p:txBody>
          <a:bodyPr lIns="48765" tIns="48765" rIns="48765" bIns="48765" anchor="t"/>
          <a:lstStyle/>
          <a:p>
            <a:pPr marL="300788" indent="-300788" defTabSz="1300480">
              <a:lnSpc>
                <a:spcPct val="90000"/>
              </a:lnSpc>
              <a:spcBef>
                <a:spcPts val="1400"/>
              </a:spcBef>
              <a:buSzPct val="100000"/>
              <a:defRPr sz="3000">
                <a:latin typeface="Calibri"/>
                <a:ea typeface="Calibri"/>
                <a:cs typeface="Calibri"/>
                <a:sym typeface="Calibri"/>
              </a:defRPr>
            </a:pPr>
            <a:r>
              <a:t>Declared by Gov. Newsom on March 4, 2020</a:t>
            </a:r>
          </a:p>
          <a:p>
            <a:pPr marL="300788" indent="-300788" defTabSz="1300480">
              <a:lnSpc>
                <a:spcPct val="90000"/>
              </a:lnSpc>
              <a:spcBef>
                <a:spcPts val="1400"/>
              </a:spcBef>
              <a:buSzPct val="100000"/>
              <a:defRPr sz="3000">
                <a:latin typeface="Calibri"/>
                <a:ea typeface="Calibri"/>
                <a:cs typeface="Calibri"/>
                <a:sym typeface="Calibri"/>
              </a:defRPr>
            </a:pPr>
            <a:r>
              <a:t>Immunity Applies to All Healthcare Providers, Not Just Volunteers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9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93" grpId="1"/>
    </p:bld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5" name="California State of Emergency"/>
          <p:cNvSpPr txBox="1"/>
          <p:nvPr>
            <p:ph type="title" idx="4294967295"/>
          </p:nvPr>
        </p:nvSpPr>
        <p:spPr>
          <a:xfrm>
            <a:off x="2537519" y="2536773"/>
            <a:ext cx="7929762" cy="891889"/>
          </a:xfrm>
          <a:prstGeom prst="rect">
            <a:avLst/>
          </a:prstGeom>
        </p:spPr>
        <p:txBody>
          <a:bodyPr lIns="48765" tIns="48765" rIns="48765" bIns="48765" anchor="b"/>
          <a:lstStyle>
            <a:lvl1pPr defTabSz="1300480">
              <a:lnSpc>
                <a:spcPct val="90000"/>
              </a:lnSpc>
              <a:defRPr sz="5000">
                <a:latin typeface="Calibri"/>
                <a:ea typeface="Calibri"/>
                <a:cs typeface="Calibri"/>
                <a:sym typeface="Calibri"/>
              </a:defRPr>
            </a:lvl1pPr>
          </a:lstStyle>
          <a:p>
            <a:pPr/>
            <a:r>
              <a:t>California State of Emergency</a:t>
            </a:r>
          </a:p>
        </p:txBody>
      </p:sp>
      <p:sp>
        <p:nvSpPr>
          <p:cNvPr id="196" name="Gov. Code Section 8659:…"/>
          <p:cNvSpPr txBox="1"/>
          <p:nvPr/>
        </p:nvSpPr>
        <p:spPr>
          <a:xfrm>
            <a:off x="1629130" y="3725043"/>
            <a:ext cx="9746540" cy="532611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i="1" sz="3000">
                <a:latin typeface="Calibri"/>
                <a:ea typeface="Calibri"/>
                <a:cs typeface="Calibri"/>
                <a:sym typeface="Calibri"/>
              </a:defRPr>
            </a:pPr>
            <a:r>
              <a:t>Gov. Code Section 8659:</a:t>
            </a:r>
          </a:p>
          <a:p>
            <a:pPr algn="l" defTabSz="457200">
              <a:defRPr b="0" sz="3000">
                <a:latin typeface="Calibri"/>
                <a:ea typeface="Calibri"/>
                <a:cs typeface="Calibri"/>
                <a:sym typeface="Calibri"/>
              </a:defRPr>
            </a:pPr>
            <a:r>
              <a:t>“Any physician or surgeon (whether licensed in this state or any other state), hospital, pharmacist, respiratory care practitioner, nurse, or dentist who renders services during any emergency </a:t>
            </a:r>
            <a:r>
              <a:rPr b="1" i="1"/>
              <a:t>at the express or implied request of any responsible state or local official or agency</a:t>
            </a:r>
            <a:r>
              <a:t> shall have no liability for any injuries sustained by any person by reason of those services, regardless of how or under what circumstances or by what cause those injuries are sustained; provided, however, that the immunity herein granted shall not apply in the event of a willful act or omission.”</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8" name="image14.jpeg" descr="image14.jpeg"/>
          <p:cNvPicPr>
            <a:picLocks noChangeAspect="1"/>
          </p:cNvPicPr>
          <p:nvPr/>
        </p:nvPicPr>
        <p:blipFill>
          <a:blip r:embed="rId2">
            <a:extLst/>
          </a:blip>
          <a:stretch>
            <a:fillRect/>
          </a:stretch>
        </p:blipFill>
        <p:spPr>
          <a:xfrm>
            <a:off x="4643855" y="2847920"/>
            <a:ext cx="8193026" cy="6144772"/>
          </a:xfrm>
          <a:prstGeom prst="rect">
            <a:avLst/>
          </a:prstGeom>
          <a:ln w="12700">
            <a:miter lim="400000"/>
          </a:ln>
        </p:spPr>
      </p:pic>
      <p:sp>
        <p:nvSpPr>
          <p:cNvPr id="199" name="Do Good. Stay Well."/>
          <p:cNvSpPr txBox="1"/>
          <p:nvPr>
            <p:ph type="title" idx="4294967295"/>
          </p:nvPr>
        </p:nvSpPr>
        <p:spPr>
          <a:xfrm>
            <a:off x="772219" y="4073473"/>
            <a:ext cx="7929762" cy="891889"/>
          </a:xfrm>
          <a:prstGeom prst="rect">
            <a:avLst/>
          </a:prstGeom>
        </p:spPr>
        <p:txBody>
          <a:bodyPr lIns="48765" tIns="48765" rIns="48765" bIns="48765" anchor="b"/>
          <a:lstStyle>
            <a:lvl1pPr defTabSz="1300480">
              <a:lnSpc>
                <a:spcPct val="90000"/>
              </a:lnSpc>
              <a:defRPr i="1" sz="5000">
                <a:latin typeface="Helvetica"/>
                <a:ea typeface="Helvetica"/>
                <a:cs typeface="Helvetica"/>
                <a:sym typeface="Helvetica"/>
              </a:defRPr>
            </a:lvl1pPr>
          </a:lstStyle>
          <a:p>
            <a:pPr/>
            <a:r>
              <a:t>Do Good. Stay Well.</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1" name="Educational Objectives"/>
          <p:cNvSpPr txBox="1"/>
          <p:nvPr/>
        </p:nvSpPr>
        <p:spPr>
          <a:xfrm>
            <a:off x="2844799" y="2370499"/>
            <a:ext cx="7315201" cy="666496"/>
          </a:xfrm>
          <a:prstGeom prst="rect">
            <a:avLst/>
          </a:prstGeom>
          <a:ln w="12700">
            <a:miter lim="400000"/>
          </a:ln>
          <a:extLst>
            <a:ext uri="{C572A759-6A51-4108-AA02-DFA0A04FC94B}">
              <ma14:wrappingTextBoxFlag xmlns:ma14="http://schemas.microsoft.com/office/mac/drawingml/2011/main" val="1"/>
            </a:ext>
          </a:extLst>
        </p:spPr>
        <p:txBody>
          <a:bodyPr lIns="48765" tIns="48765" rIns="48765" bIns="48765" anchor="b">
            <a:normAutofit fontScale="100000" lnSpcReduction="0"/>
          </a:bodyPr>
          <a:lstStyle>
            <a:lvl1pPr defTabSz="1183436">
              <a:lnSpc>
                <a:spcPct val="90000"/>
              </a:lnSpc>
              <a:defRPr b="0" sz="4550">
                <a:latin typeface="Calibri"/>
                <a:ea typeface="Calibri"/>
                <a:cs typeface="Calibri"/>
                <a:sym typeface="Calibri"/>
              </a:defRPr>
            </a:lvl1pPr>
          </a:lstStyle>
          <a:p>
            <a:pPr/>
            <a:r>
              <a:t>Educational Objectives</a:t>
            </a:r>
          </a:p>
        </p:txBody>
      </p:sp>
      <p:sp>
        <p:nvSpPr>
          <p:cNvPr id="152" name="What Are the Basic Elements of a Medical Malpractice Lawsuit?…"/>
          <p:cNvSpPr txBox="1"/>
          <p:nvPr>
            <p:ph type="body" sz="half" idx="4294967295"/>
          </p:nvPr>
        </p:nvSpPr>
        <p:spPr>
          <a:xfrm>
            <a:off x="2296159" y="3536003"/>
            <a:ext cx="8412482" cy="3723144"/>
          </a:xfrm>
          <a:prstGeom prst="rect">
            <a:avLst/>
          </a:prstGeom>
        </p:spPr>
        <p:txBody>
          <a:bodyPr lIns="48765" tIns="48765" rIns="48765" bIns="48765" anchor="t"/>
          <a:lstStyle/>
          <a:p>
            <a:pPr marL="311727" indent="-311727" defTabSz="1300480">
              <a:lnSpc>
                <a:spcPct val="90000"/>
              </a:lnSpc>
              <a:spcBef>
                <a:spcPts val="1400"/>
              </a:spcBef>
              <a:buSzPct val="100000"/>
              <a:buFont typeface="Arial"/>
              <a:defRPr sz="3000">
                <a:latin typeface="Calibri"/>
                <a:ea typeface="Calibri"/>
                <a:cs typeface="Calibri"/>
                <a:sym typeface="Calibri"/>
              </a:defRPr>
            </a:pPr>
            <a:r>
              <a:t>What Are the Basic Elements of a Medical Malpractice Lawsuit?</a:t>
            </a:r>
          </a:p>
          <a:p>
            <a:pPr marL="311727" indent="-311727" defTabSz="1300480">
              <a:lnSpc>
                <a:spcPct val="90000"/>
              </a:lnSpc>
              <a:spcBef>
                <a:spcPts val="1400"/>
              </a:spcBef>
              <a:buSzPct val="100000"/>
              <a:buFont typeface="Arial"/>
              <a:defRPr sz="3000">
                <a:latin typeface="Calibri"/>
                <a:ea typeface="Calibri"/>
                <a:cs typeface="Calibri"/>
                <a:sym typeface="Calibri"/>
              </a:defRPr>
            </a:pPr>
            <a:r>
              <a:t>What Should Be a Physician’s Concerns on Scope of Practice during the Pandemic?</a:t>
            </a:r>
          </a:p>
          <a:p>
            <a:pPr marL="311727" indent="-311727" defTabSz="1300480">
              <a:lnSpc>
                <a:spcPct val="90000"/>
              </a:lnSpc>
              <a:spcBef>
                <a:spcPts val="1400"/>
              </a:spcBef>
              <a:buSzPct val="100000"/>
              <a:buFont typeface="Arial"/>
              <a:defRPr sz="3000">
                <a:latin typeface="Calibri"/>
                <a:ea typeface="Calibri"/>
                <a:cs typeface="Calibri"/>
                <a:sym typeface="Calibri"/>
              </a:defRPr>
            </a:pPr>
            <a:r>
              <a:t>Does COVID-19 Require Extra Informed Consent?</a:t>
            </a:r>
          </a:p>
          <a:p>
            <a:pPr marL="311727" indent="-311727" defTabSz="1300480">
              <a:lnSpc>
                <a:spcPct val="90000"/>
              </a:lnSpc>
              <a:spcBef>
                <a:spcPts val="1400"/>
              </a:spcBef>
              <a:buSzPct val="100000"/>
              <a:buFont typeface="Arial"/>
              <a:defRPr sz="3000">
                <a:latin typeface="Calibri"/>
                <a:ea typeface="Calibri"/>
                <a:cs typeface="Calibri"/>
                <a:sym typeface="Calibri"/>
              </a:defRPr>
            </a:pPr>
            <a:r>
              <a:t>What Are the Federal and State Provisions for Healthcare Immunity During the Pandemic?</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5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52" grpId="1"/>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4" name="image13.jpeg" descr="image13.jpeg"/>
          <p:cNvPicPr>
            <a:picLocks noChangeAspect="1"/>
          </p:cNvPicPr>
          <p:nvPr/>
        </p:nvPicPr>
        <p:blipFill>
          <a:blip r:embed="rId2">
            <a:extLst/>
          </a:blip>
          <a:stretch>
            <a:fillRect/>
          </a:stretch>
        </p:blipFill>
        <p:spPr>
          <a:xfrm>
            <a:off x="4811774" y="3172063"/>
            <a:ext cx="8193026" cy="6144771"/>
          </a:xfrm>
          <a:prstGeom prst="rect">
            <a:avLst/>
          </a:prstGeom>
          <a:ln w="12700">
            <a:miter lim="400000"/>
          </a:ln>
        </p:spPr>
      </p:pic>
      <p:sp>
        <p:nvSpPr>
          <p:cNvPr id="155" name="Elements of a Lawsuit"/>
          <p:cNvSpPr txBox="1"/>
          <p:nvPr>
            <p:ph type="title" idx="4294967295"/>
          </p:nvPr>
        </p:nvSpPr>
        <p:spPr>
          <a:xfrm>
            <a:off x="1584801" y="2745232"/>
            <a:ext cx="7315201" cy="829331"/>
          </a:xfrm>
          <a:prstGeom prst="rect">
            <a:avLst/>
          </a:prstGeom>
        </p:spPr>
        <p:txBody>
          <a:bodyPr lIns="48765" tIns="48765" rIns="48765" bIns="48765" anchor="b"/>
          <a:lstStyle>
            <a:lvl1pPr defTabSz="1300480">
              <a:lnSpc>
                <a:spcPct val="90000"/>
              </a:lnSpc>
              <a:defRPr sz="5000">
                <a:latin typeface="Calibri"/>
                <a:ea typeface="Calibri"/>
                <a:cs typeface="Calibri"/>
                <a:sym typeface="Calibri"/>
              </a:defRPr>
            </a:lvl1pPr>
          </a:lstStyle>
          <a:p>
            <a:pPr/>
            <a:r>
              <a:t>Elements of a Lawsuit</a:t>
            </a:r>
          </a:p>
        </p:txBody>
      </p:sp>
      <p:sp>
        <p:nvSpPr>
          <p:cNvPr id="156" name="Duty…"/>
          <p:cNvSpPr txBox="1"/>
          <p:nvPr>
            <p:ph type="body" sz="quarter" idx="4294967295"/>
          </p:nvPr>
        </p:nvSpPr>
        <p:spPr>
          <a:xfrm>
            <a:off x="1282700" y="3921760"/>
            <a:ext cx="7919403" cy="3040687"/>
          </a:xfrm>
          <a:prstGeom prst="rect">
            <a:avLst/>
          </a:prstGeom>
        </p:spPr>
        <p:txBody>
          <a:bodyPr lIns="48765" tIns="48765" rIns="48765" bIns="48765" anchor="t"/>
          <a:lstStyle/>
          <a:p>
            <a:pPr marL="300788" indent="-300788" defTabSz="1300480">
              <a:lnSpc>
                <a:spcPct val="90000"/>
              </a:lnSpc>
              <a:spcBef>
                <a:spcPts val="1400"/>
              </a:spcBef>
              <a:buSzPct val="100000"/>
              <a:defRPr sz="3000">
                <a:latin typeface="Calibri"/>
                <a:ea typeface="Calibri"/>
                <a:cs typeface="Calibri"/>
                <a:sym typeface="Calibri"/>
              </a:defRPr>
            </a:pPr>
            <a:r>
              <a:t>Duty</a:t>
            </a:r>
          </a:p>
          <a:p>
            <a:pPr marL="300788" indent="-300788" defTabSz="1300480">
              <a:lnSpc>
                <a:spcPct val="90000"/>
              </a:lnSpc>
              <a:spcBef>
                <a:spcPts val="1400"/>
              </a:spcBef>
              <a:buSzPct val="100000"/>
              <a:defRPr sz="3000">
                <a:latin typeface="Calibri"/>
                <a:ea typeface="Calibri"/>
                <a:cs typeface="Calibri"/>
                <a:sym typeface="Calibri"/>
              </a:defRPr>
            </a:pPr>
            <a:r>
              <a:t>Breach in the Standard of Care</a:t>
            </a:r>
          </a:p>
          <a:p>
            <a:pPr marL="300788" indent="-300788" defTabSz="1300480">
              <a:lnSpc>
                <a:spcPct val="90000"/>
              </a:lnSpc>
              <a:spcBef>
                <a:spcPts val="1400"/>
              </a:spcBef>
              <a:buSzPct val="100000"/>
              <a:defRPr sz="3000">
                <a:latin typeface="Calibri"/>
                <a:ea typeface="Calibri"/>
                <a:cs typeface="Calibri"/>
                <a:sym typeface="Calibri"/>
              </a:defRPr>
            </a:pPr>
            <a:r>
              <a:t>Injury</a:t>
            </a:r>
          </a:p>
          <a:p>
            <a:pPr marL="300788" indent="-300788" defTabSz="1300480">
              <a:lnSpc>
                <a:spcPct val="90000"/>
              </a:lnSpc>
              <a:spcBef>
                <a:spcPts val="1400"/>
              </a:spcBef>
              <a:buSzPct val="100000"/>
              <a:defRPr sz="3000">
                <a:latin typeface="Calibri"/>
                <a:ea typeface="Calibri"/>
                <a:cs typeface="Calibri"/>
                <a:sym typeface="Calibri"/>
              </a:defRPr>
            </a:pPr>
            <a:r>
              <a:t>Connection Between Injury and Breach</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5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56" grpId="1"/>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8" name="image10.jpeg" descr="image10.jpeg"/>
          <p:cNvPicPr>
            <a:picLocks noChangeAspect="1"/>
          </p:cNvPicPr>
          <p:nvPr/>
        </p:nvPicPr>
        <p:blipFill>
          <a:blip r:embed="rId2">
            <a:extLst/>
          </a:blip>
          <a:stretch>
            <a:fillRect/>
          </a:stretch>
        </p:blipFill>
        <p:spPr>
          <a:xfrm>
            <a:off x="4811774" y="2896549"/>
            <a:ext cx="8193026" cy="6144770"/>
          </a:xfrm>
          <a:prstGeom prst="rect">
            <a:avLst/>
          </a:prstGeom>
          <a:ln w="12700">
            <a:miter lim="400000"/>
          </a:ln>
        </p:spPr>
      </p:pic>
      <p:sp>
        <p:nvSpPr>
          <p:cNvPr id="159" name="Scope of Practice"/>
          <p:cNvSpPr txBox="1"/>
          <p:nvPr>
            <p:ph type="title" idx="4294967295"/>
          </p:nvPr>
        </p:nvSpPr>
        <p:spPr>
          <a:xfrm>
            <a:off x="1721612" y="2846832"/>
            <a:ext cx="7315201" cy="829331"/>
          </a:xfrm>
          <a:prstGeom prst="rect">
            <a:avLst/>
          </a:prstGeom>
        </p:spPr>
        <p:txBody>
          <a:bodyPr lIns="48765" tIns="48765" rIns="48765" bIns="48765" anchor="b"/>
          <a:lstStyle>
            <a:lvl1pPr defTabSz="1300480">
              <a:lnSpc>
                <a:spcPct val="90000"/>
              </a:lnSpc>
              <a:defRPr sz="5000">
                <a:latin typeface="Calibri"/>
                <a:ea typeface="Calibri"/>
                <a:cs typeface="Calibri"/>
                <a:sym typeface="Calibri"/>
              </a:defRPr>
            </a:lvl1pPr>
          </a:lstStyle>
          <a:p>
            <a:pPr/>
            <a:r>
              <a:t>Scope of Practice</a:t>
            </a:r>
          </a:p>
        </p:txBody>
      </p:sp>
      <p:sp>
        <p:nvSpPr>
          <p:cNvPr id="160" name="Education, Training &amp; Experience…"/>
          <p:cNvSpPr txBox="1"/>
          <p:nvPr>
            <p:ph type="body" sz="quarter" idx="4294967295"/>
          </p:nvPr>
        </p:nvSpPr>
        <p:spPr>
          <a:xfrm>
            <a:off x="1282700" y="3921760"/>
            <a:ext cx="8193025" cy="3040687"/>
          </a:xfrm>
          <a:prstGeom prst="rect">
            <a:avLst/>
          </a:prstGeom>
        </p:spPr>
        <p:txBody>
          <a:bodyPr lIns="48765" tIns="48765" rIns="48765" bIns="48765" anchor="t"/>
          <a:lstStyle/>
          <a:p>
            <a:pPr marL="300788" indent="-300788" defTabSz="1300480">
              <a:lnSpc>
                <a:spcPct val="90000"/>
              </a:lnSpc>
              <a:spcBef>
                <a:spcPts val="1400"/>
              </a:spcBef>
              <a:buSzPct val="100000"/>
              <a:defRPr sz="3000">
                <a:latin typeface="Calibri"/>
                <a:ea typeface="Calibri"/>
                <a:cs typeface="Calibri"/>
                <a:sym typeface="Calibri"/>
              </a:defRPr>
            </a:pPr>
            <a:r>
              <a:t>Education, Training &amp; Experience</a:t>
            </a:r>
          </a:p>
          <a:p>
            <a:pPr marL="300788" indent="-300788" defTabSz="1300480">
              <a:lnSpc>
                <a:spcPct val="90000"/>
              </a:lnSpc>
              <a:spcBef>
                <a:spcPts val="1400"/>
              </a:spcBef>
              <a:buSzPct val="100000"/>
              <a:defRPr sz="3000">
                <a:latin typeface="Calibri"/>
                <a:ea typeface="Calibri"/>
                <a:cs typeface="Calibri"/>
                <a:sym typeface="Calibri"/>
              </a:defRPr>
            </a:pPr>
            <a:r>
              <a:t>Residency or Applicable Subspecialty?</a:t>
            </a:r>
          </a:p>
          <a:p>
            <a:pPr marL="300788" indent="-300788" defTabSz="1300480">
              <a:lnSpc>
                <a:spcPct val="90000"/>
              </a:lnSpc>
              <a:spcBef>
                <a:spcPts val="1400"/>
              </a:spcBef>
              <a:buSzPct val="100000"/>
              <a:defRPr sz="3000">
                <a:latin typeface="Calibri"/>
                <a:ea typeface="Calibri"/>
                <a:cs typeface="Calibri"/>
                <a:sym typeface="Calibri"/>
              </a:defRPr>
            </a:pPr>
            <a:r>
              <a:t>Would Expansion Be Considered Reckless?</a:t>
            </a:r>
          </a:p>
          <a:p>
            <a:pPr marL="300788" indent="-300788" defTabSz="1300480">
              <a:lnSpc>
                <a:spcPct val="90000"/>
              </a:lnSpc>
              <a:spcBef>
                <a:spcPts val="1400"/>
              </a:spcBef>
              <a:buSzPct val="100000"/>
              <a:defRPr sz="3000">
                <a:latin typeface="Calibri"/>
                <a:ea typeface="Calibri"/>
                <a:cs typeface="Calibri"/>
                <a:sym typeface="Calibri"/>
              </a:defRPr>
            </a:pPr>
            <a:r>
              <a:t>Comfort Level - Reasonable or Unreasonable?</a:t>
            </a:r>
          </a:p>
          <a:p>
            <a:pPr marL="300788" indent="-300788" defTabSz="1300480">
              <a:lnSpc>
                <a:spcPct val="90000"/>
              </a:lnSpc>
              <a:spcBef>
                <a:spcPts val="1400"/>
              </a:spcBef>
              <a:buSzPct val="100000"/>
              <a:defRPr sz="3000">
                <a:latin typeface="Calibri"/>
                <a:ea typeface="Calibri"/>
                <a:cs typeface="Calibri"/>
                <a:sym typeface="Calibri"/>
              </a:defRPr>
            </a:pPr>
            <a:r>
              <a:t>Medical Professional Liability Coverage</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6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60" grpId="1"/>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2" name="image12.jpeg" descr="image12.jpeg"/>
          <p:cNvPicPr>
            <a:picLocks noChangeAspect="1"/>
          </p:cNvPicPr>
          <p:nvPr/>
        </p:nvPicPr>
        <p:blipFill>
          <a:blip r:embed="rId2">
            <a:extLst/>
          </a:blip>
          <a:stretch>
            <a:fillRect/>
          </a:stretch>
        </p:blipFill>
        <p:spPr>
          <a:xfrm>
            <a:off x="4811774" y="3364993"/>
            <a:ext cx="8193026" cy="6144770"/>
          </a:xfrm>
          <a:prstGeom prst="rect">
            <a:avLst/>
          </a:prstGeom>
          <a:ln w="12700">
            <a:miter lim="400000"/>
          </a:ln>
        </p:spPr>
      </p:pic>
      <p:sp>
        <p:nvSpPr>
          <p:cNvPr id="163" name="Informed Consent"/>
          <p:cNvSpPr txBox="1"/>
          <p:nvPr>
            <p:ph type="title" idx="4294967295"/>
          </p:nvPr>
        </p:nvSpPr>
        <p:spPr>
          <a:xfrm>
            <a:off x="1584801" y="2745232"/>
            <a:ext cx="7315201" cy="829331"/>
          </a:xfrm>
          <a:prstGeom prst="rect">
            <a:avLst/>
          </a:prstGeom>
        </p:spPr>
        <p:txBody>
          <a:bodyPr lIns="48765" tIns="48765" rIns="48765" bIns="48765" anchor="b"/>
          <a:lstStyle>
            <a:lvl1pPr defTabSz="1300480">
              <a:lnSpc>
                <a:spcPct val="90000"/>
              </a:lnSpc>
              <a:defRPr sz="5000">
                <a:latin typeface="Calibri"/>
                <a:ea typeface="Calibri"/>
                <a:cs typeface="Calibri"/>
                <a:sym typeface="Calibri"/>
              </a:defRPr>
            </a:lvl1pPr>
          </a:lstStyle>
          <a:p>
            <a:pPr/>
            <a:r>
              <a:t>Informed Consent</a:t>
            </a:r>
          </a:p>
        </p:txBody>
      </p:sp>
      <p:sp>
        <p:nvSpPr>
          <p:cNvPr id="164" name="It’s Not the Document, It’s the Discussion…"/>
          <p:cNvSpPr txBox="1"/>
          <p:nvPr>
            <p:ph type="body" sz="quarter" idx="4294967295"/>
          </p:nvPr>
        </p:nvSpPr>
        <p:spPr>
          <a:xfrm>
            <a:off x="1282700" y="3921760"/>
            <a:ext cx="7919403" cy="3040687"/>
          </a:xfrm>
          <a:prstGeom prst="rect">
            <a:avLst/>
          </a:prstGeom>
        </p:spPr>
        <p:txBody>
          <a:bodyPr lIns="48765" tIns="48765" rIns="48765" bIns="48765" anchor="t"/>
          <a:lstStyle/>
          <a:p>
            <a:pPr marL="300788" indent="-300788" defTabSz="1300480">
              <a:lnSpc>
                <a:spcPct val="90000"/>
              </a:lnSpc>
              <a:spcBef>
                <a:spcPts val="1400"/>
              </a:spcBef>
              <a:buSzPct val="100000"/>
              <a:defRPr sz="3000">
                <a:latin typeface="Calibri"/>
                <a:ea typeface="Calibri"/>
                <a:cs typeface="Calibri"/>
                <a:sym typeface="Calibri"/>
              </a:defRPr>
            </a:pPr>
            <a:r>
              <a:t>It’s Not the Document, It’s the Discussion</a:t>
            </a:r>
          </a:p>
          <a:p>
            <a:pPr marL="300788" indent="-300788" defTabSz="1300480">
              <a:lnSpc>
                <a:spcPct val="90000"/>
              </a:lnSpc>
              <a:spcBef>
                <a:spcPts val="1400"/>
              </a:spcBef>
              <a:buSzPct val="100000"/>
              <a:defRPr sz="3000">
                <a:latin typeface="Calibri"/>
                <a:ea typeface="Calibri"/>
                <a:cs typeface="Calibri"/>
                <a:sym typeface="Calibri"/>
              </a:defRPr>
            </a:pPr>
            <a:r>
              <a:t>Most Document Templates Are Wide-Ranging</a:t>
            </a:r>
          </a:p>
          <a:p>
            <a:pPr marL="300788" indent="-300788" defTabSz="1300480">
              <a:lnSpc>
                <a:spcPct val="90000"/>
              </a:lnSpc>
              <a:spcBef>
                <a:spcPts val="1400"/>
              </a:spcBef>
              <a:buSzPct val="100000"/>
              <a:defRPr sz="3000">
                <a:latin typeface="Calibri"/>
                <a:ea typeface="Calibri"/>
                <a:cs typeface="Calibri"/>
                <a:sym typeface="Calibri"/>
              </a:defRPr>
            </a:pPr>
            <a:r>
              <a:t>Custom &amp; Practice Testimony Acceptable</a:t>
            </a:r>
          </a:p>
          <a:p>
            <a:pPr marL="300788" indent="-300788" defTabSz="1300480">
              <a:lnSpc>
                <a:spcPct val="90000"/>
              </a:lnSpc>
              <a:spcBef>
                <a:spcPts val="1400"/>
              </a:spcBef>
              <a:buSzPct val="100000"/>
              <a:defRPr sz="3000">
                <a:latin typeface="Calibri"/>
                <a:ea typeface="Calibri"/>
                <a:cs typeface="Calibri"/>
                <a:sym typeface="Calibri"/>
              </a:defRPr>
            </a:pPr>
            <a:r>
              <a:t>Additional Note Useful During the Emergency</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6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64" grpId="1"/>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6" name="Informed Consent"/>
          <p:cNvSpPr txBox="1"/>
          <p:nvPr>
            <p:ph type="title" idx="4294967295"/>
          </p:nvPr>
        </p:nvSpPr>
        <p:spPr>
          <a:xfrm>
            <a:off x="2844800" y="2846832"/>
            <a:ext cx="7315200" cy="829331"/>
          </a:xfrm>
          <a:prstGeom prst="rect">
            <a:avLst/>
          </a:prstGeom>
        </p:spPr>
        <p:txBody>
          <a:bodyPr lIns="48765" tIns="48765" rIns="48765" bIns="48765" anchor="b"/>
          <a:lstStyle>
            <a:lvl1pPr defTabSz="1300480">
              <a:lnSpc>
                <a:spcPct val="90000"/>
              </a:lnSpc>
              <a:defRPr sz="5000">
                <a:latin typeface="Calibri"/>
                <a:ea typeface="Calibri"/>
                <a:cs typeface="Calibri"/>
                <a:sym typeface="Calibri"/>
              </a:defRPr>
            </a:lvl1pPr>
          </a:lstStyle>
          <a:p>
            <a:pPr/>
            <a:r>
              <a:t>Informed Consent</a:t>
            </a:r>
          </a:p>
        </p:txBody>
      </p:sp>
      <p:sp>
        <p:nvSpPr>
          <p:cNvPr id="167" name="“My physician has explained the risks of possible Corona Virus exposure. I understand and accept the risks and have chosen to proceed with the surgery.”"/>
          <p:cNvSpPr txBox="1"/>
          <p:nvPr/>
        </p:nvSpPr>
        <p:spPr>
          <a:xfrm>
            <a:off x="1854977" y="4664843"/>
            <a:ext cx="9294846" cy="146531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1300480">
              <a:defRPr b="0" sz="3000">
                <a:latin typeface="Calibri"/>
                <a:ea typeface="Calibri"/>
                <a:cs typeface="Calibri"/>
                <a:sym typeface="Calibri"/>
              </a:defRPr>
            </a:lvl1pPr>
          </a:lstStyle>
          <a:p>
            <a:pPr/>
            <a:r>
              <a:t>“My physician has explained the risks of possible Corona Virus exposure. I understand and accept the risks and have chosen to proceed with the surgery.”</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9" name="image17.jpeg" descr="image17.jpeg"/>
          <p:cNvPicPr>
            <a:picLocks noChangeAspect="1"/>
          </p:cNvPicPr>
          <p:nvPr/>
        </p:nvPicPr>
        <p:blipFill>
          <a:blip r:embed="rId2">
            <a:extLst/>
          </a:blip>
          <a:stretch>
            <a:fillRect/>
          </a:stretch>
        </p:blipFill>
        <p:spPr>
          <a:xfrm>
            <a:off x="4591800" y="4176453"/>
            <a:ext cx="8193026" cy="6144770"/>
          </a:xfrm>
          <a:prstGeom prst="rect">
            <a:avLst/>
          </a:prstGeom>
          <a:ln w="12700">
            <a:miter lim="400000"/>
          </a:ln>
        </p:spPr>
      </p:pic>
      <p:sp>
        <p:nvSpPr>
          <p:cNvPr id="170" name="Federal &amp; State Immunity"/>
          <p:cNvSpPr txBox="1"/>
          <p:nvPr>
            <p:ph type="title" idx="4294967295"/>
          </p:nvPr>
        </p:nvSpPr>
        <p:spPr>
          <a:xfrm>
            <a:off x="1670812" y="2580132"/>
            <a:ext cx="7315201" cy="829331"/>
          </a:xfrm>
          <a:prstGeom prst="rect">
            <a:avLst/>
          </a:prstGeom>
        </p:spPr>
        <p:txBody>
          <a:bodyPr lIns="48765" tIns="48765" rIns="48765" bIns="48765" anchor="b"/>
          <a:lstStyle>
            <a:lvl1pPr defTabSz="1300480">
              <a:lnSpc>
                <a:spcPct val="90000"/>
              </a:lnSpc>
              <a:defRPr sz="5000">
                <a:latin typeface="Calibri"/>
                <a:ea typeface="Calibri"/>
                <a:cs typeface="Calibri"/>
                <a:sym typeface="Calibri"/>
              </a:defRPr>
            </a:lvl1pPr>
          </a:lstStyle>
          <a:p>
            <a:pPr/>
            <a:r>
              <a:t>Federal &amp; State Immunity</a:t>
            </a:r>
          </a:p>
        </p:txBody>
      </p:sp>
      <p:sp>
        <p:nvSpPr>
          <p:cNvPr id="171" name="Federal CARES Act…"/>
          <p:cNvSpPr txBox="1"/>
          <p:nvPr>
            <p:ph type="body" sz="quarter" idx="4294967295"/>
          </p:nvPr>
        </p:nvSpPr>
        <p:spPr>
          <a:xfrm>
            <a:off x="1231900" y="3820160"/>
            <a:ext cx="8193025" cy="3040687"/>
          </a:xfrm>
          <a:prstGeom prst="rect">
            <a:avLst/>
          </a:prstGeom>
        </p:spPr>
        <p:txBody>
          <a:bodyPr lIns="48765" tIns="48765" rIns="48765" bIns="48765" anchor="t"/>
          <a:lstStyle/>
          <a:p>
            <a:pPr marL="300788" indent="-300788" defTabSz="1300480">
              <a:lnSpc>
                <a:spcPct val="90000"/>
              </a:lnSpc>
              <a:spcBef>
                <a:spcPts val="1400"/>
              </a:spcBef>
              <a:buSzPct val="100000"/>
              <a:defRPr sz="3000">
                <a:latin typeface="Calibri"/>
                <a:ea typeface="Calibri"/>
                <a:cs typeface="Calibri"/>
                <a:sym typeface="Calibri"/>
              </a:defRPr>
            </a:pPr>
            <a:r>
              <a:t>Federal CARES Act </a:t>
            </a:r>
          </a:p>
          <a:p>
            <a:pPr marL="300788" indent="-300788" defTabSz="1300480">
              <a:lnSpc>
                <a:spcPct val="90000"/>
              </a:lnSpc>
              <a:spcBef>
                <a:spcPts val="1400"/>
              </a:spcBef>
              <a:buSzPct val="100000"/>
              <a:defRPr sz="3000">
                <a:latin typeface="Calibri"/>
                <a:ea typeface="Calibri"/>
                <a:cs typeface="Calibri"/>
                <a:sym typeface="Calibri"/>
              </a:defRPr>
            </a:pPr>
            <a:r>
              <a:t>COVID-19 Healthcare Provider Protection Act</a:t>
            </a:r>
          </a:p>
          <a:p>
            <a:pPr marL="300788" indent="-300788" defTabSz="1300480">
              <a:lnSpc>
                <a:spcPct val="90000"/>
              </a:lnSpc>
              <a:spcBef>
                <a:spcPts val="1400"/>
              </a:spcBef>
              <a:buSzPct val="100000"/>
              <a:defRPr sz="3000">
                <a:latin typeface="Calibri"/>
                <a:ea typeface="Calibri"/>
                <a:cs typeface="Calibri"/>
                <a:sym typeface="Calibri"/>
              </a:defRPr>
            </a:pPr>
            <a:r>
              <a:t>California Good Samaritan Law</a:t>
            </a:r>
          </a:p>
          <a:p>
            <a:pPr marL="300788" indent="-300788" defTabSz="1300480">
              <a:lnSpc>
                <a:spcPct val="90000"/>
              </a:lnSpc>
              <a:spcBef>
                <a:spcPts val="1400"/>
              </a:spcBef>
              <a:buSzPct val="100000"/>
              <a:defRPr sz="3000">
                <a:latin typeface="Calibri"/>
                <a:ea typeface="Calibri"/>
                <a:cs typeface="Calibri"/>
                <a:sym typeface="Calibri"/>
              </a:defRPr>
            </a:pPr>
            <a:r>
              <a:t>California State of Emergency</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7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71" grpId="1"/>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3" name="Federal CARES Act"/>
          <p:cNvSpPr txBox="1"/>
          <p:nvPr>
            <p:ph type="title" idx="4294967295"/>
          </p:nvPr>
        </p:nvSpPr>
        <p:spPr>
          <a:xfrm>
            <a:off x="2844800" y="2529332"/>
            <a:ext cx="7315200" cy="829331"/>
          </a:xfrm>
          <a:prstGeom prst="rect">
            <a:avLst/>
          </a:prstGeom>
        </p:spPr>
        <p:txBody>
          <a:bodyPr lIns="48765" tIns="48765" rIns="48765" bIns="48765" anchor="b"/>
          <a:lstStyle>
            <a:lvl1pPr defTabSz="1300480">
              <a:lnSpc>
                <a:spcPct val="90000"/>
              </a:lnSpc>
              <a:defRPr sz="5000">
                <a:latin typeface="Calibri"/>
                <a:ea typeface="Calibri"/>
                <a:cs typeface="Calibri"/>
                <a:sym typeface="Calibri"/>
              </a:defRPr>
            </a:lvl1pPr>
          </a:lstStyle>
          <a:p>
            <a:pPr/>
            <a:r>
              <a:t>Federal CARES Act</a:t>
            </a:r>
          </a:p>
        </p:txBody>
      </p:sp>
      <p:sp>
        <p:nvSpPr>
          <p:cNvPr id="174" name="Section 3215. Limitation on liability for volunteer health care professionals during COVID-19 emergency response. Pre-empts State law to provide liability protection (immunity) to any volunteer health professional for harm caused by simple negligence in providing in good faith treatment in response to and during the COVID-19 public health emergency. The professional must be acting within the scope of his or her license, not acting in an intentional or willful and wanton manner, and not be under the influence of alcohol or drugs."/>
          <p:cNvSpPr txBox="1"/>
          <p:nvPr/>
        </p:nvSpPr>
        <p:spPr>
          <a:xfrm>
            <a:off x="1854977" y="4017143"/>
            <a:ext cx="9294846" cy="484351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3000">
                <a:latin typeface="Calibri"/>
                <a:ea typeface="Calibri"/>
                <a:cs typeface="Calibri"/>
                <a:sym typeface="Calibri"/>
              </a:defRPr>
            </a:pPr>
            <a:r>
              <a:rPr i="1"/>
              <a:t>Section 3215. </a:t>
            </a:r>
            <a:r>
              <a:t>Limitation on liability for volunteer health care professionals during COVID-19 emergency response. Pre-empts State law to provide liability protection (immunity) to any </a:t>
            </a:r>
            <a:r>
              <a:rPr b="1" i="1"/>
              <a:t>volunteer</a:t>
            </a:r>
            <a:r>
              <a:t> health professional for harm caused by simple negligence in providing in good faith treatment in response to and during the COVID-19 public health emergency. The professional must be acting within the scope of his or her license, not acting in an intentional or willful and wanton manner, and not be under the influence of alcohol or drugs. </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6" name="COVID-19 Healthcare Provider…"/>
          <p:cNvSpPr txBox="1"/>
          <p:nvPr>
            <p:ph type="title" idx="4294967295"/>
          </p:nvPr>
        </p:nvSpPr>
        <p:spPr>
          <a:xfrm>
            <a:off x="2844800" y="2529332"/>
            <a:ext cx="7315200" cy="1305730"/>
          </a:xfrm>
          <a:prstGeom prst="rect">
            <a:avLst/>
          </a:prstGeom>
        </p:spPr>
        <p:txBody>
          <a:bodyPr lIns="48765" tIns="48765" rIns="48765" bIns="48765" anchor="b"/>
          <a:lstStyle/>
          <a:p>
            <a:pPr defTabSz="1183436">
              <a:lnSpc>
                <a:spcPct val="90000"/>
              </a:lnSpc>
              <a:defRPr sz="4550">
                <a:latin typeface="Calibri"/>
                <a:ea typeface="Calibri"/>
                <a:cs typeface="Calibri"/>
                <a:sym typeface="Calibri"/>
              </a:defRPr>
            </a:pPr>
            <a:r>
              <a:t>COVID-19 Healthcare Provider</a:t>
            </a:r>
          </a:p>
          <a:p>
            <a:pPr defTabSz="1183436">
              <a:lnSpc>
                <a:spcPct val="90000"/>
              </a:lnSpc>
              <a:defRPr sz="4550">
                <a:latin typeface="Calibri"/>
                <a:ea typeface="Calibri"/>
                <a:cs typeface="Calibri"/>
                <a:sym typeface="Calibri"/>
              </a:defRPr>
            </a:pPr>
            <a:r>
              <a:t>Protection Act of 2020</a:t>
            </a:r>
          </a:p>
        </p:txBody>
      </p:sp>
      <p:sp>
        <p:nvSpPr>
          <p:cNvPr id="177" name="Congress Finds:…"/>
          <p:cNvSpPr txBox="1"/>
          <p:nvPr/>
        </p:nvSpPr>
        <p:spPr>
          <a:xfrm>
            <a:off x="1854977" y="4169543"/>
            <a:ext cx="9294846" cy="436091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i="1" sz="3000">
                <a:latin typeface="Calibri"/>
                <a:ea typeface="Calibri"/>
                <a:cs typeface="Calibri"/>
                <a:sym typeface="Calibri"/>
              </a:defRPr>
            </a:pPr>
            <a:r>
              <a:t>Congress Finds:</a:t>
            </a:r>
          </a:p>
          <a:p>
            <a:pPr algn="l" defTabSz="457200">
              <a:defRPr b="0" sz="3000">
                <a:latin typeface="Calibri"/>
                <a:ea typeface="Calibri"/>
                <a:cs typeface="Calibri"/>
                <a:sym typeface="Calibri"/>
              </a:defRPr>
            </a:pPr>
            <a:r>
              <a:t>“In order to assure adequate provision of healthcare services in interstate commerce during the course of this pandemic, and to incentivize healthcare providers to continue offering such services wherever they may be located, it is necessary to provide liability protections to such providers, protecting them from claims or lawsuits arising out of, resulting from, or related to the provision of healthcare services.”</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