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71" r:id="rId10"/>
    <p:sldId id="264" r:id="rId11"/>
    <p:sldId id="272" r:id="rId12"/>
    <p:sldId id="273" r:id="rId13"/>
    <p:sldId id="265" r:id="rId14"/>
    <p:sldId id="275" r:id="rId15"/>
    <p:sldId id="274" r:id="rId16"/>
    <p:sldId id="276" r:id="rId17"/>
    <p:sldId id="266" r:id="rId18"/>
    <p:sldId id="278" r:id="rId19"/>
    <p:sldId id="277" r:id="rId20"/>
    <p:sldId id="280" r:id="rId21"/>
    <p:sldId id="282" r:id="rId22"/>
    <p:sldId id="281" r:id="rId23"/>
    <p:sldId id="283" r:id="rId24"/>
    <p:sldId id="297"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25"/>
    <p:restoredTop sz="94609"/>
  </p:normalViewPr>
  <p:slideViewPr>
    <p:cSldViewPr snapToGrid="0" snapToObjects="1">
      <p:cViewPr varScale="1">
        <p:scale>
          <a:sx n="151" d="100"/>
          <a:sy n="151" d="100"/>
        </p:scale>
        <p:origin x="50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7/3/20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7/3/20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va.gov/PAINMANAGEMENT/docs/CBT-CP_Therapist_Manual.pdf" TargetMode="External"/><Relationship Id="rId2" Type="http://schemas.openxmlformats.org/officeDocument/2006/relationships/hyperlink" Target="https://www.apa.org/pubs/journals/releases/amp-a0035747.pdf" TargetMode="External"/><Relationship Id="rId1" Type="http://schemas.openxmlformats.org/officeDocument/2006/relationships/slideLayout" Target="../slideLayouts/slideLayout2.xml"/><Relationship Id="rId4" Type="http://schemas.openxmlformats.org/officeDocument/2006/relationships/hyperlink" Target="https://www.ncbi.nlm.nih.gov/pmc/articles/PMC3000182/"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doi.org/10.1016/S0022-3999(03)00573-7" TargetMode="External"/><Relationship Id="rId2" Type="http://schemas.openxmlformats.org/officeDocument/2006/relationships/hyperlink" Target="https://www.cdc.gov/mmwr/volumes/67/wr/pdfs/mm6736a2-H.pdf" TargetMode="External"/><Relationship Id="rId1" Type="http://schemas.openxmlformats.org/officeDocument/2006/relationships/slideLayout" Target="../slideLayouts/slideLayout2.xml"/><Relationship Id="rId4" Type="http://schemas.openxmlformats.org/officeDocument/2006/relationships/hyperlink" Target="https://doi.org/10.1037/a0018555" TargetMode="External"/></Relationships>
</file>

<file path=ppt/slides/_rels/slide35.xml.rels><?xml version="1.0" encoding="UTF-8" standalone="yes"?>
<Relationships xmlns="http://schemas.openxmlformats.org/package/2006/relationships"><Relationship Id="rId2" Type="http://schemas.openxmlformats.org/officeDocument/2006/relationships/hyperlink" Target="https://doi.org/10.1007/s12160-016-9844-2"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ncbi.nlm.nih.gov/pubmed/6131404"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ontario.cmha.ca/documents/the-relationship-between-mental-health-mental-illness-and-chronic-physical-conditions/" TargetMode="External"/><Relationship Id="rId2" Type="http://schemas.openxmlformats.org/officeDocument/2006/relationships/hyperlink" Target="https://tcsedsystem.idm.oclc.org/login?url=https://search-proquest-com.tcsedsystem.idm.oclc.org/docview/222796032?accountid=3412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670" y="1388327"/>
            <a:ext cx="10379655" cy="2262781"/>
          </a:xfrm>
        </p:spPr>
        <p:txBody>
          <a:bodyPr>
            <a:normAutofit fontScale="90000"/>
          </a:bodyPr>
          <a:lstStyle/>
          <a:p>
            <a:pPr algn="ctr"/>
            <a:r>
              <a:rPr lang="en-US" b="1" dirty="0"/>
              <a:t>PSYCHOLOGICAL MANAGEMENT OF CHRONIC PAIN</a:t>
            </a:r>
            <a:endParaRPr lang="en-US" dirty="0"/>
          </a:p>
        </p:txBody>
      </p:sp>
      <p:sp>
        <p:nvSpPr>
          <p:cNvPr id="3" name="Subtitle 2"/>
          <p:cNvSpPr>
            <a:spLocks noGrp="1"/>
          </p:cNvSpPr>
          <p:nvPr>
            <p:ph type="subTitle" idx="1"/>
          </p:nvPr>
        </p:nvSpPr>
        <p:spPr/>
        <p:txBody>
          <a:bodyPr/>
          <a:lstStyle/>
          <a:p>
            <a:r>
              <a:rPr lang="en-US" dirty="0"/>
              <a:t>Presented by:  </a:t>
            </a:r>
          </a:p>
          <a:p>
            <a:r>
              <a:rPr lang="en-US" dirty="0"/>
              <a:t>                          Lana </a:t>
            </a:r>
            <a:r>
              <a:rPr lang="en-US" dirty="0" err="1"/>
              <a:t>Delshadi</a:t>
            </a:r>
            <a:r>
              <a:rPr lang="en-US"/>
              <a:t>, </a:t>
            </a:r>
            <a:r>
              <a:rPr lang="en-US" dirty="0" err="1"/>
              <a:t>Ed.D</a:t>
            </a:r>
            <a:r>
              <a:rPr lang="en-US" dirty="0"/>
              <a:t>. and Donald Campbell, </a:t>
            </a:r>
            <a:r>
              <a:rPr lang="en-US" dirty="0" err="1"/>
              <a:t>Psy.D</a:t>
            </a:r>
            <a:r>
              <a:rPr lang="en-US" dirty="0"/>
              <a:t>. </a:t>
            </a:r>
          </a:p>
        </p:txBody>
      </p:sp>
    </p:spTree>
    <p:extLst>
      <p:ext uri="{BB962C8B-B14F-4D97-AF65-F5344CB8AC3E}">
        <p14:creationId xmlns:p14="http://schemas.microsoft.com/office/powerpoint/2010/main" val="297332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Pain and Mental Health</a:t>
            </a:r>
            <a:br>
              <a:rPr lang="en-US" dirty="0"/>
            </a:br>
            <a:endParaRPr lang="en-US" dirty="0"/>
          </a:p>
        </p:txBody>
      </p:sp>
      <p:sp>
        <p:nvSpPr>
          <p:cNvPr id="3" name="Content Placeholder 2"/>
          <p:cNvSpPr>
            <a:spLocks noGrp="1"/>
          </p:cNvSpPr>
          <p:nvPr>
            <p:ph idx="1"/>
          </p:nvPr>
        </p:nvSpPr>
        <p:spPr>
          <a:xfrm>
            <a:off x="2589212" y="1404604"/>
            <a:ext cx="8915400" cy="5160788"/>
          </a:xfrm>
        </p:spPr>
        <p:txBody>
          <a:bodyPr>
            <a:normAutofit/>
          </a:bodyPr>
          <a:lstStyle/>
          <a:p>
            <a:r>
              <a:rPr lang="en-US" dirty="0"/>
              <a:t>Premorbid depression and anxiety, are more likely to experience higher levels of pain as a result of an injury or disease process and their psychiatric conditions increase due to chronic pain.</a:t>
            </a:r>
          </a:p>
          <a:p>
            <a:endParaRPr lang="en-US" dirty="0"/>
          </a:p>
          <a:p>
            <a:r>
              <a:rPr lang="en-US" dirty="0"/>
              <a:t>Chronic pain sufferers are at higher risk for suicidal ideations, addictions, and sleep disorders [5]. </a:t>
            </a:r>
          </a:p>
          <a:p>
            <a:endParaRPr lang="en-US" dirty="0"/>
          </a:p>
          <a:p>
            <a:r>
              <a:rPr lang="en-US" dirty="0"/>
              <a:t>Even without pre-existing mental health conditions can develop depression or anxiety as a result of having chronic pain. Groups such as chronic back pain, migraine headache, and fibromyalgia.</a:t>
            </a:r>
          </a:p>
          <a:p>
            <a:endParaRPr lang="en-US" dirty="0"/>
          </a:p>
          <a:p>
            <a:r>
              <a:rPr lang="en-US" dirty="0"/>
              <a:t>There is also significant evidence of lower pain threshold in patients with early trauma.  In an article by Young CC, Greenberg MA, </a:t>
            </a:r>
            <a:r>
              <a:rPr lang="en-US" dirty="0" err="1"/>
              <a:t>Nicassio</a:t>
            </a:r>
            <a:r>
              <a:rPr lang="en-US" dirty="0"/>
              <a:t> PM, Harpin RE, Hubbard D, they discuss that previous trauma and depression have similar effects on the perception and belief of pain sensations. </a:t>
            </a:r>
          </a:p>
        </p:txBody>
      </p:sp>
    </p:spTree>
    <p:extLst>
      <p:ext uri="{BB962C8B-B14F-4D97-AF65-F5344CB8AC3E}">
        <p14:creationId xmlns:p14="http://schemas.microsoft.com/office/powerpoint/2010/main" val="654820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Pain and Mental Health</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r>
              <a:rPr lang="en-US" b="1" dirty="0"/>
              <a:t>Learned helplessness</a:t>
            </a:r>
          </a:p>
          <a:p>
            <a:endParaRPr lang="en-US" b="1" dirty="0"/>
          </a:p>
          <a:p>
            <a:r>
              <a:rPr lang="en-US" dirty="0"/>
              <a:t>Research has shown that early trauma can also lead to a higher sensitivity to pain as it can elicit a PTSD response. In other words, mild or not pain is a learned response.</a:t>
            </a:r>
          </a:p>
          <a:p>
            <a:endParaRPr lang="en-US" dirty="0"/>
          </a:p>
          <a:p>
            <a:r>
              <a:rPr lang="en-US" b="1" dirty="0"/>
              <a:t>Pain Medication </a:t>
            </a:r>
            <a:r>
              <a:rPr lang="en-US" dirty="0"/>
              <a:t>can help the patient 1)</a:t>
            </a:r>
            <a:r>
              <a:rPr lang="en-US" b="1" dirty="0"/>
              <a:t>feel more in control </a:t>
            </a:r>
            <a:r>
              <a:rPr lang="en-US" dirty="0"/>
              <a:t>of their pain and 2) </a:t>
            </a:r>
            <a:r>
              <a:rPr lang="en-US" b="1" dirty="0"/>
              <a:t>decrease the sensitivity </a:t>
            </a:r>
            <a:r>
              <a:rPr lang="en-US" dirty="0"/>
              <a:t>of the pain and help </a:t>
            </a:r>
            <a:r>
              <a:rPr lang="en-US" b="1" dirty="0"/>
              <a:t>lower the base line of experienced pain.</a:t>
            </a:r>
          </a:p>
          <a:p>
            <a:endParaRPr lang="en-US" dirty="0"/>
          </a:p>
          <a:p>
            <a:r>
              <a:rPr lang="en-US" b="1" dirty="0"/>
              <a:t>Managing expectations </a:t>
            </a:r>
            <a:r>
              <a:rPr lang="en-US" dirty="0"/>
              <a:t>about pain, personality structure, belief system about sickness and pain, and premorbid coping styles can impact the perception of pain. </a:t>
            </a:r>
          </a:p>
        </p:txBody>
      </p:sp>
    </p:spTree>
    <p:extLst>
      <p:ext uri="{BB962C8B-B14F-4D97-AF65-F5344CB8AC3E}">
        <p14:creationId xmlns:p14="http://schemas.microsoft.com/office/powerpoint/2010/main" val="3138122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A6CD7D2-F300-1541-B784-DCC974E9D654}"/>
              </a:ext>
            </a:extLst>
          </p:cNvPr>
          <p:cNvGrpSpPr/>
          <p:nvPr/>
        </p:nvGrpSpPr>
        <p:grpSpPr>
          <a:xfrm>
            <a:off x="4914582" y="1"/>
            <a:ext cx="6759370" cy="8266176"/>
            <a:chOff x="0" y="0"/>
            <a:chExt cx="4171122" cy="5636657"/>
          </a:xfrm>
        </p:grpSpPr>
        <p:sp>
          <p:nvSpPr>
            <p:cNvPr id="3" name="Shape 580">
              <a:extLst>
                <a:ext uri="{FF2B5EF4-FFF2-40B4-BE49-F238E27FC236}">
                  <a16:creationId xmlns:a16="http://schemas.microsoft.com/office/drawing/2014/main" id="{DDCF2B83-7E11-FF46-8286-C5A9A3387D86}"/>
                </a:ext>
              </a:extLst>
            </p:cNvPr>
            <p:cNvSpPr/>
            <p:nvPr/>
          </p:nvSpPr>
          <p:spPr>
            <a:xfrm>
              <a:off x="0" y="0"/>
              <a:ext cx="3548875" cy="12967"/>
            </a:xfrm>
            <a:custGeom>
              <a:avLst/>
              <a:gdLst/>
              <a:ahLst/>
              <a:cxnLst/>
              <a:rect l="0" t="0" r="0" b="0"/>
              <a:pathLst>
                <a:path w="3548875" h="12967">
                  <a:moveTo>
                    <a:pt x="0" y="0"/>
                  </a:moveTo>
                  <a:lnTo>
                    <a:pt x="3548875" y="0"/>
                  </a:lnTo>
                  <a:lnTo>
                    <a:pt x="3536645" y="12967"/>
                  </a:lnTo>
                  <a:lnTo>
                    <a:pt x="12954" y="12967"/>
                  </a:lnTo>
                  <a:lnTo>
                    <a:pt x="0" y="0"/>
                  </a:lnTo>
                  <a:close/>
                </a:path>
              </a:pathLst>
            </a:custGeom>
            <a:solidFill>
              <a:srgbClr val="F49C42"/>
            </a:solidFill>
            <a:ln w="0" cap="rnd" cmpd="sng" algn="ctr">
              <a:solidFill>
                <a:srgbClr val="F49C42"/>
              </a:solidFill>
              <a:prstDash val="solid"/>
              <a:round/>
            </a:ln>
            <a:effectLst/>
          </p:spPr>
          <p:txBody>
            <a:bodyPr/>
            <a:lstStyle/>
            <a:p>
              <a:endParaRPr lang="en-US"/>
            </a:p>
          </p:txBody>
        </p:sp>
        <p:sp>
          <p:nvSpPr>
            <p:cNvPr id="4" name="Shape 581">
              <a:extLst>
                <a:ext uri="{FF2B5EF4-FFF2-40B4-BE49-F238E27FC236}">
                  <a16:creationId xmlns:a16="http://schemas.microsoft.com/office/drawing/2014/main" id="{CE6FB0E2-BD77-5440-89B0-640544506064}"/>
                </a:ext>
              </a:extLst>
            </p:cNvPr>
            <p:cNvSpPr/>
            <p:nvPr/>
          </p:nvSpPr>
          <p:spPr>
            <a:xfrm>
              <a:off x="3536633" y="0"/>
              <a:ext cx="12243" cy="5576406"/>
            </a:xfrm>
            <a:custGeom>
              <a:avLst/>
              <a:gdLst/>
              <a:ahLst/>
              <a:cxnLst/>
              <a:rect l="0" t="0" r="0" b="0"/>
              <a:pathLst>
                <a:path w="12243" h="5576406">
                  <a:moveTo>
                    <a:pt x="12243" y="0"/>
                  </a:moveTo>
                  <a:lnTo>
                    <a:pt x="12243" y="5576406"/>
                  </a:lnTo>
                  <a:lnTo>
                    <a:pt x="0" y="5563439"/>
                  </a:lnTo>
                  <a:lnTo>
                    <a:pt x="0" y="12967"/>
                  </a:lnTo>
                  <a:lnTo>
                    <a:pt x="12243" y="0"/>
                  </a:lnTo>
                  <a:close/>
                </a:path>
              </a:pathLst>
            </a:custGeom>
            <a:solidFill>
              <a:srgbClr val="F49C42"/>
            </a:solidFill>
            <a:ln w="0" cap="rnd" cmpd="sng" algn="ctr">
              <a:solidFill>
                <a:srgbClr val="F49C42"/>
              </a:solidFill>
              <a:prstDash val="solid"/>
              <a:round/>
            </a:ln>
            <a:effectLst/>
          </p:spPr>
          <p:txBody>
            <a:bodyPr/>
            <a:lstStyle/>
            <a:p>
              <a:endParaRPr lang="en-US"/>
            </a:p>
          </p:txBody>
        </p:sp>
        <p:sp>
          <p:nvSpPr>
            <p:cNvPr id="5" name="Shape 582">
              <a:extLst>
                <a:ext uri="{FF2B5EF4-FFF2-40B4-BE49-F238E27FC236}">
                  <a16:creationId xmlns:a16="http://schemas.microsoft.com/office/drawing/2014/main" id="{9F232BD6-BB96-D640-B00F-4D0BFC78B6FA}"/>
                </a:ext>
              </a:extLst>
            </p:cNvPr>
            <p:cNvSpPr/>
            <p:nvPr/>
          </p:nvSpPr>
          <p:spPr>
            <a:xfrm>
              <a:off x="0" y="5563451"/>
              <a:ext cx="3548875" cy="12954"/>
            </a:xfrm>
            <a:custGeom>
              <a:avLst/>
              <a:gdLst/>
              <a:ahLst/>
              <a:cxnLst/>
              <a:rect l="0" t="0" r="0" b="0"/>
              <a:pathLst>
                <a:path w="3548875" h="12954">
                  <a:moveTo>
                    <a:pt x="12954" y="0"/>
                  </a:moveTo>
                  <a:lnTo>
                    <a:pt x="3536633" y="0"/>
                  </a:lnTo>
                  <a:lnTo>
                    <a:pt x="3548875" y="12954"/>
                  </a:lnTo>
                  <a:lnTo>
                    <a:pt x="0" y="12954"/>
                  </a:lnTo>
                  <a:lnTo>
                    <a:pt x="12954" y="0"/>
                  </a:lnTo>
                  <a:close/>
                </a:path>
              </a:pathLst>
            </a:custGeom>
            <a:solidFill>
              <a:srgbClr val="F49C42"/>
            </a:solidFill>
            <a:ln w="0" cap="rnd" cmpd="sng" algn="ctr">
              <a:solidFill>
                <a:srgbClr val="F49C42"/>
              </a:solidFill>
              <a:prstDash val="solid"/>
              <a:round/>
            </a:ln>
            <a:effectLst/>
          </p:spPr>
          <p:txBody>
            <a:bodyPr/>
            <a:lstStyle/>
            <a:p>
              <a:endParaRPr lang="en-US"/>
            </a:p>
          </p:txBody>
        </p:sp>
        <p:sp>
          <p:nvSpPr>
            <p:cNvPr id="6" name="Shape 583">
              <a:extLst>
                <a:ext uri="{FF2B5EF4-FFF2-40B4-BE49-F238E27FC236}">
                  <a16:creationId xmlns:a16="http://schemas.microsoft.com/office/drawing/2014/main" id="{4D4EC4FF-093B-9744-92F6-BA1520D9052D}"/>
                </a:ext>
              </a:extLst>
            </p:cNvPr>
            <p:cNvSpPr/>
            <p:nvPr/>
          </p:nvSpPr>
          <p:spPr>
            <a:xfrm>
              <a:off x="0" y="0"/>
              <a:ext cx="12954" cy="5576405"/>
            </a:xfrm>
            <a:custGeom>
              <a:avLst/>
              <a:gdLst/>
              <a:ahLst/>
              <a:cxnLst/>
              <a:rect l="0" t="0" r="0" b="0"/>
              <a:pathLst>
                <a:path w="12954" h="5576405">
                  <a:moveTo>
                    <a:pt x="0" y="0"/>
                  </a:moveTo>
                  <a:lnTo>
                    <a:pt x="12954" y="12967"/>
                  </a:lnTo>
                  <a:lnTo>
                    <a:pt x="12954" y="5563451"/>
                  </a:lnTo>
                  <a:lnTo>
                    <a:pt x="0" y="5576405"/>
                  </a:lnTo>
                  <a:lnTo>
                    <a:pt x="0" y="0"/>
                  </a:lnTo>
                  <a:close/>
                </a:path>
              </a:pathLst>
            </a:custGeom>
            <a:solidFill>
              <a:srgbClr val="F49C42"/>
            </a:solidFill>
            <a:ln w="0" cap="rnd" cmpd="sng" algn="ctr">
              <a:solidFill>
                <a:srgbClr val="F49C42"/>
              </a:solidFill>
              <a:prstDash val="solid"/>
              <a:round/>
            </a:ln>
            <a:effectLst/>
          </p:spPr>
          <p:txBody>
            <a:bodyPr/>
            <a:lstStyle/>
            <a:p>
              <a:endParaRPr lang="en-US"/>
            </a:p>
          </p:txBody>
        </p:sp>
        <p:sp>
          <p:nvSpPr>
            <p:cNvPr id="7" name="Shape 46492">
              <a:extLst>
                <a:ext uri="{FF2B5EF4-FFF2-40B4-BE49-F238E27FC236}">
                  <a16:creationId xmlns:a16="http://schemas.microsoft.com/office/drawing/2014/main" id="{A4335C7A-54F5-204F-824C-AA6D3C337173}"/>
                </a:ext>
              </a:extLst>
            </p:cNvPr>
            <p:cNvSpPr/>
            <p:nvPr/>
          </p:nvSpPr>
          <p:spPr>
            <a:xfrm>
              <a:off x="40800" y="4713105"/>
              <a:ext cx="3523678" cy="840956"/>
            </a:xfrm>
            <a:custGeom>
              <a:avLst/>
              <a:gdLst/>
              <a:ahLst/>
              <a:cxnLst/>
              <a:rect l="0" t="0" r="0" b="0"/>
              <a:pathLst>
                <a:path w="3523678" h="840956">
                  <a:moveTo>
                    <a:pt x="0" y="0"/>
                  </a:moveTo>
                  <a:lnTo>
                    <a:pt x="3523678" y="0"/>
                  </a:lnTo>
                  <a:lnTo>
                    <a:pt x="3523678" y="840956"/>
                  </a:lnTo>
                  <a:lnTo>
                    <a:pt x="0" y="840956"/>
                  </a:lnTo>
                  <a:lnTo>
                    <a:pt x="0" y="0"/>
                  </a:lnTo>
                </a:path>
              </a:pathLst>
            </a:custGeom>
            <a:solidFill>
              <a:srgbClr val="FDD2A4"/>
            </a:solidFill>
            <a:ln w="0" cap="rnd">
              <a:noFill/>
              <a:round/>
            </a:ln>
            <a:effectLst/>
          </p:spPr>
          <p:txBody>
            <a:bodyPr/>
            <a:lstStyle/>
            <a:p>
              <a:pPr marL="0" marR="0" algn="ctr">
                <a:spcBef>
                  <a:spcPts val="0"/>
                </a:spcBef>
                <a:spcAft>
                  <a:spcPts val="0"/>
                </a:spcAft>
              </a:pPr>
              <a:r>
                <a:rPr lang="en-US" sz="1200">
                  <a:effectLst/>
                  <a:latin typeface="Times New Roman" panose="02020603050405020304" pitchFamily="18" charset="0"/>
                  <a:ea typeface="Calibri" panose="020F0502020204030204" pitchFamily="34" charset="0"/>
                </a:rPr>
                <a:t> </a:t>
              </a:r>
            </a:p>
          </p:txBody>
        </p:sp>
        <p:sp>
          <p:nvSpPr>
            <p:cNvPr id="8" name="Shape 585">
              <a:extLst>
                <a:ext uri="{FF2B5EF4-FFF2-40B4-BE49-F238E27FC236}">
                  <a16:creationId xmlns:a16="http://schemas.microsoft.com/office/drawing/2014/main" id="{F66E5475-2AFF-9545-B55A-C90A8A0245F2}"/>
                </a:ext>
              </a:extLst>
            </p:cNvPr>
            <p:cNvSpPr/>
            <p:nvPr/>
          </p:nvSpPr>
          <p:spPr>
            <a:xfrm>
              <a:off x="358788" y="91758"/>
              <a:ext cx="1538275" cy="1290396"/>
            </a:xfrm>
            <a:custGeom>
              <a:avLst/>
              <a:gdLst/>
              <a:ahLst/>
              <a:cxnLst/>
              <a:rect l="0" t="0" r="0" b="0"/>
              <a:pathLst>
                <a:path w="1538275" h="1290396">
                  <a:moveTo>
                    <a:pt x="769137" y="0"/>
                  </a:moveTo>
                  <a:cubicBezTo>
                    <a:pt x="1193927" y="0"/>
                    <a:pt x="1538275" y="288862"/>
                    <a:pt x="1538275" y="645198"/>
                  </a:cubicBezTo>
                  <a:cubicBezTo>
                    <a:pt x="1538275" y="1001535"/>
                    <a:pt x="1193927" y="1290396"/>
                    <a:pt x="769137" y="1290396"/>
                  </a:cubicBezTo>
                  <a:cubicBezTo>
                    <a:pt x="344360" y="1290396"/>
                    <a:pt x="0" y="1001535"/>
                    <a:pt x="0" y="645198"/>
                  </a:cubicBezTo>
                  <a:cubicBezTo>
                    <a:pt x="0" y="288862"/>
                    <a:pt x="344360" y="0"/>
                    <a:pt x="769137" y="0"/>
                  </a:cubicBezTo>
                  <a:close/>
                </a:path>
              </a:pathLst>
            </a:custGeom>
            <a:solidFill>
              <a:srgbClr val="FEE7CB"/>
            </a:solidFill>
            <a:ln w="0" cap="rnd">
              <a:noFill/>
              <a:round/>
            </a:ln>
            <a:effectLst/>
          </p:spPr>
          <p:txBody>
            <a:bodyPr/>
            <a:lstStyle/>
            <a:p>
              <a:endParaRPr lang="en-US" sz="1200"/>
            </a:p>
          </p:txBody>
        </p:sp>
        <p:sp>
          <p:nvSpPr>
            <p:cNvPr id="9" name="Shape 586">
              <a:extLst>
                <a:ext uri="{FF2B5EF4-FFF2-40B4-BE49-F238E27FC236}">
                  <a16:creationId xmlns:a16="http://schemas.microsoft.com/office/drawing/2014/main" id="{15C3F814-FEBA-9E4B-BA35-328C758D1172}"/>
                </a:ext>
              </a:extLst>
            </p:cNvPr>
            <p:cNvSpPr/>
            <p:nvPr/>
          </p:nvSpPr>
          <p:spPr>
            <a:xfrm>
              <a:off x="358788" y="91758"/>
              <a:ext cx="1538275" cy="1290396"/>
            </a:xfrm>
            <a:custGeom>
              <a:avLst/>
              <a:gdLst/>
              <a:ahLst/>
              <a:cxnLst/>
              <a:rect l="0" t="0" r="0" b="0"/>
              <a:pathLst>
                <a:path w="1538275" h="1290396">
                  <a:moveTo>
                    <a:pt x="1538275" y="645198"/>
                  </a:moveTo>
                  <a:cubicBezTo>
                    <a:pt x="1538275" y="1001535"/>
                    <a:pt x="1193927" y="1290396"/>
                    <a:pt x="769137" y="1290396"/>
                  </a:cubicBezTo>
                  <a:cubicBezTo>
                    <a:pt x="344360" y="1290396"/>
                    <a:pt x="0" y="1001535"/>
                    <a:pt x="0" y="645198"/>
                  </a:cubicBezTo>
                  <a:cubicBezTo>
                    <a:pt x="0" y="288862"/>
                    <a:pt x="344360" y="0"/>
                    <a:pt x="769137" y="0"/>
                  </a:cubicBezTo>
                  <a:cubicBezTo>
                    <a:pt x="1193927" y="0"/>
                    <a:pt x="1538275" y="288862"/>
                    <a:pt x="1538275" y="645198"/>
                  </a:cubicBezTo>
                  <a:close/>
                </a:path>
              </a:pathLst>
            </a:custGeom>
            <a:noFill/>
            <a:ln w="6350" cap="flat" cmpd="sng" algn="ctr">
              <a:solidFill>
                <a:srgbClr val="181717"/>
              </a:solidFill>
              <a:prstDash val="solid"/>
              <a:miter lim="100000"/>
            </a:ln>
            <a:effectLst/>
          </p:spPr>
          <p:txBody>
            <a:bodyPr/>
            <a:lstStyle/>
            <a:p>
              <a:endParaRPr lang="en-US"/>
            </a:p>
          </p:txBody>
        </p:sp>
        <p:sp>
          <p:nvSpPr>
            <p:cNvPr id="10" name="Shape 587">
              <a:extLst>
                <a:ext uri="{FF2B5EF4-FFF2-40B4-BE49-F238E27FC236}">
                  <a16:creationId xmlns:a16="http://schemas.microsoft.com/office/drawing/2014/main" id="{92127CC4-0D71-944B-83CB-86CEB0D4E274}"/>
                </a:ext>
              </a:extLst>
            </p:cNvPr>
            <p:cNvSpPr/>
            <p:nvPr/>
          </p:nvSpPr>
          <p:spPr>
            <a:xfrm>
              <a:off x="358788" y="1382142"/>
              <a:ext cx="1538275" cy="1127976"/>
            </a:xfrm>
            <a:custGeom>
              <a:avLst/>
              <a:gdLst/>
              <a:ahLst/>
              <a:cxnLst/>
              <a:rect l="0" t="0" r="0" b="0"/>
              <a:pathLst>
                <a:path w="1538275" h="1127976">
                  <a:moveTo>
                    <a:pt x="769137" y="0"/>
                  </a:moveTo>
                  <a:cubicBezTo>
                    <a:pt x="1193927" y="0"/>
                    <a:pt x="1538275" y="252514"/>
                    <a:pt x="1538275" y="563994"/>
                  </a:cubicBezTo>
                  <a:cubicBezTo>
                    <a:pt x="1538275" y="875475"/>
                    <a:pt x="1193927" y="1127976"/>
                    <a:pt x="769137" y="1127976"/>
                  </a:cubicBezTo>
                  <a:cubicBezTo>
                    <a:pt x="344360" y="1127976"/>
                    <a:pt x="0" y="875475"/>
                    <a:pt x="0" y="563994"/>
                  </a:cubicBezTo>
                  <a:cubicBezTo>
                    <a:pt x="0" y="252514"/>
                    <a:pt x="344360" y="0"/>
                    <a:pt x="769137" y="0"/>
                  </a:cubicBezTo>
                  <a:close/>
                </a:path>
              </a:pathLst>
            </a:custGeom>
            <a:solidFill>
              <a:srgbClr val="FEE7CB"/>
            </a:solidFill>
            <a:ln w="0" cap="flat">
              <a:noFill/>
              <a:miter lim="100000"/>
            </a:ln>
            <a:effectLst/>
          </p:spPr>
          <p:txBody>
            <a:bodyPr/>
            <a:lstStyle/>
            <a:p>
              <a:endParaRPr lang="en-US"/>
            </a:p>
          </p:txBody>
        </p:sp>
        <p:sp>
          <p:nvSpPr>
            <p:cNvPr id="11" name="Shape 588">
              <a:extLst>
                <a:ext uri="{FF2B5EF4-FFF2-40B4-BE49-F238E27FC236}">
                  <a16:creationId xmlns:a16="http://schemas.microsoft.com/office/drawing/2014/main" id="{32DEBD3B-CE07-DA43-B549-AFCEA504000D}"/>
                </a:ext>
              </a:extLst>
            </p:cNvPr>
            <p:cNvSpPr/>
            <p:nvPr/>
          </p:nvSpPr>
          <p:spPr>
            <a:xfrm>
              <a:off x="358788" y="1382142"/>
              <a:ext cx="1538275" cy="1127976"/>
            </a:xfrm>
            <a:custGeom>
              <a:avLst/>
              <a:gdLst/>
              <a:ahLst/>
              <a:cxnLst/>
              <a:rect l="0" t="0" r="0" b="0"/>
              <a:pathLst>
                <a:path w="1538275" h="1127976">
                  <a:moveTo>
                    <a:pt x="1538275" y="563994"/>
                  </a:moveTo>
                  <a:cubicBezTo>
                    <a:pt x="1538275" y="875475"/>
                    <a:pt x="1193927" y="1127976"/>
                    <a:pt x="769137" y="1127976"/>
                  </a:cubicBezTo>
                  <a:cubicBezTo>
                    <a:pt x="344360" y="1127976"/>
                    <a:pt x="0" y="875475"/>
                    <a:pt x="0" y="563994"/>
                  </a:cubicBezTo>
                  <a:cubicBezTo>
                    <a:pt x="0" y="252514"/>
                    <a:pt x="344360" y="0"/>
                    <a:pt x="769137" y="0"/>
                  </a:cubicBezTo>
                  <a:cubicBezTo>
                    <a:pt x="1193927" y="0"/>
                    <a:pt x="1538275" y="252514"/>
                    <a:pt x="1538275" y="563994"/>
                  </a:cubicBezTo>
                  <a:close/>
                </a:path>
              </a:pathLst>
            </a:custGeom>
            <a:noFill/>
            <a:ln w="6350" cap="flat" cmpd="sng" algn="ctr">
              <a:solidFill>
                <a:srgbClr val="181717"/>
              </a:solidFill>
              <a:prstDash val="solid"/>
              <a:miter lim="100000"/>
            </a:ln>
            <a:effectLst/>
          </p:spPr>
          <p:txBody>
            <a:bodyPr/>
            <a:lstStyle/>
            <a:p>
              <a:endParaRPr lang="en-US"/>
            </a:p>
          </p:txBody>
        </p:sp>
        <p:sp>
          <p:nvSpPr>
            <p:cNvPr id="12" name="Shape 589">
              <a:extLst>
                <a:ext uri="{FF2B5EF4-FFF2-40B4-BE49-F238E27FC236}">
                  <a16:creationId xmlns:a16="http://schemas.microsoft.com/office/drawing/2014/main" id="{38A1A099-6B0F-B145-8CED-57F3B72E4523}"/>
                </a:ext>
              </a:extLst>
            </p:cNvPr>
            <p:cNvSpPr/>
            <p:nvPr/>
          </p:nvSpPr>
          <p:spPr>
            <a:xfrm>
              <a:off x="358800" y="2510117"/>
              <a:ext cx="1538262" cy="1173379"/>
            </a:xfrm>
            <a:custGeom>
              <a:avLst/>
              <a:gdLst/>
              <a:ahLst/>
              <a:cxnLst/>
              <a:rect l="0" t="0" r="0" b="0"/>
              <a:pathLst>
                <a:path w="1538262" h="1173379">
                  <a:moveTo>
                    <a:pt x="769125" y="0"/>
                  </a:moveTo>
                  <a:cubicBezTo>
                    <a:pt x="1193914" y="0"/>
                    <a:pt x="1538262" y="262662"/>
                    <a:pt x="1538262" y="586689"/>
                  </a:cubicBezTo>
                  <a:cubicBezTo>
                    <a:pt x="1538262" y="910705"/>
                    <a:pt x="1193914" y="1173379"/>
                    <a:pt x="769125" y="1173379"/>
                  </a:cubicBezTo>
                  <a:cubicBezTo>
                    <a:pt x="344348" y="1173379"/>
                    <a:pt x="0" y="910705"/>
                    <a:pt x="0" y="586689"/>
                  </a:cubicBezTo>
                  <a:cubicBezTo>
                    <a:pt x="0" y="262662"/>
                    <a:pt x="344348" y="0"/>
                    <a:pt x="769125" y="0"/>
                  </a:cubicBezTo>
                  <a:close/>
                </a:path>
              </a:pathLst>
            </a:custGeom>
            <a:solidFill>
              <a:srgbClr val="FEE7CB"/>
            </a:solidFill>
            <a:ln w="0" cap="flat">
              <a:noFill/>
              <a:miter lim="100000"/>
            </a:ln>
            <a:effectLst/>
          </p:spPr>
          <p:txBody>
            <a:bodyPr/>
            <a:lstStyle/>
            <a:p>
              <a:endParaRPr lang="en-US"/>
            </a:p>
          </p:txBody>
        </p:sp>
        <p:sp>
          <p:nvSpPr>
            <p:cNvPr id="13" name="Shape 590">
              <a:extLst>
                <a:ext uri="{FF2B5EF4-FFF2-40B4-BE49-F238E27FC236}">
                  <a16:creationId xmlns:a16="http://schemas.microsoft.com/office/drawing/2014/main" id="{876FB5E8-0653-E44A-A366-7D82177C7EAE}"/>
                </a:ext>
              </a:extLst>
            </p:cNvPr>
            <p:cNvSpPr/>
            <p:nvPr/>
          </p:nvSpPr>
          <p:spPr>
            <a:xfrm>
              <a:off x="358800" y="2510117"/>
              <a:ext cx="1538262" cy="1173379"/>
            </a:xfrm>
            <a:custGeom>
              <a:avLst/>
              <a:gdLst/>
              <a:ahLst/>
              <a:cxnLst/>
              <a:rect l="0" t="0" r="0" b="0"/>
              <a:pathLst>
                <a:path w="1538262" h="1173379">
                  <a:moveTo>
                    <a:pt x="1538262" y="586689"/>
                  </a:moveTo>
                  <a:cubicBezTo>
                    <a:pt x="1538262" y="910705"/>
                    <a:pt x="1193914" y="1173379"/>
                    <a:pt x="769125" y="1173379"/>
                  </a:cubicBezTo>
                  <a:cubicBezTo>
                    <a:pt x="344348" y="1173379"/>
                    <a:pt x="0" y="910705"/>
                    <a:pt x="0" y="586689"/>
                  </a:cubicBezTo>
                  <a:cubicBezTo>
                    <a:pt x="0" y="262662"/>
                    <a:pt x="344348" y="0"/>
                    <a:pt x="769125" y="0"/>
                  </a:cubicBezTo>
                  <a:cubicBezTo>
                    <a:pt x="1193914" y="0"/>
                    <a:pt x="1538262" y="262662"/>
                    <a:pt x="1538262" y="586689"/>
                  </a:cubicBezTo>
                  <a:close/>
                </a:path>
              </a:pathLst>
            </a:custGeom>
            <a:noFill/>
            <a:ln w="6350" cap="flat" cmpd="sng" algn="ctr">
              <a:solidFill>
                <a:srgbClr val="181717"/>
              </a:solidFill>
              <a:prstDash val="solid"/>
              <a:miter lim="100000"/>
            </a:ln>
            <a:effectLst/>
          </p:spPr>
          <p:txBody>
            <a:bodyPr/>
            <a:lstStyle/>
            <a:p>
              <a:endParaRPr lang="en-US"/>
            </a:p>
          </p:txBody>
        </p:sp>
        <p:sp>
          <p:nvSpPr>
            <p:cNvPr id="14" name="Shape 591">
              <a:extLst>
                <a:ext uri="{FF2B5EF4-FFF2-40B4-BE49-F238E27FC236}">
                  <a16:creationId xmlns:a16="http://schemas.microsoft.com/office/drawing/2014/main" id="{D7BA8B26-071F-D649-B27F-BD072DD3784E}"/>
                </a:ext>
              </a:extLst>
            </p:cNvPr>
            <p:cNvSpPr/>
            <p:nvPr/>
          </p:nvSpPr>
          <p:spPr>
            <a:xfrm>
              <a:off x="358800" y="3683483"/>
              <a:ext cx="1538262" cy="960958"/>
            </a:xfrm>
            <a:custGeom>
              <a:avLst/>
              <a:gdLst/>
              <a:ahLst/>
              <a:cxnLst/>
              <a:rect l="0" t="0" r="0" b="0"/>
              <a:pathLst>
                <a:path w="1538262" h="960958">
                  <a:moveTo>
                    <a:pt x="769125" y="0"/>
                  </a:moveTo>
                  <a:cubicBezTo>
                    <a:pt x="1193914" y="0"/>
                    <a:pt x="1538262" y="215138"/>
                    <a:pt x="1538262" y="480479"/>
                  </a:cubicBezTo>
                  <a:cubicBezTo>
                    <a:pt x="1538262" y="745846"/>
                    <a:pt x="1193914" y="960958"/>
                    <a:pt x="769125" y="960958"/>
                  </a:cubicBezTo>
                  <a:cubicBezTo>
                    <a:pt x="344348" y="960958"/>
                    <a:pt x="0" y="745846"/>
                    <a:pt x="0" y="480479"/>
                  </a:cubicBezTo>
                  <a:cubicBezTo>
                    <a:pt x="0" y="215138"/>
                    <a:pt x="344348" y="0"/>
                    <a:pt x="769125" y="0"/>
                  </a:cubicBezTo>
                  <a:close/>
                </a:path>
              </a:pathLst>
            </a:custGeom>
            <a:solidFill>
              <a:srgbClr val="FEE7CB"/>
            </a:solidFill>
            <a:ln w="0" cap="flat">
              <a:noFill/>
              <a:miter lim="100000"/>
            </a:ln>
            <a:effectLst/>
          </p:spPr>
          <p:txBody>
            <a:bodyPr/>
            <a:lstStyle/>
            <a:p>
              <a:endParaRPr lang="en-US"/>
            </a:p>
          </p:txBody>
        </p:sp>
        <p:sp>
          <p:nvSpPr>
            <p:cNvPr id="15" name="Shape 592">
              <a:extLst>
                <a:ext uri="{FF2B5EF4-FFF2-40B4-BE49-F238E27FC236}">
                  <a16:creationId xmlns:a16="http://schemas.microsoft.com/office/drawing/2014/main" id="{0BDEC813-9B66-304A-BF52-9417471FA4DE}"/>
                </a:ext>
              </a:extLst>
            </p:cNvPr>
            <p:cNvSpPr/>
            <p:nvPr/>
          </p:nvSpPr>
          <p:spPr>
            <a:xfrm>
              <a:off x="358800" y="3683483"/>
              <a:ext cx="1538262" cy="960958"/>
            </a:xfrm>
            <a:custGeom>
              <a:avLst/>
              <a:gdLst/>
              <a:ahLst/>
              <a:cxnLst/>
              <a:rect l="0" t="0" r="0" b="0"/>
              <a:pathLst>
                <a:path w="1538262" h="960958">
                  <a:moveTo>
                    <a:pt x="1538262" y="480479"/>
                  </a:moveTo>
                  <a:cubicBezTo>
                    <a:pt x="1538262" y="745846"/>
                    <a:pt x="1193914" y="960958"/>
                    <a:pt x="769125" y="960958"/>
                  </a:cubicBezTo>
                  <a:cubicBezTo>
                    <a:pt x="344348" y="960958"/>
                    <a:pt x="0" y="745846"/>
                    <a:pt x="0" y="480479"/>
                  </a:cubicBezTo>
                  <a:cubicBezTo>
                    <a:pt x="0" y="215138"/>
                    <a:pt x="344348" y="0"/>
                    <a:pt x="769125" y="0"/>
                  </a:cubicBezTo>
                  <a:cubicBezTo>
                    <a:pt x="1193914" y="0"/>
                    <a:pt x="1538262" y="215138"/>
                    <a:pt x="1538262" y="480479"/>
                  </a:cubicBezTo>
                  <a:close/>
                </a:path>
              </a:pathLst>
            </a:custGeom>
            <a:noFill/>
            <a:ln w="6350" cap="flat" cmpd="sng" algn="ctr">
              <a:solidFill>
                <a:srgbClr val="181717"/>
              </a:solidFill>
              <a:prstDash val="solid"/>
              <a:miter lim="100000"/>
            </a:ln>
            <a:effectLst/>
          </p:spPr>
          <p:txBody>
            <a:bodyPr/>
            <a:lstStyle/>
            <a:p>
              <a:endParaRPr lang="en-US"/>
            </a:p>
          </p:txBody>
        </p:sp>
        <p:sp>
          <p:nvSpPr>
            <p:cNvPr id="16" name="Shape 46493">
              <a:extLst>
                <a:ext uri="{FF2B5EF4-FFF2-40B4-BE49-F238E27FC236}">
                  <a16:creationId xmlns:a16="http://schemas.microsoft.com/office/drawing/2014/main" id="{62271E21-5077-A34C-8D2A-EF790720AB57}"/>
                </a:ext>
              </a:extLst>
            </p:cNvPr>
            <p:cNvSpPr/>
            <p:nvPr/>
          </p:nvSpPr>
          <p:spPr>
            <a:xfrm>
              <a:off x="121971" y="762254"/>
              <a:ext cx="234950" cy="1142988"/>
            </a:xfrm>
            <a:custGeom>
              <a:avLst/>
              <a:gdLst/>
              <a:ahLst/>
              <a:cxnLst/>
              <a:rect l="0" t="0" r="0" b="0"/>
              <a:pathLst>
                <a:path w="234950" h="1142988">
                  <a:moveTo>
                    <a:pt x="0" y="0"/>
                  </a:moveTo>
                  <a:lnTo>
                    <a:pt x="234950" y="0"/>
                  </a:lnTo>
                  <a:lnTo>
                    <a:pt x="234950" y="1142988"/>
                  </a:lnTo>
                  <a:lnTo>
                    <a:pt x="0" y="1142988"/>
                  </a:lnTo>
                  <a:lnTo>
                    <a:pt x="0" y="0"/>
                  </a:lnTo>
                </a:path>
              </a:pathLst>
            </a:custGeom>
            <a:solidFill>
              <a:srgbClr val="FEE7CB"/>
            </a:solidFill>
            <a:ln w="0" cap="flat">
              <a:noFill/>
              <a:miter lim="100000"/>
            </a:ln>
            <a:effectLst/>
          </p:spPr>
          <p:txBody>
            <a:bodyPr/>
            <a:lstStyle/>
            <a:p>
              <a:endParaRPr lang="en-US"/>
            </a:p>
          </p:txBody>
        </p:sp>
        <p:sp>
          <p:nvSpPr>
            <p:cNvPr id="17" name="Shape 595">
              <a:extLst>
                <a:ext uri="{FF2B5EF4-FFF2-40B4-BE49-F238E27FC236}">
                  <a16:creationId xmlns:a16="http://schemas.microsoft.com/office/drawing/2014/main" id="{8E1B4572-4969-7048-BA8C-A1491250EC6C}"/>
                </a:ext>
              </a:extLst>
            </p:cNvPr>
            <p:cNvSpPr/>
            <p:nvPr/>
          </p:nvSpPr>
          <p:spPr>
            <a:xfrm>
              <a:off x="121971" y="762254"/>
              <a:ext cx="234950" cy="1142987"/>
            </a:xfrm>
            <a:custGeom>
              <a:avLst/>
              <a:gdLst/>
              <a:ahLst/>
              <a:cxnLst/>
              <a:rect l="0" t="0" r="0" b="0"/>
              <a:pathLst>
                <a:path w="234950" h="1142987">
                  <a:moveTo>
                    <a:pt x="234950" y="1142987"/>
                  </a:moveTo>
                  <a:lnTo>
                    <a:pt x="0" y="1142987"/>
                  </a:lnTo>
                  <a:lnTo>
                    <a:pt x="0" y="0"/>
                  </a:lnTo>
                  <a:lnTo>
                    <a:pt x="234950" y="0"/>
                  </a:lnTo>
                  <a:close/>
                </a:path>
              </a:pathLst>
            </a:custGeom>
            <a:noFill/>
            <a:ln w="6350" cap="flat" cmpd="sng" algn="ctr">
              <a:solidFill>
                <a:srgbClr val="181717"/>
              </a:solidFill>
              <a:prstDash val="solid"/>
              <a:miter lim="100000"/>
            </a:ln>
            <a:effectLst/>
          </p:spPr>
          <p:txBody>
            <a:bodyPr/>
            <a:lstStyle/>
            <a:p>
              <a:endParaRPr lang="en-US"/>
            </a:p>
          </p:txBody>
        </p:sp>
        <p:sp>
          <p:nvSpPr>
            <p:cNvPr id="18" name="Shape 597">
              <a:extLst>
                <a:ext uri="{FF2B5EF4-FFF2-40B4-BE49-F238E27FC236}">
                  <a16:creationId xmlns:a16="http://schemas.microsoft.com/office/drawing/2014/main" id="{BF12C588-86C1-2D4A-89F8-2D2987374B4F}"/>
                </a:ext>
              </a:extLst>
            </p:cNvPr>
            <p:cNvSpPr/>
            <p:nvPr/>
          </p:nvSpPr>
          <p:spPr>
            <a:xfrm>
              <a:off x="239446" y="1905242"/>
              <a:ext cx="77953" cy="2258720"/>
            </a:xfrm>
            <a:custGeom>
              <a:avLst/>
              <a:gdLst/>
              <a:ahLst/>
              <a:cxnLst/>
              <a:rect l="0" t="0" r="0" b="0"/>
              <a:pathLst>
                <a:path w="77953" h="2258720">
                  <a:moveTo>
                    <a:pt x="0" y="0"/>
                  </a:moveTo>
                  <a:lnTo>
                    <a:pt x="0" y="2258720"/>
                  </a:lnTo>
                  <a:lnTo>
                    <a:pt x="77953" y="2258720"/>
                  </a:lnTo>
                </a:path>
              </a:pathLst>
            </a:custGeom>
            <a:noFill/>
            <a:ln w="6350" cap="flat" cmpd="sng" algn="ctr">
              <a:solidFill>
                <a:srgbClr val="181717"/>
              </a:solidFill>
              <a:prstDash val="solid"/>
              <a:miter lim="100000"/>
            </a:ln>
            <a:effectLst/>
          </p:spPr>
          <p:txBody>
            <a:bodyPr/>
            <a:lstStyle/>
            <a:p>
              <a:endParaRPr lang="en-US"/>
            </a:p>
          </p:txBody>
        </p:sp>
        <p:sp>
          <p:nvSpPr>
            <p:cNvPr id="19" name="Shape 598">
              <a:extLst>
                <a:ext uri="{FF2B5EF4-FFF2-40B4-BE49-F238E27FC236}">
                  <a16:creationId xmlns:a16="http://schemas.microsoft.com/office/drawing/2014/main" id="{7059AE74-811C-2448-A09C-34FABF7CE1F2}"/>
                </a:ext>
              </a:extLst>
            </p:cNvPr>
            <p:cNvSpPr/>
            <p:nvPr/>
          </p:nvSpPr>
          <p:spPr>
            <a:xfrm>
              <a:off x="293738" y="4138156"/>
              <a:ext cx="63183" cy="51638"/>
            </a:xfrm>
            <a:custGeom>
              <a:avLst/>
              <a:gdLst/>
              <a:ahLst/>
              <a:cxnLst/>
              <a:rect l="0" t="0" r="0" b="0"/>
              <a:pathLst>
                <a:path w="63183" h="51638">
                  <a:moveTo>
                    <a:pt x="0" y="0"/>
                  </a:moveTo>
                  <a:lnTo>
                    <a:pt x="63183" y="25807"/>
                  </a:lnTo>
                  <a:lnTo>
                    <a:pt x="0" y="51638"/>
                  </a:lnTo>
                  <a:lnTo>
                    <a:pt x="14999" y="25807"/>
                  </a:lnTo>
                  <a:lnTo>
                    <a:pt x="0" y="0"/>
                  </a:lnTo>
                  <a:close/>
                </a:path>
              </a:pathLst>
            </a:custGeom>
            <a:solidFill>
              <a:srgbClr val="181717"/>
            </a:solidFill>
            <a:ln w="0" cap="flat">
              <a:noFill/>
              <a:miter lim="100000"/>
            </a:ln>
            <a:effectLst/>
          </p:spPr>
          <p:txBody>
            <a:bodyPr/>
            <a:lstStyle/>
            <a:p>
              <a:endParaRPr lang="en-US"/>
            </a:p>
          </p:txBody>
        </p:sp>
        <p:pic>
          <p:nvPicPr>
            <p:cNvPr id="20" name="Picture 19">
              <a:extLst>
                <a:ext uri="{FF2B5EF4-FFF2-40B4-BE49-F238E27FC236}">
                  <a16:creationId xmlns:a16="http://schemas.microsoft.com/office/drawing/2014/main" id="{F758F73F-4316-E84E-8BB3-225FB68643E8}"/>
                </a:ext>
              </a:extLst>
            </p:cNvPr>
            <p:cNvPicPr/>
            <p:nvPr/>
          </p:nvPicPr>
          <p:blipFill>
            <a:blip r:embed="rId2"/>
            <a:stretch>
              <a:fillRect/>
            </a:stretch>
          </p:blipFill>
          <p:spPr>
            <a:xfrm>
              <a:off x="2094484" y="327648"/>
              <a:ext cx="1335024" cy="3282696"/>
            </a:xfrm>
            <a:prstGeom prst="rect">
              <a:avLst/>
            </a:prstGeom>
          </p:spPr>
        </p:pic>
        <p:sp>
          <p:nvSpPr>
            <p:cNvPr id="21" name="Shape 601">
              <a:extLst>
                <a:ext uri="{FF2B5EF4-FFF2-40B4-BE49-F238E27FC236}">
                  <a16:creationId xmlns:a16="http://schemas.microsoft.com/office/drawing/2014/main" id="{A9D16673-E9B9-4A4B-9D3C-6479E22B3FEA}"/>
                </a:ext>
              </a:extLst>
            </p:cNvPr>
            <p:cNvSpPr/>
            <p:nvPr/>
          </p:nvSpPr>
          <p:spPr>
            <a:xfrm>
              <a:off x="1918907" y="3096806"/>
              <a:ext cx="212509" cy="0"/>
            </a:xfrm>
            <a:custGeom>
              <a:avLst/>
              <a:gdLst/>
              <a:ahLst/>
              <a:cxnLst/>
              <a:rect l="0" t="0" r="0" b="0"/>
              <a:pathLst>
                <a:path w="212509">
                  <a:moveTo>
                    <a:pt x="0" y="0"/>
                  </a:moveTo>
                  <a:lnTo>
                    <a:pt x="212509" y="0"/>
                  </a:lnTo>
                </a:path>
              </a:pathLst>
            </a:custGeom>
            <a:noFill/>
            <a:ln w="6350" cap="flat" cmpd="sng" algn="ctr">
              <a:solidFill>
                <a:srgbClr val="181717"/>
              </a:solidFill>
              <a:prstDash val="solid"/>
              <a:miter lim="100000"/>
            </a:ln>
            <a:effectLst/>
          </p:spPr>
          <p:txBody>
            <a:bodyPr/>
            <a:lstStyle/>
            <a:p>
              <a:endParaRPr lang="en-US"/>
            </a:p>
          </p:txBody>
        </p:sp>
        <p:sp>
          <p:nvSpPr>
            <p:cNvPr id="22" name="Shape 602">
              <a:extLst>
                <a:ext uri="{FF2B5EF4-FFF2-40B4-BE49-F238E27FC236}">
                  <a16:creationId xmlns:a16="http://schemas.microsoft.com/office/drawing/2014/main" id="{61A2CABA-6A47-9045-B434-8D8F6E462003}"/>
                </a:ext>
              </a:extLst>
            </p:cNvPr>
            <p:cNvSpPr/>
            <p:nvPr/>
          </p:nvSpPr>
          <p:spPr>
            <a:xfrm>
              <a:off x="1918907" y="1905242"/>
              <a:ext cx="212509" cy="0"/>
            </a:xfrm>
            <a:custGeom>
              <a:avLst/>
              <a:gdLst/>
              <a:ahLst/>
              <a:cxnLst/>
              <a:rect l="0" t="0" r="0" b="0"/>
              <a:pathLst>
                <a:path w="212509">
                  <a:moveTo>
                    <a:pt x="0" y="0"/>
                  </a:moveTo>
                  <a:lnTo>
                    <a:pt x="212509" y="0"/>
                  </a:lnTo>
                </a:path>
              </a:pathLst>
            </a:custGeom>
            <a:noFill/>
            <a:ln w="6350" cap="flat" cmpd="sng" algn="ctr">
              <a:solidFill>
                <a:srgbClr val="181717"/>
              </a:solidFill>
              <a:prstDash val="solid"/>
              <a:miter lim="100000"/>
            </a:ln>
            <a:effectLst/>
          </p:spPr>
          <p:txBody>
            <a:bodyPr/>
            <a:lstStyle/>
            <a:p>
              <a:endParaRPr lang="en-US"/>
            </a:p>
          </p:txBody>
        </p:sp>
        <p:sp>
          <p:nvSpPr>
            <p:cNvPr id="23" name="Shape 603">
              <a:extLst>
                <a:ext uri="{FF2B5EF4-FFF2-40B4-BE49-F238E27FC236}">
                  <a16:creationId xmlns:a16="http://schemas.microsoft.com/office/drawing/2014/main" id="{A8B15A50-6E1B-FD48-9412-570321B07049}"/>
                </a:ext>
              </a:extLst>
            </p:cNvPr>
            <p:cNvSpPr/>
            <p:nvPr/>
          </p:nvSpPr>
          <p:spPr>
            <a:xfrm>
              <a:off x="1918907" y="736943"/>
              <a:ext cx="212509" cy="0"/>
            </a:xfrm>
            <a:custGeom>
              <a:avLst/>
              <a:gdLst/>
              <a:ahLst/>
              <a:cxnLst/>
              <a:rect l="0" t="0" r="0" b="0"/>
              <a:pathLst>
                <a:path w="212509">
                  <a:moveTo>
                    <a:pt x="0" y="0"/>
                  </a:moveTo>
                  <a:lnTo>
                    <a:pt x="212509" y="0"/>
                  </a:lnTo>
                </a:path>
              </a:pathLst>
            </a:custGeom>
            <a:noFill/>
            <a:ln w="6350" cap="flat" cmpd="sng" algn="ctr">
              <a:solidFill>
                <a:srgbClr val="181717"/>
              </a:solidFill>
              <a:prstDash val="solid"/>
              <a:miter lim="100000"/>
            </a:ln>
            <a:effectLst/>
          </p:spPr>
          <p:txBody>
            <a:bodyPr/>
            <a:lstStyle/>
            <a:p>
              <a:endParaRPr lang="en-US"/>
            </a:p>
          </p:txBody>
        </p:sp>
        <p:sp>
          <p:nvSpPr>
            <p:cNvPr id="24" name="Rectangle 23">
              <a:extLst>
                <a:ext uri="{FF2B5EF4-FFF2-40B4-BE49-F238E27FC236}">
                  <a16:creationId xmlns:a16="http://schemas.microsoft.com/office/drawing/2014/main" id="{6E9109B1-4EB2-3042-96EA-9E1724E564CB}"/>
                </a:ext>
              </a:extLst>
            </p:cNvPr>
            <p:cNvSpPr/>
            <p:nvPr/>
          </p:nvSpPr>
          <p:spPr>
            <a:xfrm>
              <a:off x="957307" y="328250"/>
              <a:ext cx="64861" cy="123912"/>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3</a:t>
              </a:r>
              <a:endParaRPr lang="en-US" sz="1200">
                <a:effectLst/>
                <a:latin typeface="Times New Roman" panose="02020603050405020304" pitchFamily="18" charset="0"/>
                <a:ea typeface="Calibri" panose="020F0502020204030204" pitchFamily="34" charset="0"/>
              </a:endParaRPr>
            </a:p>
          </p:txBody>
        </p:sp>
        <p:sp>
          <p:nvSpPr>
            <p:cNvPr id="25" name="Rectangle 24">
              <a:extLst>
                <a:ext uri="{FF2B5EF4-FFF2-40B4-BE49-F238E27FC236}">
                  <a16:creationId xmlns:a16="http://schemas.microsoft.com/office/drawing/2014/main" id="{B3C3DDA8-D8CA-FA46-AAE8-DAB130FE3E4C}"/>
                </a:ext>
              </a:extLst>
            </p:cNvPr>
            <p:cNvSpPr/>
            <p:nvPr/>
          </p:nvSpPr>
          <p:spPr>
            <a:xfrm>
              <a:off x="1006073" y="287952"/>
              <a:ext cx="90198" cy="181101"/>
            </a:xfrm>
            <a:prstGeom prst="rect">
              <a:avLst/>
            </a:prstGeom>
            <a:ln>
              <a:noFill/>
            </a:ln>
          </p:spPr>
          <p:txBody>
            <a:bodyPr vert="horz" lIns="0" tIns="0" rIns="0" bIns="0" rtlCol="0">
              <a:noAutofit/>
            </a:bodyPr>
            <a:lstStyle/>
            <a:p>
              <a:pPr marL="0" marR="0">
                <a:spcBef>
                  <a:spcPts val="0"/>
                </a:spcBef>
                <a:spcAft>
                  <a:spcPts val="0"/>
                </a:spcAft>
              </a:pPr>
              <a:r>
                <a:rPr lang="en-US" sz="1200" spc="-10" dirty="0" err="1">
                  <a:solidFill>
                    <a:srgbClr val="181717"/>
                  </a:solidFill>
                  <a:effectLst/>
                  <a:latin typeface="Calibri" panose="020F0502020204030204" pitchFamily="34" charset="0"/>
                  <a:ea typeface="Calibri" panose="020F0502020204030204" pitchFamily="34" charset="0"/>
                </a:rPr>
                <a:t>rd</a:t>
              </a:r>
              <a:endParaRPr lang="en-US" sz="1200" dirty="0">
                <a:effectLst/>
                <a:latin typeface="Times New Roman" panose="02020603050405020304" pitchFamily="18" charset="0"/>
                <a:ea typeface="Calibri" panose="020F0502020204030204" pitchFamily="34" charset="0"/>
              </a:endParaRPr>
            </a:p>
          </p:txBody>
        </p:sp>
        <p:sp>
          <p:nvSpPr>
            <p:cNvPr id="26" name="Rectangle 25">
              <a:extLst>
                <a:ext uri="{FF2B5EF4-FFF2-40B4-BE49-F238E27FC236}">
                  <a16:creationId xmlns:a16="http://schemas.microsoft.com/office/drawing/2014/main" id="{DCED38C0-1C50-314B-94BC-6C3C931E7CC9}"/>
                </a:ext>
              </a:extLst>
            </p:cNvPr>
            <p:cNvSpPr/>
            <p:nvPr/>
          </p:nvSpPr>
          <p:spPr>
            <a:xfrm>
              <a:off x="1073895" y="328250"/>
              <a:ext cx="222556" cy="123912"/>
            </a:xfrm>
            <a:prstGeom prst="rect">
              <a:avLst/>
            </a:prstGeom>
            <a:ln>
              <a:noFill/>
            </a:ln>
          </p:spPr>
          <p:txBody>
            <a:bodyPr vert="horz" lIns="0" tIns="0" rIns="0" bIns="0" rtlCol="0">
              <a:noAutofit/>
            </a:bodyPr>
            <a:lstStyle/>
            <a:p>
              <a:pPr marL="0" marR="0">
                <a:spcBef>
                  <a:spcPts val="0"/>
                </a:spcBef>
                <a:spcAft>
                  <a:spcPts val="0"/>
                </a:spcAft>
              </a:pPr>
              <a:r>
                <a:rPr lang="en-US" sz="1200" spc="10" dirty="0">
                  <a:solidFill>
                    <a:srgbClr val="181717"/>
                  </a:solidFill>
                  <a:effectLst/>
                  <a:latin typeface="Calibri" panose="020F0502020204030204" pitchFamily="34" charset="0"/>
                  <a:ea typeface="Calibri" panose="020F0502020204030204" pitchFamily="34" charset="0"/>
                </a:rPr>
                <a:t> </a:t>
              </a:r>
              <a:r>
                <a:rPr lang="en-US" sz="1200" dirty="0">
                  <a:solidFill>
                    <a:srgbClr val="181717"/>
                  </a:solidFill>
                  <a:effectLst/>
                  <a:latin typeface="Calibri" panose="020F0502020204030204" pitchFamily="34" charset="0"/>
                  <a:ea typeface="Calibri" panose="020F0502020204030204" pitchFamily="34" charset="0"/>
                </a:rPr>
                <a:t>tier</a:t>
              </a:r>
              <a:endParaRPr lang="en-US" sz="1200" dirty="0">
                <a:effectLst/>
                <a:latin typeface="Times New Roman" panose="02020603050405020304" pitchFamily="18" charset="0"/>
                <a:ea typeface="Calibri" panose="020F0502020204030204" pitchFamily="34" charset="0"/>
              </a:endParaRPr>
            </a:p>
          </p:txBody>
        </p:sp>
        <p:sp>
          <p:nvSpPr>
            <p:cNvPr id="27" name="Rectangle 26">
              <a:extLst>
                <a:ext uri="{FF2B5EF4-FFF2-40B4-BE49-F238E27FC236}">
                  <a16:creationId xmlns:a16="http://schemas.microsoft.com/office/drawing/2014/main" id="{82617980-5C3B-704B-8938-B077128CAE96}"/>
                </a:ext>
              </a:extLst>
            </p:cNvPr>
            <p:cNvSpPr/>
            <p:nvPr/>
          </p:nvSpPr>
          <p:spPr>
            <a:xfrm>
              <a:off x="647510" y="493187"/>
              <a:ext cx="1169938" cy="123237"/>
            </a:xfrm>
            <a:prstGeom prst="rect">
              <a:avLst/>
            </a:prstGeom>
            <a:ln>
              <a:noFill/>
            </a:ln>
          </p:spPr>
          <p:txBody>
            <a:bodyPr vert="horz" lIns="0" tIns="0" rIns="0" bIns="0" rtlCol="0">
              <a:noAutofit/>
            </a:bodyPr>
            <a:lstStyle/>
            <a:p>
              <a:pPr marL="0" marR="0">
                <a:spcBef>
                  <a:spcPts val="0"/>
                </a:spcBef>
                <a:spcAft>
                  <a:spcPts val="0"/>
                </a:spcAft>
              </a:pPr>
              <a:r>
                <a:rPr lang="en-US" sz="1200" u="sng" dirty="0">
                  <a:solidFill>
                    <a:srgbClr val="181717"/>
                  </a:solidFill>
                  <a:effectLst/>
                  <a:uFill>
                    <a:solidFill>
                      <a:srgbClr val="181717"/>
                    </a:solidFill>
                  </a:uFill>
                  <a:latin typeface="Calibri" panose="020F0502020204030204" pitchFamily="34" charset="0"/>
                  <a:ea typeface="Calibri" panose="020F0502020204030204" pitchFamily="34" charset="0"/>
                </a:rPr>
                <a:t>Reappraisal-emotional</a:t>
              </a:r>
              <a:endParaRPr lang="en-US" sz="1200" dirty="0">
                <a:effectLst/>
                <a:latin typeface="Times New Roman" panose="02020603050405020304" pitchFamily="18" charset="0"/>
                <a:ea typeface="Calibri" panose="020F0502020204030204" pitchFamily="34" charset="0"/>
              </a:endParaRPr>
            </a:p>
          </p:txBody>
        </p:sp>
        <p:sp>
          <p:nvSpPr>
            <p:cNvPr id="28" name="Rectangle 27">
              <a:extLst>
                <a:ext uri="{FF2B5EF4-FFF2-40B4-BE49-F238E27FC236}">
                  <a16:creationId xmlns:a16="http://schemas.microsoft.com/office/drawing/2014/main" id="{5603F59C-DC91-3B43-B1B6-2FD226A47268}"/>
                </a:ext>
              </a:extLst>
            </p:cNvPr>
            <p:cNvSpPr/>
            <p:nvPr/>
          </p:nvSpPr>
          <p:spPr>
            <a:xfrm>
              <a:off x="611525" y="641342"/>
              <a:ext cx="1286959"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Affected</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by</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emotional</a:t>
              </a:r>
              <a:endParaRPr lang="en-US" sz="1200">
                <a:effectLst/>
                <a:latin typeface="Times New Roman" panose="02020603050405020304" pitchFamily="18" charset="0"/>
                <a:ea typeface="Calibri" panose="020F0502020204030204" pitchFamily="34" charset="0"/>
              </a:endParaRPr>
            </a:p>
          </p:txBody>
        </p:sp>
        <p:sp>
          <p:nvSpPr>
            <p:cNvPr id="29" name="Rectangle 28">
              <a:extLst>
                <a:ext uri="{FF2B5EF4-FFF2-40B4-BE49-F238E27FC236}">
                  <a16:creationId xmlns:a16="http://schemas.microsoft.com/office/drawing/2014/main" id="{23E3B509-9F1E-9A44-9A7E-2A92C3151AE5}"/>
                </a:ext>
              </a:extLst>
            </p:cNvPr>
            <p:cNvSpPr/>
            <p:nvPr/>
          </p:nvSpPr>
          <p:spPr>
            <a:xfrm>
              <a:off x="696199" y="755642"/>
              <a:ext cx="406871"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context</a:t>
              </a:r>
              <a:endParaRPr lang="en-US" sz="1200">
                <a:effectLst/>
                <a:latin typeface="Times New Roman" panose="02020603050405020304" pitchFamily="18" charset="0"/>
                <a:ea typeface="Calibri" panose="020F0502020204030204" pitchFamily="34" charset="0"/>
              </a:endParaRPr>
            </a:p>
          </p:txBody>
        </p:sp>
        <p:sp>
          <p:nvSpPr>
            <p:cNvPr id="30" name="Rectangle 29">
              <a:extLst>
                <a:ext uri="{FF2B5EF4-FFF2-40B4-BE49-F238E27FC236}">
                  <a16:creationId xmlns:a16="http://schemas.microsoft.com/office/drawing/2014/main" id="{A9607766-3B77-884C-9177-3C130EF83B6B}"/>
                </a:ext>
              </a:extLst>
            </p:cNvPr>
            <p:cNvSpPr/>
            <p:nvPr/>
          </p:nvSpPr>
          <p:spPr>
            <a:xfrm>
              <a:off x="611525" y="869942"/>
              <a:ext cx="1008055"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Individualized</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by</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31" name="Rectangle 30">
              <a:extLst>
                <a:ext uri="{FF2B5EF4-FFF2-40B4-BE49-F238E27FC236}">
                  <a16:creationId xmlns:a16="http://schemas.microsoft.com/office/drawing/2014/main" id="{1981AEEE-BFFD-5C4D-98E9-175CFCE1746F}"/>
                </a:ext>
              </a:extLst>
            </p:cNvPr>
            <p:cNvSpPr/>
            <p:nvPr/>
          </p:nvSpPr>
          <p:spPr>
            <a:xfrm>
              <a:off x="696199" y="984242"/>
              <a:ext cx="1081037"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psychological</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factors</a:t>
              </a:r>
              <a:endParaRPr lang="en-US" sz="1200">
                <a:effectLst/>
                <a:latin typeface="Times New Roman" panose="02020603050405020304" pitchFamily="18" charset="0"/>
                <a:ea typeface="Calibri" panose="020F0502020204030204" pitchFamily="34" charset="0"/>
              </a:endParaRPr>
            </a:p>
          </p:txBody>
        </p:sp>
        <p:sp>
          <p:nvSpPr>
            <p:cNvPr id="32" name="Rectangle 31">
              <a:extLst>
                <a:ext uri="{FF2B5EF4-FFF2-40B4-BE49-F238E27FC236}">
                  <a16:creationId xmlns:a16="http://schemas.microsoft.com/office/drawing/2014/main" id="{4F085580-B29E-9642-B39D-B1A6A24A0885}"/>
                </a:ext>
              </a:extLst>
            </p:cNvPr>
            <p:cNvSpPr/>
            <p:nvPr/>
          </p:nvSpPr>
          <p:spPr>
            <a:xfrm>
              <a:off x="611525" y="1098542"/>
              <a:ext cx="1109942"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Memory</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formation</a:t>
              </a:r>
              <a:endParaRPr lang="en-US" sz="1200">
                <a:effectLst/>
                <a:latin typeface="Times New Roman" panose="02020603050405020304" pitchFamily="18" charset="0"/>
                <a:ea typeface="Calibri" panose="020F0502020204030204" pitchFamily="34" charset="0"/>
              </a:endParaRPr>
            </a:p>
          </p:txBody>
        </p:sp>
        <p:sp>
          <p:nvSpPr>
            <p:cNvPr id="33" name="Rectangle 32">
              <a:extLst>
                <a:ext uri="{FF2B5EF4-FFF2-40B4-BE49-F238E27FC236}">
                  <a16:creationId xmlns:a16="http://schemas.microsoft.com/office/drawing/2014/main" id="{AF76740C-016D-A14F-A72E-7404DC85D5DC}"/>
                </a:ext>
              </a:extLst>
            </p:cNvPr>
            <p:cNvSpPr/>
            <p:nvPr/>
          </p:nvSpPr>
          <p:spPr>
            <a:xfrm>
              <a:off x="968454" y="1651734"/>
              <a:ext cx="145715" cy="123912"/>
            </a:xfrm>
            <a:prstGeom prst="rect">
              <a:avLst/>
            </a:prstGeom>
            <a:ln>
              <a:noFill/>
            </a:ln>
          </p:spPr>
          <p:txBody>
            <a:bodyPr vert="horz" lIns="0" tIns="0" rIns="0" bIns="0" rtlCol="0">
              <a:noAutofit/>
            </a:bodyPr>
            <a:lstStyle/>
            <a:p>
              <a:pPr marL="0" marR="0">
                <a:spcBef>
                  <a:spcPts val="0"/>
                </a:spcBef>
                <a:spcAft>
                  <a:spcPts val="0"/>
                </a:spcAft>
              </a:pPr>
              <a:r>
                <a:rPr lang="en-US" sz="1200" dirty="0">
                  <a:solidFill>
                    <a:srgbClr val="181717"/>
                  </a:solidFill>
                  <a:effectLst/>
                  <a:latin typeface="Calibri" panose="020F0502020204030204" pitchFamily="34" charset="0"/>
                  <a:ea typeface="Calibri" panose="020F0502020204030204" pitchFamily="34" charset="0"/>
                </a:rPr>
                <a:t>2</a:t>
              </a:r>
              <a:r>
                <a:rPr lang="en-US" sz="1200" baseline="30000" dirty="0">
                  <a:solidFill>
                    <a:srgbClr val="181717"/>
                  </a:solidFill>
                  <a:effectLst/>
                  <a:latin typeface="Calibri" panose="020F0502020204030204" pitchFamily="34" charset="0"/>
                  <a:ea typeface="Calibri" panose="020F0502020204030204" pitchFamily="34" charset="0"/>
                </a:rPr>
                <a:t>nd</a:t>
              </a:r>
              <a:endParaRPr lang="en-US" sz="1200" baseline="30000" dirty="0">
                <a:effectLst/>
                <a:latin typeface="Times New Roman" panose="02020603050405020304" pitchFamily="18" charset="0"/>
                <a:ea typeface="Calibri" panose="020F0502020204030204" pitchFamily="34" charset="0"/>
              </a:endParaRPr>
            </a:p>
          </p:txBody>
        </p:sp>
        <p:sp>
          <p:nvSpPr>
            <p:cNvPr id="35" name="Rectangle 34">
              <a:extLst>
                <a:ext uri="{FF2B5EF4-FFF2-40B4-BE49-F238E27FC236}">
                  <a16:creationId xmlns:a16="http://schemas.microsoft.com/office/drawing/2014/main" id="{6570999B-5BCC-4C43-814D-002E96D78644}"/>
                </a:ext>
              </a:extLst>
            </p:cNvPr>
            <p:cNvSpPr/>
            <p:nvPr/>
          </p:nvSpPr>
          <p:spPr>
            <a:xfrm>
              <a:off x="1097682" y="1651730"/>
              <a:ext cx="222556" cy="123912"/>
            </a:xfrm>
            <a:prstGeom prst="rect">
              <a:avLst/>
            </a:prstGeom>
            <a:ln>
              <a:noFill/>
            </a:ln>
          </p:spPr>
          <p:txBody>
            <a:bodyPr vert="horz" lIns="0" tIns="0" rIns="0" bIns="0" rtlCol="0">
              <a:noAutofit/>
            </a:bodyPr>
            <a:lstStyle/>
            <a:p>
              <a:pPr marL="0" marR="0">
                <a:spcBef>
                  <a:spcPts val="0"/>
                </a:spcBef>
                <a:spcAft>
                  <a:spcPts val="0"/>
                </a:spcAft>
              </a:pPr>
              <a:r>
                <a:rPr lang="en-US" sz="1200" spc="1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tier</a:t>
              </a:r>
              <a:endParaRPr lang="en-US" sz="1200">
                <a:effectLst/>
                <a:latin typeface="Times New Roman" panose="02020603050405020304" pitchFamily="18" charset="0"/>
                <a:ea typeface="Calibri" panose="020F0502020204030204" pitchFamily="34" charset="0"/>
              </a:endParaRPr>
            </a:p>
          </p:txBody>
        </p:sp>
        <p:sp>
          <p:nvSpPr>
            <p:cNvPr id="36" name="Rectangle 35">
              <a:extLst>
                <a:ext uri="{FF2B5EF4-FFF2-40B4-BE49-F238E27FC236}">
                  <a16:creationId xmlns:a16="http://schemas.microsoft.com/office/drawing/2014/main" id="{20D90483-5F03-D340-87A0-C058EA49FDC6}"/>
                </a:ext>
              </a:extLst>
            </p:cNvPr>
            <p:cNvSpPr/>
            <p:nvPr/>
          </p:nvSpPr>
          <p:spPr>
            <a:xfrm>
              <a:off x="664977" y="1816667"/>
              <a:ext cx="1158588" cy="123237"/>
            </a:xfrm>
            <a:prstGeom prst="rect">
              <a:avLst/>
            </a:prstGeom>
            <a:ln>
              <a:noFill/>
            </a:ln>
          </p:spPr>
          <p:txBody>
            <a:bodyPr vert="horz" lIns="0" tIns="0" rIns="0" bIns="0" rtlCol="0">
              <a:noAutofit/>
            </a:bodyPr>
            <a:lstStyle/>
            <a:p>
              <a:pPr marL="0" marR="0">
                <a:spcBef>
                  <a:spcPts val="0"/>
                </a:spcBef>
                <a:spcAft>
                  <a:spcPts val="0"/>
                </a:spcAft>
              </a:pPr>
              <a:r>
                <a:rPr lang="en-US" sz="1200" u="sng" dirty="0">
                  <a:solidFill>
                    <a:srgbClr val="181717"/>
                  </a:solidFill>
                  <a:effectLst/>
                  <a:uFill>
                    <a:solidFill>
                      <a:srgbClr val="181717"/>
                    </a:solidFill>
                  </a:uFill>
                  <a:latin typeface="Calibri" panose="020F0502020204030204" pitchFamily="34" charset="0"/>
                  <a:ea typeface="Calibri" panose="020F0502020204030204" pitchFamily="34" charset="0"/>
                </a:rPr>
                <a:t>Perceptive-attentional</a:t>
              </a:r>
              <a:endParaRPr lang="en-US" sz="1200" dirty="0">
                <a:effectLst/>
                <a:latin typeface="Times New Roman" panose="02020603050405020304" pitchFamily="18" charset="0"/>
                <a:ea typeface="Calibri" panose="020F0502020204030204" pitchFamily="34" charset="0"/>
              </a:endParaRPr>
            </a:p>
          </p:txBody>
        </p:sp>
        <p:sp>
          <p:nvSpPr>
            <p:cNvPr id="37" name="Rectangle 36">
              <a:extLst>
                <a:ext uri="{FF2B5EF4-FFF2-40B4-BE49-F238E27FC236}">
                  <a16:creationId xmlns:a16="http://schemas.microsoft.com/office/drawing/2014/main" id="{2E92DBE9-6AC2-9048-BD0B-211A46FE3996}"/>
                </a:ext>
              </a:extLst>
            </p:cNvPr>
            <p:cNvSpPr/>
            <p:nvPr/>
          </p:nvSpPr>
          <p:spPr>
            <a:xfrm>
              <a:off x="628988" y="1964822"/>
              <a:ext cx="1246691"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Cognitive</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modulation</a:t>
              </a:r>
              <a:endParaRPr lang="en-US" sz="1200">
                <a:effectLst/>
                <a:latin typeface="Times New Roman" panose="02020603050405020304" pitchFamily="18" charset="0"/>
                <a:ea typeface="Calibri" panose="020F0502020204030204" pitchFamily="34" charset="0"/>
              </a:endParaRPr>
            </a:p>
          </p:txBody>
        </p:sp>
        <p:sp>
          <p:nvSpPr>
            <p:cNvPr id="38" name="Rectangle 37">
              <a:extLst>
                <a:ext uri="{FF2B5EF4-FFF2-40B4-BE49-F238E27FC236}">
                  <a16:creationId xmlns:a16="http://schemas.microsoft.com/office/drawing/2014/main" id="{7F512CC8-FF57-394A-94E2-9B54AF23FFA9}"/>
                </a:ext>
              </a:extLst>
            </p:cNvPr>
            <p:cNvSpPr/>
            <p:nvPr/>
          </p:nvSpPr>
          <p:spPr>
            <a:xfrm>
              <a:off x="628988" y="2079122"/>
              <a:ext cx="1335470"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Attentional</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modulation</a:t>
              </a:r>
              <a:endParaRPr lang="en-US" sz="1200">
                <a:effectLst/>
                <a:latin typeface="Times New Roman" panose="02020603050405020304" pitchFamily="18" charset="0"/>
                <a:ea typeface="Calibri" panose="020F0502020204030204" pitchFamily="34" charset="0"/>
              </a:endParaRPr>
            </a:p>
          </p:txBody>
        </p:sp>
        <p:sp>
          <p:nvSpPr>
            <p:cNvPr id="39" name="Rectangle 38">
              <a:extLst>
                <a:ext uri="{FF2B5EF4-FFF2-40B4-BE49-F238E27FC236}">
                  <a16:creationId xmlns:a16="http://schemas.microsoft.com/office/drawing/2014/main" id="{B67031F0-0BB6-E342-80DC-52D58E05467C}"/>
                </a:ext>
              </a:extLst>
            </p:cNvPr>
            <p:cNvSpPr/>
            <p:nvPr/>
          </p:nvSpPr>
          <p:spPr>
            <a:xfrm>
              <a:off x="628988" y="2193422"/>
              <a:ext cx="1041026"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Somatic</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reactions</a:t>
              </a:r>
              <a:endParaRPr lang="en-US" sz="1200">
                <a:effectLst/>
                <a:latin typeface="Times New Roman" panose="02020603050405020304" pitchFamily="18" charset="0"/>
                <a:ea typeface="Calibri" panose="020F0502020204030204" pitchFamily="34" charset="0"/>
              </a:endParaRPr>
            </a:p>
          </p:txBody>
        </p:sp>
        <p:sp>
          <p:nvSpPr>
            <p:cNvPr id="40" name="Rectangle 39">
              <a:extLst>
                <a:ext uri="{FF2B5EF4-FFF2-40B4-BE49-F238E27FC236}">
                  <a16:creationId xmlns:a16="http://schemas.microsoft.com/office/drawing/2014/main" id="{4DFC116C-D76B-DD43-8026-3643B301C305}"/>
                </a:ext>
              </a:extLst>
            </p:cNvPr>
            <p:cNvSpPr/>
            <p:nvPr/>
          </p:nvSpPr>
          <p:spPr>
            <a:xfrm>
              <a:off x="988591" y="2802412"/>
              <a:ext cx="64861" cy="123913"/>
            </a:xfrm>
            <a:prstGeom prst="rect">
              <a:avLst/>
            </a:prstGeom>
            <a:ln>
              <a:noFill/>
            </a:ln>
          </p:spPr>
          <p:txBody>
            <a:bodyPr vert="horz" lIns="0" tIns="0" rIns="0" bIns="0" rtlCol="0">
              <a:noAutofit/>
            </a:bodyPr>
            <a:lstStyle/>
            <a:p>
              <a:pPr marL="0" marR="0">
                <a:spcBef>
                  <a:spcPts val="0"/>
                </a:spcBef>
                <a:spcAft>
                  <a:spcPts val="0"/>
                </a:spcAft>
              </a:pPr>
              <a:endParaRPr lang="en-US" sz="1200" dirty="0">
                <a:effectLst/>
                <a:latin typeface="Times New Roman" panose="02020603050405020304" pitchFamily="18" charset="0"/>
                <a:ea typeface="Calibri" panose="020F0502020204030204" pitchFamily="34" charset="0"/>
              </a:endParaRPr>
            </a:p>
          </p:txBody>
        </p:sp>
        <p:sp>
          <p:nvSpPr>
            <p:cNvPr id="41" name="Rectangle 40">
              <a:extLst>
                <a:ext uri="{FF2B5EF4-FFF2-40B4-BE49-F238E27FC236}">
                  <a16:creationId xmlns:a16="http://schemas.microsoft.com/office/drawing/2014/main" id="{E12B9498-F3E3-0F4D-9C53-C9F1DD75C0F6}"/>
                </a:ext>
              </a:extLst>
            </p:cNvPr>
            <p:cNvSpPr/>
            <p:nvPr/>
          </p:nvSpPr>
          <p:spPr>
            <a:xfrm>
              <a:off x="1791398" y="2543630"/>
              <a:ext cx="76820" cy="92935"/>
            </a:xfrm>
            <a:prstGeom prst="rect">
              <a:avLst/>
            </a:prstGeom>
            <a:ln>
              <a:noFill/>
            </a:ln>
          </p:spPr>
          <p:txBody>
            <a:bodyPr vert="horz" lIns="0" tIns="0" rIns="0" bIns="0" rtlCol="0">
              <a:noAutofit/>
            </a:bodyPr>
            <a:lstStyle/>
            <a:p>
              <a:pPr marL="0" marR="0">
                <a:spcBef>
                  <a:spcPts val="0"/>
                </a:spcBef>
                <a:spcAft>
                  <a:spcPts val="0"/>
                </a:spcAft>
              </a:pPr>
              <a:r>
                <a:rPr lang="en-US" sz="600" dirty="0">
                  <a:solidFill>
                    <a:srgbClr val="181717"/>
                  </a:solidFill>
                  <a:effectLst/>
                  <a:latin typeface="Calibri" panose="020F0502020204030204" pitchFamily="34" charset="0"/>
                  <a:ea typeface="Calibri" panose="020F0502020204030204" pitchFamily="34" charset="0"/>
                </a:rPr>
                <a:t>S</a:t>
              </a:r>
            </a:p>
            <a:p>
              <a:pPr marL="0" marR="0">
                <a:spcBef>
                  <a:spcPts val="0"/>
                </a:spcBef>
                <a:spcAft>
                  <a:spcPts val="0"/>
                </a:spcAft>
              </a:pPr>
              <a:endParaRPr lang="en-US" sz="1200" dirty="0">
                <a:effectLst/>
                <a:latin typeface="Times New Roman" panose="02020603050405020304" pitchFamily="18" charset="0"/>
                <a:ea typeface="Calibri" panose="020F0502020204030204" pitchFamily="34" charset="0"/>
              </a:endParaRPr>
            </a:p>
          </p:txBody>
        </p:sp>
        <p:sp>
          <p:nvSpPr>
            <p:cNvPr id="43" name="Rectangle 42">
              <a:extLst>
                <a:ext uri="{FF2B5EF4-FFF2-40B4-BE49-F238E27FC236}">
                  <a16:creationId xmlns:a16="http://schemas.microsoft.com/office/drawing/2014/main" id="{C5D9C56B-ECF7-294E-BECF-8966D9CAEE80}"/>
                </a:ext>
              </a:extLst>
            </p:cNvPr>
            <p:cNvSpPr/>
            <p:nvPr/>
          </p:nvSpPr>
          <p:spPr>
            <a:xfrm>
              <a:off x="886703" y="2967344"/>
              <a:ext cx="637804" cy="123237"/>
            </a:xfrm>
            <a:prstGeom prst="rect">
              <a:avLst/>
            </a:prstGeom>
            <a:ln>
              <a:noFill/>
            </a:ln>
          </p:spPr>
          <p:txBody>
            <a:bodyPr vert="horz" lIns="0" tIns="0" rIns="0" bIns="0" rtlCol="0">
              <a:noAutofit/>
            </a:bodyPr>
            <a:lstStyle/>
            <a:p>
              <a:pPr marL="0" marR="0">
                <a:spcBef>
                  <a:spcPts val="0"/>
                </a:spcBef>
                <a:spcAft>
                  <a:spcPts val="0"/>
                </a:spcAft>
              </a:pPr>
              <a:r>
                <a:rPr lang="en-US" sz="1200" u="sng" dirty="0">
                  <a:solidFill>
                    <a:srgbClr val="181717"/>
                  </a:solidFill>
                  <a:effectLst/>
                  <a:uFill>
                    <a:solidFill>
                      <a:srgbClr val="181717"/>
                    </a:solidFill>
                  </a:uFill>
                  <a:latin typeface="Calibri" panose="020F0502020204030204" pitchFamily="34" charset="0"/>
                  <a:ea typeface="Calibri" panose="020F0502020204030204" pitchFamily="34" charset="0"/>
                </a:rPr>
                <a:t>Nociceptive</a:t>
              </a:r>
              <a:endParaRPr lang="en-US" sz="1200" dirty="0">
                <a:effectLst/>
                <a:latin typeface="Times New Roman" panose="02020603050405020304" pitchFamily="18" charset="0"/>
                <a:ea typeface="Calibri" panose="020F0502020204030204" pitchFamily="34" charset="0"/>
              </a:endParaRPr>
            </a:p>
          </p:txBody>
        </p:sp>
        <p:sp>
          <p:nvSpPr>
            <p:cNvPr id="44" name="Rectangle 43">
              <a:extLst>
                <a:ext uri="{FF2B5EF4-FFF2-40B4-BE49-F238E27FC236}">
                  <a16:creationId xmlns:a16="http://schemas.microsoft.com/office/drawing/2014/main" id="{F0EE430E-1B32-964C-A6CB-1B1DB7BCE45B}"/>
                </a:ext>
              </a:extLst>
            </p:cNvPr>
            <p:cNvSpPr/>
            <p:nvPr/>
          </p:nvSpPr>
          <p:spPr>
            <a:xfrm>
              <a:off x="715060" y="3115498"/>
              <a:ext cx="1038188"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Sensory</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encoding</a:t>
              </a:r>
              <a:endParaRPr lang="en-US" sz="1200">
                <a:effectLst/>
                <a:latin typeface="Times New Roman" panose="02020603050405020304" pitchFamily="18" charset="0"/>
                <a:ea typeface="Calibri" panose="020F0502020204030204" pitchFamily="34" charset="0"/>
              </a:endParaRPr>
            </a:p>
          </p:txBody>
        </p:sp>
        <p:sp>
          <p:nvSpPr>
            <p:cNvPr id="45" name="Rectangle 44">
              <a:extLst>
                <a:ext uri="{FF2B5EF4-FFF2-40B4-BE49-F238E27FC236}">
                  <a16:creationId xmlns:a16="http://schemas.microsoft.com/office/drawing/2014/main" id="{ED8DEF71-0046-5E41-98CA-5142A1A43D37}"/>
                </a:ext>
              </a:extLst>
            </p:cNvPr>
            <p:cNvSpPr/>
            <p:nvPr/>
          </p:nvSpPr>
          <p:spPr>
            <a:xfrm>
              <a:off x="715060" y="3229798"/>
              <a:ext cx="941302"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Pain</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localization</a:t>
              </a:r>
              <a:endParaRPr lang="en-US" sz="1200">
                <a:effectLst/>
                <a:latin typeface="Times New Roman" panose="02020603050405020304" pitchFamily="18" charset="0"/>
                <a:ea typeface="Calibri" panose="020F0502020204030204" pitchFamily="34" charset="0"/>
              </a:endParaRPr>
            </a:p>
          </p:txBody>
        </p:sp>
        <p:sp>
          <p:nvSpPr>
            <p:cNvPr id="46" name="Rectangle 45">
              <a:extLst>
                <a:ext uri="{FF2B5EF4-FFF2-40B4-BE49-F238E27FC236}">
                  <a16:creationId xmlns:a16="http://schemas.microsoft.com/office/drawing/2014/main" id="{B94DBD99-E29D-3649-876B-4AADDB216841}"/>
                </a:ext>
              </a:extLst>
            </p:cNvPr>
            <p:cNvSpPr/>
            <p:nvPr/>
          </p:nvSpPr>
          <p:spPr>
            <a:xfrm>
              <a:off x="715060" y="3344098"/>
              <a:ext cx="1094402"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Pain</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characteristics</a:t>
              </a:r>
              <a:endParaRPr lang="en-US" sz="1200">
                <a:effectLst/>
                <a:latin typeface="Times New Roman" panose="02020603050405020304" pitchFamily="18" charset="0"/>
                <a:ea typeface="Calibri" panose="020F0502020204030204" pitchFamily="34" charset="0"/>
              </a:endParaRPr>
            </a:p>
          </p:txBody>
        </p:sp>
        <p:sp>
          <p:nvSpPr>
            <p:cNvPr id="47" name="Rectangle 46">
              <a:extLst>
                <a:ext uri="{FF2B5EF4-FFF2-40B4-BE49-F238E27FC236}">
                  <a16:creationId xmlns:a16="http://schemas.microsoft.com/office/drawing/2014/main" id="{8AF0F778-7761-D340-BC19-E93AE514AD81}"/>
                </a:ext>
              </a:extLst>
            </p:cNvPr>
            <p:cNvSpPr/>
            <p:nvPr/>
          </p:nvSpPr>
          <p:spPr>
            <a:xfrm>
              <a:off x="872164" y="3933073"/>
              <a:ext cx="671586" cy="123913"/>
            </a:xfrm>
            <a:prstGeom prst="rect">
              <a:avLst/>
            </a:prstGeom>
            <a:ln>
              <a:noFill/>
            </a:ln>
          </p:spPr>
          <p:txBody>
            <a:bodyPr vert="horz" lIns="0" tIns="0" rIns="0" bIns="0" rtlCol="0">
              <a:noAutofit/>
            </a:bodyPr>
            <a:lstStyle/>
            <a:p>
              <a:pPr marL="0" marR="0">
                <a:spcBef>
                  <a:spcPts val="0"/>
                </a:spcBef>
                <a:spcAft>
                  <a:spcPts val="0"/>
                </a:spcAft>
              </a:pPr>
              <a:r>
                <a:rPr lang="en-US" sz="1200" dirty="0">
                  <a:solidFill>
                    <a:srgbClr val="181717"/>
                  </a:solidFill>
                  <a:effectLst/>
                  <a:latin typeface="Calibri" panose="020F0502020204030204" pitchFamily="34" charset="0"/>
                  <a:ea typeface="Calibri" panose="020F0502020204030204" pitchFamily="34" charset="0"/>
                </a:rPr>
                <a:t>Pain</a:t>
              </a:r>
              <a:r>
                <a:rPr lang="en-US" sz="1200" spc="10" dirty="0">
                  <a:solidFill>
                    <a:srgbClr val="181717"/>
                  </a:solidFill>
                  <a:effectLst/>
                  <a:latin typeface="Calibri" panose="020F0502020204030204" pitchFamily="34" charset="0"/>
                  <a:ea typeface="Calibri" panose="020F0502020204030204" pitchFamily="34" charset="0"/>
                </a:rPr>
                <a:t> </a:t>
              </a:r>
              <a:r>
                <a:rPr lang="en-US" sz="1200" dirty="0">
                  <a:solidFill>
                    <a:srgbClr val="181717"/>
                  </a:solidFill>
                  <a:effectLst/>
                  <a:latin typeface="Calibri" panose="020F0502020204030204" pitchFamily="34" charset="0"/>
                  <a:ea typeface="Calibri" panose="020F0502020204030204" pitchFamily="34" charset="0"/>
                </a:rPr>
                <a:t>stimuli</a:t>
              </a:r>
              <a:endParaRPr lang="en-US" sz="1200" dirty="0">
                <a:effectLst/>
                <a:latin typeface="Times New Roman" panose="02020603050405020304" pitchFamily="18" charset="0"/>
                <a:ea typeface="Calibri" panose="020F0502020204030204" pitchFamily="34" charset="0"/>
              </a:endParaRPr>
            </a:p>
          </p:txBody>
        </p:sp>
        <p:sp>
          <p:nvSpPr>
            <p:cNvPr id="48" name="Rectangle 47">
              <a:extLst>
                <a:ext uri="{FF2B5EF4-FFF2-40B4-BE49-F238E27FC236}">
                  <a16:creationId xmlns:a16="http://schemas.microsoft.com/office/drawing/2014/main" id="{A5900165-6131-F648-B260-A313CFE5771C}"/>
                </a:ext>
              </a:extLst>
            </p:cNvPr>
            <p:cNvSpPr/>
            <p:nvPr/>
          </p:nvSpPr>
          <p:spPr>
            <a:xfrm>
              <a:off x="667958" y="4087414"/>
              <a:ext cx="1214801"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Dorsal</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horn</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of</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spinal</a:t>
              </a:r>
              <a:endParaRPr lang="en-US" sz="1200">
                <a:effectLst/>
                <a:latin typeface="Times New Roman" panose="02020603050405020304" pitchFamily="18" charset="0"/>
                <a:ea typeface="Calibri" panose="020F0502020204030204" pitchFamily="34" charset="0"/>
              </a:endParaRPr>
            </a:p>
          </p:txBody>
        </p:sp>
        <p:sp>
          <p:nvSpPr>
            <p:cNvPr id="49" name="Rectangle 48">
              <a:extLst>
                <a:ext uri="{FF2B5EF4-FFF2-40B4-BE49-F238E27FC236}">
                  <a16:creationId xmlns:a16="http://schemas.microsoft.com/office/drawing/2014/main" id="{D6C422AD-CD78-C84D-B687-17EF9A809434}"/>
                </a:ext>
              </a:extLst>
            </p:cNvPr>
            <p:cNvSpPr/>
            <p:nvPr/>
          </p:nvSpPr>
          <p:spPr>
            <a:xfrm>
              <a:off x="752632" y="4201714"/>
              <a:ext cx="991434"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cord</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via</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peripheral</a:t>
              </a:r>
              <a:endParaRPr lang="en-US" sz="1200">
                <a:effectLst/>
                <a:latin typeface="Times New Roman" panose="02020603050405020304" pitchFamily="18" charset="0"/>
                <a:ea typeface="Calibri" panose="020F0502020204030204" pitchFamily="34" charset="0"/>
              </a:endParaRPr>
            </a:p>
          </p:txBody>
        </p:sp>
        <p:sp>
          <p:nvSpPr>
            <p:cNvPr id="50" name="Rectangle 49">
              <a:extLst>
                <a:ext uri="{FF2B5EF4-FFF2-40B4-BE49-F238E27FC236}">
                  <a16:creationId xmlns:a16="http://schemas.microsoft.com/office/drawing/2014/main" id="{D91DF988-B187-2243-9D5D-24367E55D3F4}"/>
                </a:ext>
              </a:extLst>
            </p:cNvPr>
            <p:cNvSpPr/>
            <p:nvPr/>
          </p:nvSpPr>
          <p:spPr>
            <a:xfrm>
              <a:off x="752632" y="4316014"/>
              <a:ext cx="618076"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nociceptors</a:t>
              </a:r>
              <a:endParaRPr lang="en-US" sz="1200">
                <a:effectLst/>
                <a:latin typeface="Times New Roman" panose="02020603050405020304" pitchFamily="18" charset="0"/>
                <a:ea typeface="Calibri" panose="020F0502020204030204" pitchFamily="34" charset="0"/>
              </a:endParaRPr>
            </a:p>
          </p:txBody>
        </p:sp>
        <p:sp>
          <p:nvSpPr>
            <p:cNvPr id="51" name="Rectangle 50">
              <a:extLst>
                <a:ext uri="{FF2B5EF4-FFF2-40B4-BE49-F238E27FC236}">
                  <a16:creationId xmlns:a16="http://schemas.microsoft.com/office/drawing/2014/main" id="{1A0EB462-F755-3642-8172-B12E94B661BF}"/>
                </a:ext>
              </a:extLst>
            </p:cNvPr>
            <p:cNvSpPr/>
            <p:nvPr/>
          </p:nvSpPr>
          <p:spPr>
            <a:xfrm rot="-5399999">
              <a:off x="-314173" y="1129061"/>
              <a:ext cx="1150480" cy="123913"/>
            </a:xfrm>
            <a:prstGeom prst="rect">
              <a:avLst/>
            </a:prstGeom>
            <a:ln>
              <a:noFill/>
            </a:ln>
          </p:spPr>
          <p:txBody>
            <a:bodyPr vert="horz" lIns="0" tIns="0" rIns="0" bIns="0" rtlCol="0">
              <a:noAutofit/>
            </a:bodyPr>
            <a:lstStyle/>
            <a:p>
              <a:pPr marL="0" marR="0">
                <a:spcBef>
                  <a:spcPts val="0"/>
                </a:spcBef>
                <a:spcAft>
                  <a:spcPts val="0"/>
                </a:spcAft>
              </a:pPr>
              <a:r>
                <a:rPr lang="en-US" sz="800">
                  <a:solidFill>
                    <a:srgbClr val="181717"/>
                  </a:solidFill>
                  <a:effectLst/>
                  <a:latin typeface="Calibri" panose="020F0502020204030204" pitchFamily="34" charset="0"/>
                  <a:ea typeface="Calibri" panose="020F0502020204030204" pitchFamily="34" charset="0"/>
                </a:rPr>
                <a:t>Descending</a:t>
              </a:r>
              <a:r>
                <a:rPr lang="en-US" sz="800" spc="-915">
                  <a:solidFill>
                    <a:srgbClr val="181717"/>
                  </a:solidFill>
                  <a:effectLst/>
                  <a:latin typeface="Calibri" panose="020F0502020204030204" pitchFamily="34" charset="0"/>
                  <a:ea typeface="Calibri" panose="020F0502020204030204" pitchFamily="34" charset="0"/>
                </a:rPr>
                <a:t> </a:t>
              </a:r>
              <a:r>
                <a:rPr lang="en-US" sz="800">
                  <a:solidFill>
                    <a:srgbClr val="181717"/>
                  </a:solidFill>
                  <a:effectLst/>
                  <a:latin typeface="Calibri" panose="020F0502020204030204" pitchFamily="34" charset="0"/>
                  <a:ea typeface="Calibri" panose="020F0502020204030204" pitchFamily="34" charset="0"/>
                </a:rPr>
                <a:t>controls</a:t>
              </a:r>
              <a:endParaRPr lang="en-US" sz="1200">
                <a:effectLst/>
                <a:latin typeface="Times New Roman" panose="02020603050405020304" pitchFamily="18" charset="0"/>
                <a:ea typeface="Calibri" panose="020F0502020204030204" pitchFamily="34" charset="0"/>
              </a:endParaRPr>
            </a:p>
          </p:txBody>
        </p:sp>
        <p:sp>
          <p:nvSpPr>
            <p:cNvPr id="52" name="Rectangle 51">
              <a:extLst>
                <a:ext uri="{FF2B5EF4-FFF2-40B4-BE49-F238E27FC236}">
                  <a16:creationId xmlns:a16="http://schemas.microsoft.com/office/drawing/2014/main" id="{9E3F265A-F3E0-0242-B4A7-87D18D9CECCB}"/>
                </a:ext>
              </a:extLst>
            </p:cNvPr>
            <p:cNvSpPr/>
            <p:nvPr/>
          </p:nvSpPr>
          <p:spPr>
            <a:xfrm>
              <a:off x="107996" y="4824289"/>
              <a:ext cx="643071" cy="139788"/>
            </a:xfrm>
            <a:prstGeom prst="rect">
              <a:avLst/>
            </a:prstGeom>
            <a:ln>
              <a:noFill/>
            </a:ln>
          </p:spPr>
          <p:txBody>
            <a:bodyPr vert="horz" lIns="0" tIns="0" rIns="0" bIns="0" rtlCol="0">
              <a:noAutofit/>
            </a:bodyPr>
            <a:lstStyle/>
            <a:p>
              <a:pPr marL="0" marR="0">
                <a:spcBef>
                  <a:spcPts val="0"/>
                </a:spcBef>
                <a:spcAft>
                  <a:spcPts val="0"/>
                </a:spcAft>
              </a:pPr>
              <a:r>
                <a:rPr lang="en-US" sz="900" dirty="0">
                  <a:effectLst/>
                  <a:latin typeface="Calibri" panose="020F0502020204030204" pitchFamily="34" charset="0"/>
                  <a:ea typeface="Calibri" panose="020F0502020204030204" pitchFamily="34" charset="0"/>
                </a:rPr>
                <a:t>FIGURE</a:t>
              </a:r>
              <a:r>
                <a:rPr lang="en-US" sz="900" spc="120" dirty="0">
                  <a:effectLst/>
                  <a:latin typeface="Calibri" panose="020F0502020204030204" pitchFamily="34" charset="0"/>
                  <a:ea typeface="Calibri" panose="020F0502020204030204" pitchFamily="34" charset="0"/>
                </a:rPr>
                <a:t> </a:t>
              </a:r>
              <a:r>
                <a:rPr lang="en-US" sz="900" dirty="0">
                  <a:effectLst/>
                  <a:latin typeface="Calibri" panose="020F0502020204030204" pitchFamily="34" charset="0"/>
                  <a:ea typeface="Calibri" panose="020F0502020204030204" pitchFamily="34" charset="0"/>
                </a:rPr>
                <a:t>1.</a:t>
              </a:r>
              <a:endParaRPr lang="en-US" sz="1200" dirty="0">
                <a:effectLst/>
                <a:latin typeface="Times New Roman" panose="02020603050405020304" pitchFamily="18" charset="0"/>
                <a:ea typeface="Calibri" panose="020F0502020204030204" pitchFamily="34" charset="0"/>
              </a:endParaRPr>
            </a:p>
          </p:txBody>
        </p:sp>
        <p:sp>
          <p:nvSpPr>
            <p:cNvPr id="53" name="Rectangle 52">
              <a:extLst>
                <a:ext uri="{FF2B5EF4-FFF2-40B4-BE49-F238E27FC236}">
                  <a16:creationId xmlns:a16="http://schemas.microsoft.com/office/drawing/2014/main" id="{777E2B7E-8062-0B42-8D5C-BA18237AF7B9}"/>
                </a:ext>
              </a:extLst>
            </p:cNvPr>
            <p:cNvSpPr/>
            <p:nvPr/>
          </p:nvSpPr>
          <p:spPr>
            <a:xfrm>
              <a:off x="632877" y="4827705"/>
              <a:ext cx="3538245"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Schematic</a:t>
              </a:r>
              <a:r>
                <a:rPr lang="en-US" sz="900" spc="12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representation</a:t>
              </a:r>
              <a:r>
                <a:rPr lang="en-US" sz="900" spc="12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of</a:t>
              </a:r>
              <a:r>
                <a:rPr lang="en-US" sz="900" spc="12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the</a:t>
              </a:r>
              <a:r>
                <a:rPr lang="en-US" sz="900" spc="12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3-tiered</a:t>
              </a:r>
              <a:r>
                <a:rPr lang="en-US" sz="900" spc="12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pain</a:t>
              </a:r>
              <a:r>
                <a:rPr lang="en-US" sz="900" spc="12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matrix.</a:t>
              </a:r>
              <a:r>
                <a:rPr lang="en-US" sz="900" spc="12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ACC</a:t>
              </a:r>
              <a:endParaRPr lang="en-US" sz="1200">
                <a:effectLst/>
                <a:latin typeface="Times New Roman" panose="02020603050405020304" pitchFamily="18" charset="0"/>
                <a:ea typeface="Calibri" panose="020F0502020204030204" pitchFamily="34" charset="0"/>
              </a:endParaRPr>
            </a:p>
          </p:txBody>
        </p:sp>
        <p:sp>
          <p:nvSpPr>
            <p:cNvPr id="54" name="Rectangle 53">
              <a:extLst>
                <a:ext uri="{FF2B5EF4-FFF2-40B4-BE49-F238E27FC236}">
                  <a16:creationId xmlns:a16="http://schemas.microsoft.com/office/drawing/2014/main" id="{196802B8-7334-8941-B972-4A01FECE3D57}"/>
                </a:ext>
              </a:extLst>
            </p:cNvPr>
            <p:cNvSpPr/>
            <p:nvPr/>
          </p:nvSpPr>
          <p:spPr>
            <a:xfrm>
              <a:off x="3335049" y="4817684"/>
              <a:ext cx="116616" cy="261705"/>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¼</a:t>
              </a:r>
              <a:endParaRPr lang="en-US" sz="1200">
                <a:effectLst/>
                <a:latin typeface="Times New Roman" panose="02020603050405020304" pitchFamily="18" charset="0"/>
                <a:ea typeface="Calibri" panose="020F0502020204030204" pitchFamily="34" charset="0"/>
              </a:endParaRPr>
            </a:p>
          </p:txBody>
        </p:sp>
        <p:sp>
          <p:nvSpPr>
            <p:cNvPr id="55" name="Rectangle 54">
              <a:extLst>
                <a:ext uri="{FF2B5EF4-FFF2-40B4-BE49-F238E27FC236}">
                  <a16:creationId xmlns:a16="http://schemas.microsoft.com/office/drawing/2014/main" id="{924F4F3A-5D22-9B4D-8CBF-43ECAB03FF12}"/>
                </a:ext>
              </a:extLst>
            </p:cNvPr>
            <p:cNvSpPr/>
            <p:nvPr/>
          </p:nvSpPr>
          <p:spPr>
            <a:xfrm>
              <a:off x="107996" y="4967380"/>
              <a:ext cx="459801"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anterior</a:t>
              </a:r>
              <a:endParaRPr lang="en-US" sz="1200">
                <a:effectLst/>
                <a:latin typeface="Times New Roman" panose="02020603050405020304" pitchFamily="18" charset="0"/>
                <a:ea typeface="Calibri" panose="020F0502020204030204" pitchFamily="34" charset="0"/>
              </a:endParaRPr>
            </a:p>
          </p:txBody>
        </p:sp>
        <p:sp>
          <p:nvSpPr>
            <p:cNvPr id="56" name="Rectangle 55">
              <a:extLst>
                <a:ext uri="{FF2B5EF4-FFF2-40B4-BE49-F238E27FC236}">
                  <a16:creationId xmlns:a16="http://schemas.microsoft.com/office/drawing/2014/main" id="{03FF6449-F85F-8742-989C-D7F89052074D}"/>
                </a:ext>
              </a:extLst>
            </p:cNvPr>
            <p:cNvSpPr/>
            <p:nvPr/>
          </p:nvSpPr>
          <p:spPr>
            <a:xfrm>
              <a:off x="991415" y="4967380"/>
              <a:ext cx="404674"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cortex;</a:t>
              </a:r>
              <a:endParaRPr lang="en-US" sz="1200">
                <a:effectLst/>
                <a:latin typeface="Times New Roman" panose="02020603050405020304" pitchFamily="18" charset="0"/>
                <a:ea typeface="Calibri" panose="020F0502020204030204" pitchFamily="34" charset="0"/>
              </a:endParaRPr>
            </a:p>
          </p:txBody>
        </p:sp>
        <p:sp>
          <p:nvSpPr>
            <p:cNvPr id="57" name="Rectangle 56">
              <a:extLst>
                <a:ext uri="{FF2B5EF4-FFF2-40B4-BE49-F238E27FC236}">
                  <a16:creationId xmlns:a16="http://schemas.microsoft.com/office/drawing/2014/main" id="{A6F236F6-1C2C-6F4B-8F20-1D226B035B89}"/>
                </a:ext>
              </a:extLst>
            </p:cNvPr>
            <p:cNvSpPr/>
            <p:nvPr/>
          </p:nvSpPr>
          <p:spPr>
            <a:xfrm>
              <a:off x="1373000" y="4967380"/>
              <a:ext cx="461771"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AL-PFC</a:t>
              </a:r>
              <a:endParaRPr lang="en-US" sz="1200">
                <a:effectLst/>
                <a:latin typeface="Times New Roman" panose="02020603050405020304" pitchFamily="18" charset="0"/>
                <a:ea typeface="Calibri" panose="020F0502020204030204" pitchFamily="34" charset="0"/>
              </a:endParaRPr>
            </a:p>
          </p:txBody>
        </p:sp>
        <p:sp>
          <p:nvSpPr>
            <p:cNvPr id="58" name="Rectangle 57">
              <a:extLst>
                <a:ext uri="{FF2B5EF4-FFF2-40B4-BE49-F238E27FC236}">
                  <a16:creationId xmlns:a16="http://schemas.microsoft.com/office/drawing/2014/main" id="{217AEE94-D998-674E-92A8-87C637FB8627}"/>
                </a:ext>
              </a:extLst>
            </p:cNvPr>
            <p:cNvSpPr/>
            <p:nvPr/>
          </p:nvSpPr>
          <p:spPr>
            <a:xfrm>
              <a:off x="531349" y="4967380"/>
              <a:ext cx="508720"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cingulate</a:t>
              </a:r>
              <a:endParaRPr lang="en-US" sz="1200">
                <a:effectLst/>
                <a:latin typeface="Times New Roman" panose="02020603050405020304" pitchFamily="18" charset="0"/>
                <a:ea typeface="Calibri" panose="020F0502020204030204" pitchFamily="34" charset="0"/>
              </a:endParaRPr>
            </a:p>
          </p:txBody>
        </p:sp>
        <p:sp>
          <p:nvSpPr>
            <p:cNvPr id="59" name="Rectangle 58">
              <a:extLst>
                <a:ext uri="{FF2B5EF4-FFF2-40B4-BE49-F238E27FC236}">
                  <a16:creationId xmlns:a16="http://schemas.microsoft.com/office/drawing/2014/main" id="{3F12C378-A35D-694B-B4A3-57CEB043E727}"/>
                </a:ext>
              </a:extLst>
            </p:cNvPr>
            <p:cNvSpPr/>
            <p:nvPr/>
          </p:nvSpPr>
          <p:spPr>
            <a:xfrm>
              <a:off x="1797845" y="4957360"/>
              <a:ext cx="116616" cy="261705"/>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¼</a:t>
              </a:r>
              <a:endParaRPr lang="en-US" sz="1200">
                <a:effectLst/>
                <a:latin typeface="Times New Roman" panose="02020603050405020304" pitchFamily="18" charset="0"/>
                <a:ea typeface="Calibri" panose="020F0502020204030204" pitchFamily="34" charset="0"/>
              </a:endParaRPr>
            </a:p>
          </p:txBody>
        </p:sp>
        <p:sp>
          <p:nvSpPr>
            <p:cNvPr id="60" name="Rectangle 59">
              <a:extLst>
                <a:ext uri="{FF2B5EF4-FFF2-40B4-BE49-F238E27FC236}">
                  <a16:creationId xmlns:a16="http://schemas.microsoft.com/office/drawing/2014/main" id="{80C59EB2-58F9-5E4B-B944-EFACBEB63799}"/>
                </a:ext>
              </a:extLst>
            </p:cNvPr>
            <p:cNvSpPr/>
            <p:nvPr/>
          </p:nvSpPr>
          <p:spPr>
            <a:xfrm>
              <a:off x="1962720" y="4967380"/>
              <a:ext cx="757400"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anteriolateral</a:t>
              </a:r>
              <a:endParaRPr lang="en-US" sz="1200">
                <a:effectLst/>
                <a:latin typeface="Times New Roman" panose="02020603050405020304" pitchFamily="18" charset="0"/>
                <a:ea typeface="Calibri" panose="020F0502020204030204" pitchFamily="34" charset="0"/>
              </a:endParaRPr>
            </a:p>
          </p:txBody>
        </p:sp>
        <p:sp>
          <p:nvSpPr>
            <p:cNvPr id="61" name="Rectangle 60">
              <a:extLst>
                <a:ext uri="{FF2B5EF4-FFF2-40B4-BE49-F238E27FC236}">
                  <a16:creationId xmlns:a16="http://schemas.microsoft.com/office/drawing/2014/main" id="{592050B0-AFF2-B044-9083-1FBD6D601AC3}"/>
                </a:ext>
              </a:extLst>
            </p:cNvPr>
            <p:cNvSpPr/>
            <p:nvPr/>
          </p:nvSpPr>
          <p:spPr>
            <a:xfrm>
              <a:off x="2609980" y="4967380"/>
              <a:ext cx="571723"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prefrontal</a:t>
              </a:r>
              <a:endParaRPr lang="en-US" sz="1200">
                <a:effectLst/>
                <a:latin typeface="Times New Roman" panose="02020603050405020304" pitchFamily="18" charset="0"/>
                <a:ea typeface="Calibri" panose="020F0502020204030204" pitchFamily="34" charset="0"/>
              </a:endParaRPr>
            </a:p>
          </p:txBody>
        </p:sp>
        <p:sp>
          <p:nvSpPr>
            <p:cNvPr id="62" name="Rectangle 61">
              <a:extLst>
                <a:ext uri="{FF2B5EF4-FFF2-40B4-BE49-F238E27FC236}">
                  <a16:creationId xmlns:a16="http://schemas.microsoft.com/office/drawing/2014/main" id="{C09B10DB-FF4D-6045-BF17-AD3172D92C07}"/>
                </a:ext>
              </a:extLst>
            </p:cNvPr>
            <p:cNvSpPr/>
            <p:nvPr/>
          </p:nvSpPr>
          <p:spPr>
            <a:xfrm>
              <a:off x="3117564" y="4967380"/>
              <a:ext cx="404674"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cortex;</a:t>
              </a:r>
              <a:endParaRPr lang="en-US" sz="1200">
                <a:effectLst/>
                <a:latin typeface="Times New Roman" panose="02020603050405020304" pitchFamily="18" charset="0"/>
                <a:ea typeface="Calibri" panose="020F0502020204030204" pitchFamily="34" charset="0"/>
              </a:endParaRPr>
            </a:p>
          </p:txBody>
        </p:sp>
        <p:sp>
          <p:nvSpPr>
            <p:cNvPr id="63" name="Rectangle 62">
              <a:extLst>
                <a:ext uri="{FF2B5EF4-FFF2-40B4-BE49-F238E27FC236}">
                  <a16:creationId xmlns:a16="http://schemas.microsoft.com/office/drawing/2014/main" id="{DB8EF90E-9A20-2148-ADE3-A567820CAE64}"/>
                </a:ext>
              </a:extLst>
            </p:cNvPr>
            <p:cNvSpPr/>
            <p:nvPr/>
          </p:nvSpPr>
          <p:spPr>
            <a:xfrm>
              <a:off x="107995" y="5106339"/>
              <a:ext cx="217330"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INS</a:t>
              </a:r>
              <a:endParaRPr lang="en-US" sz="1200">
                <a:effectLst/>
                <a:latin typeface="Times New Roman" panose="02020603050405020304" pitchFamily="18" charset="0"/>
                <a:ea typeface="Calibri" panose="020F0502020204030204" pitchFamily="34" charset="0"/>
              </a:endParaRPr>
            </a:p>
          </p:txBody>
        </p:sp>
        <p:sp>
          <p:nvSpPr>
            <p:cNvPr id="64" name="Rectangle 63">
              <a:extLst>
                <a:ext uri="{FF2B5EF4-FFF2-40B4-BE49-F238E27FC236}">
                  <a16:creationId xmlns:a16="http://schemas.microsoft.com/office/drawing/2014/main" id="{460AAD91-31EB-D946-944D-4ADB905692BE}"/>
                </a:ext>
              </a:extLst>
            </p:cNvPr>
            <p:cNvSpPr/>
            <p:nvPr/>
          </p:nvSpPr>
          <p:spPr>
            <a:xfrm>
              <a:off x="328315" y="5096318"/>
              <a:ext cx="116616" cy="261705"/>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¼</a:t>
              </a:r>
              <a:endParaRPr lang="en-US" sz="1200">
                <a:effectLst/>
                <a:latin typeface="Times New Roman" panose="02020603050405020304" pitchFamily="18" charset="0"/>
                <a:ea typeface="Calibri" panose="020F0502020204030204" pitchFamily="34" charset="0"/>
              </a:endParaRPr>
            </a:p>
          </p:txBody>
        </p:sp>
        <p:sp>
          <p:nvSpPr>
            <p:cNvPr id="65" name="Rectangle 64">
              <a:extLst>
                <a:ext uri="{FF2B5EF4-FFF2-40B4-BE49-F238E27FC236}">
                  <a16:creationId xmlns:a16="http://schemas.microsoft.com/office/drawing/2014/main" id="{1B996B9C-F80E-BF41-BA70-F97999DEE449}"/>
                </a:ext>
              </a:extLst>
            </p:cNvPr>
            <p:cNvSpPr/>
            <p:nvPr/>
          </p:nvSpPr>
          <p:spPr>
            <a:xfrm>
              <a:off x="789827" y="5106339"/>
              <a:ext cx="403311"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ORB-F</a:t>
              </a:r>
              <a:endParaRPr lang="en-US" sz="1200">
                <a:effectLst/>
                <a:latin typeface="Times New Roman" panose="02020603050405020304" pitchFamily="18" charset="0"/>
                <a:ea typeface="Calibri" panose="020F0502020204030204" pitchFamily="34" charset="0"/>
              </a:endParaRPr>
            </a:p>
          </p:txBody>
        </p:sp>
        <p:sp>
          <p:nvSpPr>
            <p:cNvPr id="66" name="Rectangle 65">
              <a:extLst>
                <a:ext uri="{FF2B5EF4-FFF2-40B4-BE49-F238E27FC236}">
                  <a16:creationId xmlns:a16="http://schemas.microsoft.com/office/drawing/2014/main" id="{83FDA27B-A1AC-9445-AFE3-CA590FC25336}"/>
                </a:ext>
              </a:extLst>
            </p:cNvPr>
            <p:cNvSpPr/>
            <p:nvPr/>
          </p:nvSpPr>
          <p:spPr>
            <a:xfrm>
              <a:off x="473035" y="5106339"/>
              <a:ext cx="344851"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insula;</a:t>
              </a:r>
              <a:endParaRPr lang="en-US" sz="1200">
                <a:effectLst/>
                <a:latin typeface="Times New Roman" panose="02020603050405020304" pitchFamily="18" charset="0"/>
                <a:ea typeface="Calibri" panose="020F0502020204030204" pitchFamily="34" charset="0"/>
              </a:endParaRPr>
            </a:p>
          </p:txBody>
        </p:sp>
        <p:sp>
          <p:nvSpPr>
            <p:cNvPr id="67" name="Rectangle 66">
              <a:extLst>
                <a:ext uri="{FF2B5EF4-FFF2-40B4-BE49-F238E27FC236}">
                  <a16:creationId xmlns:a16="http://schemas.microsoft.com/office/drawing/2014/main" id="{F22C16D4-C0EF-9F41-9E1E-F11D04B651C7}"/>
                </a:ext>
              </a:extLst>
            </p:cNvPr>
            <p:cNvSpPr/>
            <p:nvPr/>
          </p:nvSpPr>
          <p:spPr>
            <a:xfrm>
              <a:off x="1150562" y="5096318"/>
              <a:ext cx="116616" cy="261705"/>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¼</a:t>
              </a:r>
              <a:endParaRPr lang="en-US" sz="1200">
                <a:effectLst/>
                <a:latin typeface="Times New Roman" panose="02020603050405020304" pitchFamily="18" charset="0"/>
                <a:ea typeface="Calibri" panose="020F0502020204030204" pitchFamily="34" charset="0"/>
              </a:endParaRPr>
            </a:p>
          </p:txBody>
        </p:sp>
        <p:sp>
          <p:nvSpPr>
            <p:cNvPr id="68" name="Rectangle 67">
              <a:extLst>
                <a:ext uri="{FF2B5EF4-FFF2-40B4-BE49-F238E27FC236}">
                  <a16:creationId xmlns:a16="http://schemas.microsoft.com/office/drawing/2014/main" id="{B52DFB40-D16E-DA47-A879-BB9D69DCF289}"/>
                </a:ext>
              </a:extLst>
            </p:cNvPr>
            <p:cNvSpPr/>
            <p:nvPr/>
          </p:nvSpPr>
          <p:spPr>
            <a:xfrm>
              <a:off x="1295282" y="5106339"/>
              <a:ext cx="762247"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orbitofrontal;</a:t>
              </a:r>
              <a:endParaRPr lang="en-US" sz="1200">
                <a:effectLst/>
                <a:latin typeface="Times New Roman" panose="02020603050405020304" pitchFamily="18" charset="0"/>
                <a:ea typeface="Calibri" panose="020F0502020204030204" pitchFamily="34" charset="0"/>
              </a:endParaRPr>
            </a:p>
          </p:txBody>
        </p:sp>
        <p:sp>
          <p:nvSpPr>
            <p:cNvPr id="69" name="Rectangle 68">
              <a:extLst>
                <a:ext uri="{FF2B5EF4-FFF2-40B4-BE49-F238E27FC236}">
                  <a16:creationId xmlns:a16="http://schemas.microsoft.com/office/drawing/2014/main" id="{714928B2-EBEB-4540-A9CA-D183BAAA2B42}"/>
                </a:ext>
              </a:extLst>
            </p:cNvPr>
            <p:cNvSpPr/>
            <p:nvPr/>
          </p:nvSpPr>
          <p:spPr>
            <a:xfrm>
              <a:off x="1926702" y="5106339"/>
              <a:ext cx="242774"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PFC</a:t>
              </a:r>
              <a:endParaRPr lang="en-US" sz="1200">
                <a:effectLst/>
                <a:latin typeface="Times New Roman" panose="02020603050405020304" pitchFamily="18" charset="0"/>
                <a:ea typeface="Calibri" panose="020F0502020204030204" pitchFamily="34" charset="0"/>
              </a:endParaRPr>
            </a:p>
          </p:txBody>
        </p:sp>
        <p:sp>
          <p:nvSpPr>
            <p:cNvPr id="70" name="Rectangle 69">
              <a:extLst>
                <a:ext uri="{FF2B5EF4-FFF2-40B4-BE49-F238E27FC236}">
                  <a16:creationId xmlns:a16="http://schemas.microsoft.com/office/drawing/2014/main" id="{4294261B-8E08-7940-AFE7-293DFE75A5B7}"/>
                </a:ext>
              </a:extLst>
            </p:cNvPr>
            <p:cNvSpPr/>
            <p:nvPr/>
          </p:nvSpPr>
          <p:spPr>
            <a:xfrm>
              <a:off x="2166483" y="5096318"/>
              <a:ext cx="116616" cy="261705"/>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¼</a:t>
              </a:r>
              <a:endParaRPr lang="en-US" sz="1200">
                <a:effectLst/>
                <a:latin typeface="Times New Roman" panose="02020603050405020304" pitchFamily="18" charset="0"/>
                <a:ea typeface="Calibri" panose="020F0502020204030204" pitchFamily="34" charset="0"/>
              </a:endParaRPr>
            </a:p>
          </p:txBody>
        </p:sp>
        <p:sp>
          <p:nvSpPr>
            <p:cNvPr id="71" name="Rectangle 70">
              <a:extLst>
                <a:ext uri="{FF2B5EF4-FFF2-40B4-BE49-F238E27FC236}">
                  <a16:creationId xmlns:a16="http://schemas.microsoft.com/office/drawing/2014/main" id="{98A4AA9E-98EB-C649-A457-D397CA44459B}"/>
                </a:ext>
              </a:extLst>
            </p:cNvPr>
            <p:cNvSpPr/>
            <p:nvPr/>
          </p:nvSpPr>
          <p:spPr>
            <a:xfrm>
              <a:off x="3160050" y="5106339"/>
              <a:ext cx="348335"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PGN-</a:t>
              </a:r>
              <a:endParaRPr lang="en-US" sz="1200">
                <a:effectLst/>
                <a:latin typeface="Times New Roman" panose="02020603050405020304" pitchFamily="18" charset="0"/>
                <a:ea typeface="Calibri" panose="020F0502020204030204" pitchFamily="34" charset="0"/>
              </a:endParaRPr>
            </a:p>
          </p:txBody>
        </p:sp>
        <p:sp>
          <p:nvSpPr>
            <p:cNvPr id="72" name="Rectangle 71">
              <a:extLst>
                <a:ext uri="{FF2B5EF4-FFF2-40B4-BE49-F238E27FC236}">
                  <a16:creationId xmlns:a16="http://schemas.microsoft.com/office/drawing/2014/main" id="{B824D328-47DD-9F4D-AF07-0B2811853AD4}"/>
                </a:ext>
              </a:extLst>
            </p:cNvPr>
            <p:cNvSpPr/>
            <p:nvPr/>
          </p:nvSpPr>
          <p:spPr>
            <a:xfrm>
              <a:off x="2311202" y="5106339"/>
              <a:ext cx="571723"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prefrontal</a:t>
              </a:r>
              <a:endParaRPr lang="en-US" sz="1200">
                <a:effectLst/>
                <a:latin typeface="Times New Roman" panose="02020603050405020304" pitchFamily="18" charset="0"/>
                <a:ea typeface="Calibri" panose="020F0502020204030204" pitchFamily="34" charset="0"/>
              </a:endParaRPr>
            </a:p>
          </p:txBody>
        </p:sp>
        <p:sp>
          <p:nvSpPr>
            <p:cNvPr id="73" name="Rectangle 72">
              <a:extLst>
                <a:ext uri="{FF2B5EF4-FFF2-40B4-BE49-F238E27FC236}">
                  <a16:creationId xmlns:a16="http://schemas.microsoft.com/office/drawing/2014/main" id="{AED455B1-3B4B-514F-B156-47AD1CC2BEF9}"/>
                </a:ext>
              </a:extLst>
            </p:cNvPr>
            <p:cNvSpPr/>
            <p:nvPr/>
          </p:nvSpPr>
          <p:spPr>
            <a:xfrm>
              <a:off x="2798620" y="5106339"/>
              <a:ext cx="404674"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cortex;</a:t>
              </a:r>
              <a:endParaRPr lang="en-US" sz="1200">
                <a:effectLst/>
                <a:latin typeface="Times New Roman" panose="02020603050405020304" pitchFamily="18" charset="0"/>
                <a:ea typeface="Calibri" panose="020F0502020204030204" pitchFamily="34" charset="0"/>
              </a:endParaRPr>
            </a:p>
          </p:txBody>
        </p:sp>
        <p:sp>
          <p:nvSpPr>
            <p:cNvPr id="74" name="Rectangle 73">
              <a:extLst>
                <a:ext uri="{FF2B5EF4-FFF2-40B4-BE49-F238E27FC236}">
                  <a16:creationId xmlns:a16="http://schemas.microsoft.com/office/drawing/2014/main" id="{73DD5D1E-0ADF-B240-821F-B88EEC73E853}"/>
                </a:ext>
              </a:extLst>
            </p:cNvPr>
            <p:cNvSpPr/>
            <p:nvPr/>
          </p:nvSpPr>
          <p:spPr>
            <a:xfrm>
              <a:off x="107995" y="5245297"/>
              <a:ext cx="302597" cy="138123"/>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ACC</a:t>
              </a:r>
              <a:endParaRPr lang="en-US" sz="1200">
                <a:effectLst/>
                <a:latin typeface="Times New Roman" panose="02020603050405020304" pitchFamily="18" charset="0"/>
                <a:ea typeface="Calibri" panose="020F0502020204030204" pitchFamily="34" charset="0"/>
              </a:endParaRPr>
            </a:p>
          </p:txBody>
        </p:sp>
        <p:sp>
          <p:nvSpPr>
            <p:cNvPr id="75" name="Rectangle 74">
              <a:extLst>
                <a:ext uri="{FF2B5EF4-FFF2-40B4-BE49-F238E27FC236}">
                  <a16:creationId xmlns:a16="http://schemas.microsoft.com/office/drawing/2014/main" id="{F237DBD5-0C4E-6D42-BA80-4433173D0ED0}"/>
                </a:ext>
              </a:extLst>
            </p:cNvPr>
            <p:cNvSpPr/>
            <p:nvPr/>
          </p:nvSpPr>
          <p:spPr>
            <a:xfrm>
              <a:off x="385911" y="5235276"/>
              <a:ext cx="116616" cy="261706"/>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¼</a:t>
              </a:r>
              <a:endParaRPr lang="en-US" sz="1200">
                <a:effectLst/>
                <a:latin typeface="Times New Roman" panose="02020603050405020304" pitchFamily="18" charset="0"/>
                <a:ea typeface="Calibri" panose="020F0502020204030204" pitchFamily="34" charset="0"/>
              </a:endParaRPr>
            </a:p>
          </p:txBody>
        </p:sp>
        <p:sp>
          <p:nvSpPr>
            <p:cNvPr id="76" name="Rectangle 75">
              <a:extLst>
                <a:ext uri="{FF2B5EF4-FFF2-40B4-BE49-F238E27FC236}">
                  <a16:creationId xmlns:a16="http://schemas.microsoft.com/office/drawing/2014/main" id="{04B5C80D-F878-9943-A3EB-22C2DC7C9AE7}"/>
                </a:ext>
              </a:extLst>
            </p:cNvPr>
            <p:cNvSpPr/>
            <p:nvPr/>
          </p:nvSpPr>
          <p:spPr>
            <a:xfrm>
              <a:off x="524152" y="5245297"/>
              <a:ext cx="2580614" cy="138123"/>
            </a:xfrm>
            <a:prstGeom prst="rect">
              <a:avLst/>
            </a:prstGeom>
            <a:ln>
              <a:noFill/>
            </a:ln>
          </p:spPr>
          <p:txBody>
            <a:bodyPr vert="horz" lIns="0" tIns="0" rIns="0" bIns="0" rtlCol="0">
              <a:noAutofit/>
            </a:bodyPr>
            <a:lstStyle/>
            <a:p>
              <a:pPr marL="0" marR="0">
                <a:spcBef>
                  <a:spcPts val="0"/>
                </a:spcBef>
                <a:spcAft>
                  <a:spcPts val="0"/>
                </a:spcAft>
              </a:pPr>
              <a:r>
                <a:rPr lang="en-US" sz="900" dirty="0" err="1">
                  <a:effectLst/>
                  <a:latin typeface="Calibri" panose="020F0502020204030204" pitchFamily="34" charset="0"/>
                  <a:ea typeface="Calibri" panose="020F0502020204030204" pitchFamily="34" charset="0"/>
                </a:rPr>
                <a:t>perigenual</a:t>
              </a:r>
              <a:r>
                <a:rPr lang="en-US" sz="900" spc="195" dirty="0">
                  <a:effectLst/>
                  <a:latin typeface="Calibri" panose="020F0502020204030204" pitchFamily="34" charset="0"/>
                  <a:ea typeface="Calibri" panose="020F0502020204030204" pitchFamily="34" charset="0"/>
                </a:rPr>
                <a:t> </a:t>
              </a:r>
              <a:r>
                <a:rPr lang="en-US" sz="900" dirty="0">
                  <a:effectLst/>
                  <a:latin typeface="Calibri" panose="020F0502020204030204" pitchFamily="34" charset="0"/>
                  <a:ea typeface="Calibri" panose="020F0502020204030204" pitchFamily="34" charset="0"/>
                </a:rPr>
                <a:t>anterior</a:t>
              </a:r>
              <a:r>
                <a:rPr lang="en-US" sz="900" spc="200" dirty="0">
                  <a:effectLst/>
                  <a:latin typeface="Calibri" panose="020F0502020204030204" pitchFamily="34" charset="0"/>
                  <a:ea typeface="Calibri" panose="020F0502020204030204" pitchFamily="34" charset="0"/>
                </a:rPr>
                <a:t> </a:t>
              </a:r>
              <a:r>
                <a:rPr lang="en-US" sz="900" dirty="0">
                  <a:effectLst/>
                  <a:latin typeface="Calibri" panose="020F0502020204030204" pitchFamily="34" charset="0"/>
                  <a:ea typeface="Calibri" panose="020F0502020204030204" pitchFamily="34" charset="0"/>
                </a:rPr>
                <a:t>cingulate</a:t>
              </a:r>
              <a:r>
                <a:rPr lang="en-US" sz="900" spc="205" dirty="0">
                  <a:effectLst/>
                  <a:latin typeface="Calibri" panose="020F0502020204030204" pitchFamily="34" charset="0"/>
                  <a:ea typeface="Calibri" panose="020F0502020204030204" pitchFamily="34" charset="0"/>
                </a:rPr>
                <a:t> </a:t>
              </a:r>
              <a:r>
                <a:rPr lang="en-US" sz="900" dirty="0">
                  <a:effectLst/>
                  <a:latin typeface="Calibri" panose="020F0502020204030204" pitchFamily="34" charset="0"/>
                  <a:ea typeface="Calibri" panose="020F0502020204030204" pitchFamily="34" charset="0"/>
                </a:rPr>
                <a:t>cortex;</a:t>
              </a:r>
              <a:r>
                <a:rPr lang="en-US" sz="900" spc="195" dirty="0">
                  <a:effectLst/>
                  <a:latin typeface="Calibri" panose="020F0502020204030204" pitchFamily="34" charset="0"/>
                  <a:ea typeface="Calibri" panose="020F0502020204030204" pitchFamily="34" charset="0"/>
                </a:rPr>
                <a:t> </a:t>
              </a:r>
              <a:r>
                <a:rPr lang="en-US" sz="900" dirty="0" err="1">
                  <a:effectLst/>
                  <a:latin typeface="Calibri" panose="020F0502020204030204" pitchFamily="34" charset="0"/>
                  <a:ea typeface="Calibri" panose="020F0502020204030204" pitchFamily="34" charset="0"/>
                </a:rPr>
                <a:t>pPAR</a:t>
              </a:r>
              <a:endParaRPr lang="en-US" sz="1200" dirty="0">
                <a:effectLst/>
                <a:latin typeface="Times New Roman" panose="02020603050405020304" pitchFamily="18" charset="0"/>
                <a:ea typeface="Calibri" panose="020F0502020204030204" pitchFamily="34" charset="0"/>
              </a:endParaRPr>
            </a:p>
          </p:txBody>
        </p:sp>
        <p:sp>
          <p:nvSpPr>
            <p:cNvPr id="77" name="Rectangle 76">
              <a:extLst>
                <a:ext uri="{FF2B5EF4-FFF2-40B4-BE49-F238E27FC236}">
                  <a16:creationId xmlns:a16="http://schemas.microsoft.com/office/drawing/2014/main" id="{FEE150C6-6FD9-1B4F-BA16-FC0D8D4D120E}"/>
                </a:ext>
              </a:extLst>
            </p:cNvPr>
            <p:cNvSpPr/>
            <p:nvPr/>
          </p:nvSpPr>
          <p:spPr>
            <a:xfrm>
              <a:off x="2514954" y="5235276"/>
              <a:ext cx="116616" cy="261706"/>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¼</a:t>
              </a:r>
              <a:endParaRPr lang="en-US" sz="1200">
                <a:effectLst/>
                <a:latin typeface="Times New Roman" panose="02020603050405020304" pitchFamily="18" charset="0"/>
                <a:ea typeface="Calibri" panose="020F0502020204030204" pitchFamily="34" charset="0"/>
              </a:endParaRPr>
            </a:p>
          </p:txBody>
        </p:sp>
        <p:sp>
          <p:nvSpPr>
            <p:cNvPr id="78" name="Rectangle 77">
              <a:extLst>
                <a:ext uri="{FF2B5EF4-FFF2-40B4-BE49-F238E27FC236}">
                  <a16:creationId xmlns:a16="http://schemas.microsoft.com/office/drawing/2014/main" id="{2F1D5325-0CAC-6D47-BBFA-D4D7D34168DE}"/>
                </a:ext>
              </a:extLst>
            </p:cNvPr>
            <p:cNvSpPr/>
            <p:nvPr/>
          </p:nvSpPr>
          <p:spPr>
            <a:xfrm>
              <a:off x="2653195" y="5245297"/>
              <a:ext cx="1022483" cy="138123"/>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posterior</a:t>
              </a:r>
              <a:r>
                <a:rPr lang="en-US" sz="900" spc="200">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parietal</a:t>
              </a:r>
              <a:endParaRPr lang="en-US" sz="1200">
                <a:effectLst/>
                <a:latin typeface="Times New Roman" panose="02020603050405020304" pitchFamily="18" charset="0"/>
                <a:ea typeface="Calibri" panose="020F0502020204030204" pitchFamily="34" charset="0"/>
              </a:endParaRPr>
            </a:p>
          </p:txBody>
        </p:sp>
        <p:sp>
          <p:nvSpPr>
            <p:cNvPr id="79" name="Rectangle 78">
              <a:extLst>
                <a:ext uri="{FF2B5EF4-FFF2-40B4-BE49-F238E27FC236}">
                  <a16:creationId xmlns:a16="http://schemas.microsoft.com/office/drawing/2014/main" id="{5D25473C-6787-374F-BA3E-6E4B9735BEDF}"/>
                </a:ext>
              </a:extLst>
            </p:cNvPr>
            <p:cNvSpPr/>
            <p:nvPr/>
          </p:nvSpPr>
          <p:spPr>
            <a:xfrm>
              <a:off x="107984" y="5384972"/>
              <a:ext cx="898643" cy="138123"/>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cortex;</a:t>
              </a:r>
              <a:r>
                <a:rPr lang="en-US" sz="900" spc="100">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pTHAL</a:t>
              </a:r>
              <a:endParaRPr lang="en-US" sz="1200">
                <a:effectLst/>
                <a:latin typeface="Times New Roman" panose="02020603050405020304" pitchFamily="18" charset="0"/>
                <a:ea typeface="Calibri" panose="020F0502020204030204" pitchFamily="34" charset="0"/>
              </a:endParaRPr>
            </a:p>
          </p:txBody>
        </p:sp>
        <p:sp>
          <p:nvSpPr>
            <p:cNvPr id="80" name="Rectangle 79">
              <a:extLst>
                <a:ext uri="{FF2B5EF4-FFF2-40B4-BE49-F238E27FC236}">
                  <a16:creationId xmlns:a16="http://schemas.microsoft.com/office/drawing/2014/main" id="{1C9A9025-E477-E64F-87EF-EEB642ED698A}"/>
                </a:ext>
              </a:extLst>
            </p:cNvPr>
            <p:cNvSpPr/>
            <p:nvPr/>
          </p:nvSpPr>
          <p:spPr>
            <a:xfrm>
              <a:off x="821506" y="5374952"/>
              <a:ext cx="116616" cy="261705"/>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¼</a:t>
              </a:r>
              <a:endParaRPr lang="en-US" sz="1200">
                <a:effectLst/>
                <a:latin typeface="Times New Roman" panose="02020603050405020304" pitchFamily="18" charset="0"/>
                <a:ea typeface="Calibri" panose="020F0502020204030204" pitchFamily="34" charset="0"/>
              </a:endParaRPr>
            </a:p>
          </p:txBody>
        </p:sp>
        <p:sp>
          <p:nvSpPr>
            <p:cNvPr id="81" name="Rectangle 80">
              <a:extLst>
                <a:ext uri="{FF2B5EF4-FFF2-40B4-BE49-F238E27FC236}">
                  <a16:creationId xmlns:a16="http://schemas.microsoft.com/office/drawing/2014/main" id="{BBCD21C0-0B0E-774D-BCE3-CC97D3008C3B}"/>
                </a:ext>
              </a:extLst>
            </p:cNvPr>
            <p:cNvSpPr/>
            <p:nvPr/>
          </p:nvSpPr>
          <p:spPr>
            <a:xfrm>
              <a:off x="947506" y="5384972"/>
              <a:ext cx="1123379" cy="138123"/>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posterior</a:t>
              </a:r>
              <a:r>
                <a:rPr lang="en-US" sz="900" spc="100">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thalamus.</a:t>
              </a:r>
              <a:endParaRPr lang="en-US" sz="1200">
                <a:effectLst/>
                <a:latin typeface="Times New Roman" panose="02020603050405020304" pitchFamily="18" charset="0"/>
                <a:ea typeface="Calibri" panose="020F0502020204030204" pitchFamily="34" charset="0"/>
              </a:endParaRPr>
            </a:p>
          </p:txBody>
        </p:sp>
      </p:grpSp>
      <p:sp>
        <p:nvSpPr>
          <p:cNvPr id="82" name="Rectangle 81">
            <a:extLst>
              <a:ext uri="{FF2B5EF4-FFF2-40B4-BE49-F238E27FC236}">
                <a16:creationId xmlns:a16="http://schemas.microsoft.com/office/drawing/2014/main" id="{5E97E367-04BE-D049-9F67-9D6ECD5208AF}"/>
              </a:ext>
            </a:extLst>
          </p:cNvPr>
          <p:cNvSpPr/>
          <p:nvPr/>
        </p:nvSpPr>
        <p:spPr>
          <a:xfrm>
            <a:off x="6441829" y="4051495"/>
            <a:ext cx="223967" cy="181717"/>
          </a:xfrm>
          <a:prstGeom prst="rect">
            <a:avLst/>
          </a:prstGeom>
          <a:ln>
            <a:noFill/>
          </a:ln>
        </p:spPr>
        <p:txBody>
          <a:bodyPr vert="horz" lIns="0" tIns="0" rIns="0" bIns="0" rtlCol="0">
            <a:noAutofit/>
          </a:bodyPr>
          <a:lstStyle/>
          <a:p>
            <a:pPr marL="0" marR="0">
              <a:spcBef>
                <a:spcPts val="0"/>
              </a:spcBef>
              <a:spcAft>
                <a:spcPts val="0"/>
              </a:spcAft>
            </a:pPr>
            <a:r>
              <a:rPr lang="en-US" sz="1200" dirty="0">
                <a:solidFill>
                  <a:srgbClr val="181717"/>
                </a:solidFill>
                <a:latin typeface="Calibri" panose="020F0502020204030204" pitchFamily="34" charset="0"/>
                <a:ea typeface="Calibri" panose="020F0502020204030204" pitchFamily="34" charset="0"/>
              </a:rPr>
              <a:t>1</a:t>
            </a:r>
            <a:r>
              <a:rPr lang="en-US" sz="1200" baseline="30000" dirty="0">
                <a:solidFill>
                  <a:srgbClr val="181717"/>
                </a:solidFill>
                <a:latin typeface="Calibri" panose="020F0502020204030204" pitchFamily="34" charset="0"/>
                <a:ea typeface="Calibri" panose="020F0502020204030204" pitchFamily="34" charset="0"/>
              </a:rPr>
              <a:t>st</a:t>
            </a:r>
          </a:p>
          <a:p>
            <a:pPr marL="0" marR="0">
              <a:spcBef>
                <a:spcPts val="0"/>
              </a:spcBef>
              <a:spcAft>
                <a:spcPts val="0"/>
              </a:spcAft>
            </a:pPr>
            <a:endParaRPr lang="en-US" sz="1200" baseline="30000" dirty="0">
              <a:effectLst/>
              <a:latin typeface="Times New Roman" panose="02020603050405020304" pitchFamily="18" charset="0"/>
              <a:ea typeface="Calibri" panose="020F0502020204030204" pitchFamily="34" charset="0"/>
            </a:endParaRPr>
          </a:p>
        </p:txBody>
      </p:sp>
      <p:sp>
        <p:nvSpPr>
          <p:cNvPr id="83" name="Rectangle 82">
            <a:extLst>
              <a:ext uri="{FF2B5EF4-FFF2-40B4-BE49-F238E27FC236}">
                <a16:creationId xmlns:a16="http://schemas.microsoft.com/office/drawing/2014/main" id="{ABD96B64-950C-0D49-ADB8-CF3DE69BBBE0}"/>
              </a:ext>
            </a:extLst>
          </p:cNvPr>
          <p:cNvSpPr/>
          <p:nvPr/>
        </p:nvSpPr>
        <p:spPr>
          <a:xfrm>
            <a:off x="6595273" y="4035984"/>
            <a:ext cx="360656" cy="181717"/>
          </a:xfrm>
          <a:prstGeom prst="rect">
            <a:avLst/>
          </a:prstGeom>
          <a:ln>
            <a:noFill/>
          </a:ln>
        </p:spPr>
        <p:txBody>
          <a:bodyPr vert="horz" lIns="0" tIns="0" rIns="0" bIns="0" rtlCol="0">
            <a:noAutofit/>
          </a:bodyPr>
          <a:lstStyle/>
          <a:p>
            <a:pPr marL="0" marR="0">
              <a:spcBef>
                <a:spcPts val="0"/>
              </a:spcBef>
              <a:spcAft>
                <a:spcPts val="0"/>
              </a:spcAft>
            </a:pPr>
            <a:r>
              <a:rPr lang="en-US" sz="1200" spc="1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tier</a:t>
            </a:r>
            <a:endParaRPr lang="en-US" sz="1200">
              <a:effectLst/>
              <a:latin typeface="Times New Roman" panose="02020603050405020304" pitchFamily="18" charset="0"/>
              <a:ea typeface="Calibri" panose="020F0502020204030204" pitchFamily="34" charset="0"/>
            </a:endParaRPr>
          </a:p>
        </p:txBody>
      </p:sp>
      <p:sp>
        <p:nvSpPr>
          <p:cNvPr id="84" name="TextBox 83">
            <a:extLst>
              <a:ext uri="{FF2B5EF4-FFF2-40B4-BE49-F238E27FC236}">
                <a16:creationId xmlns:a16="http://schemas.microsoft.com/office/drawing/2014/main" id="{DDD37843-E931-9E44-ACCC-8D0DD9C17B70}"/>
              </a:ext>
            </a:extLst>
          </p:cNvPr>
          <p:cNvSpPr txBox="1"/>
          <p:nvPr/>
        </p:nvSpPr>
        <p:spPr>
          <a:xfrm>
            <a:off x="2336800" y="723261"/>
            <a:ext cx="1120820" cy="369332"/>
          </a:xfrm>
          <a:prstGeom prst="rect">
            <a:avLst/>
          </a:prstGeom>
          <a:noFill/>
        </p:spPr>
        <p:txBody>
          <a:bodyPr wrap="none" rtlCol="0">
            <a:spAutoFit/>
          </a:bodyPr>
          <a:lstStyle/>
          <a:p>
            <a:r>
              <a:rPr lang="en-US" b="1" dirty="0"/>
              <a:t>Figure 2.</a:t>
            </a:r>
          </a:p>
        </p:txBody>
      </p:sp>
    </p:spTree>
    <p:extLst>
      <p:ext uri="{BB962C8B-B14F-4D97-AF65-F5344CB8AC3E}">
        <p14:creationId xmlns:p14="http://schemas.microsoft.com/office/powerpoint/2010/main" val="3733485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Why is it important to identify and treat comorbid mental-health issues?</a:t>
            </a:r>
          </a:p>
        </p:txBody>
      </p:sp>
      <p:sp>
        <p:nvSpPr>
          <p:cNvPr id="3" name="Content Placeholder 2"/>
          <p:cNvSpPr>
            <a:spLocks noGrp="1"/>
          </p:cNvSpPr>
          <p:nvPr>
            <p:ph idx="1"/>
          </p:nvPr>
        </p:nvSpPr>
        <p:spPr>
          <a:xfrm>
            <a:off x="2589212" y="2133600"/>
            <a:ext cx="8915400" cy="3777622"/>
          </a:xfrm>
        </p:spPr>
        <p:txBody>
          <a:bodyPr/>
          <a:lstStyle/>
          <a:p>
            <a:r>
              <a:rPr lang="en-US" dirty="0"/>
              <a:t>Chronic pain patients who have comorbid mental health issues are at higher risk for suicide and development of multiple addictions. </a:t>
            </a:r>
          </a:p>
          <a:p>
            <a:endParaRPr lang="en-US" dirty="0"/>
          </a:p>
          <a:p>
            <a:r>
              <a:rPr lang="en-US" dirty="0"/>
              <a:t>Research by Samwell, Evers, </a:t>
            </a:r>
            <a:r>
              <a:rPr lang="en-US" dirty="0" err="1"/>
              <a:t>Crul</a:t>
            </a:r>
            <a:r>
              <a:rPr lang="en-US" dirty="0"/>
              <a:t>, </a:t>
            </a:r>
            <a:r>
              <a:rPr lang="en-US" dirty="0" err="1"/>
              <a:t>Kraaimaat</a:t>
            </a:r>
            <a:r>
              <a:rPr lang="en-US" dirty="0"/>
              <a:t> on helplessness and the passive behavioral pain-coping strategies were found to be predictive of functional disability, worrying/catastrophizing and depression. </a:t>
            </a:r>
          </a:p>
          <a:p>
            <a:endParaRPr lang="en-US" dirty="0"/>
          </a:p>
          <a:p>
            <a:r>
              <a:rPr lang="en-US" dirty="0"/>
              <a:t>These factors are extremely important to screen for in your regular interview with patients.  </a:t>
            </a:r>
            <a:r>
              <a:rPr lang="en-US" b="1" u="sng" dirty="0"/>
              <a:t>Figure 3</a:t>
            </a:r>
            <a:r>
              <a:rPr lang="en-US" dirty="0"/>
              <a:t> from the Mayo clinic gives you some idea which risk factors, other than pain level, to look for and what questions you may want to ask.</a:t>
            </a:r>
          </a:p>
        </p:txBody>
      </p:sp>
    </p:spTree>
    <p:extLst>
      <p:ext uri="{BB962C8B-B14F-4D97-AF65-F5344CB8AC3E}">
        <p14:creationId xmlns:p14="http://schemas.microsoft.com/office/powerpoint/2010/main" val="1511775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Box 83">
            <a:extLst>
              <a:ext uri="{FF2B5EF4-FFF2-40B4-BE49-F238E27FC236}">
                <a16:creationId xmlns:a16="http://schemas.microsoft.com/office/drawing/2014/main" id="{DDD37843-E931-9E44-ACCC-8D0DD9C17B70}"/>
              </a:ext>
            </a:extLst>
          </p:cNvPr>
          <p:cNvSpPr txBox="1"/>
          <p:nvPr/>
        </p:nvSpPr>
        <p:spPr>
          <a:xfrm>
            <a:off x="2336800" y="723261"/>
            <a:ext cx="1056700" cy="369332"/>
          </a:xfrm>
          <a:prstGeom prst="rect">
            <a:avLst/>
          </a:prstGeom>
          <a:noFill/>
        </p:spPr>
        <p:txBody>
          <a:bodyPr wrap="none" rtlCol="0">
            <a:spAutoFit/>
          </a:bodyPr>
          <a:lstStyle/>
          <a:p>
            <a:r>
              <a:rPr lang="en-US" b="1" dirty="0"/>
              <a:t>Figure 3</a:t>
            </a:r>
          </a:p>
        </p:txBody>
      </p:sp>
      <p:grpSp>
        <p:nvGrpSpPr>
          <p:cNvPr id="85" name="Group 84">
            <a:extLst>
              <a:ext uri="{FF2B5EF4-FFF2-40B4-BE49-F238E27FC236}">
                <a16:creationId xmlns:a16="http://schemas.microsoft.com/office/drawing/2014/main" id="{23C636E6-37DA-F245-A4FB-90F54717B529}"/>
              </a:ext>
            </a:extLst>
          </p:cNvPr>
          <p:cNvGrpSpPr/>
          <p:nvPr/>
        </p:nvGrpSpPr>
        <p:grpSpPr>
          <a:xfrm>
            <a:off x="2336800" y="1422401"/>
            <a:ext cx="10739976" cy="4811408"/>
            <a:chOff x="0" y="0"/>
            <a:chExt cx="6080943" cy="2764803"/>
          </a:xfrm>
        </p:grpSpPr>
        <p:sp>
          <p:nvSpPr>
            <p:cNvPr id="86" name="Shape 1576">
              <a:extLst>
                <a:ext uri="{FF2B5EF4-FFF2-40B4-BE49-F238E27FC236}">
                  <a16:creationId xmlns:a16="http://schemas.microsoft.com/office/drawing/2014/main" id="{6BCC8082-BC0E-7041-9391-7DEBC4C79A6F}"/>
                </a:ext>
              </a:extLst>
            </p:cNvPr>
            <p:cNvSpPr/>
            <p:nvPr/>
          </p:nvSpPr>
          <p:spPr>
            <a:xfrm>
              <a:off x="13" y="0"/>
              <a:ext cx="4858563" cy="12967"/>
            </a:xfrm>
            <a:custGeom>
              <a:avLst/>
              <a:gdLst/>
              <a:ahLst/>
              <a:cxnLst/>
              <a:rect l="0" t="0" r="0" b="0"/>
              <a:pathLst>
                <a:path w="4858563" h="12967">
                  <a:moveTo>
                    <a:pt x="0" y="0"/>
                  </a:moveTo>
                  <a:lnTo>
                    <a:pt x="4858563" y="0"/>
                  </a:lnTo>
                  <a:lnTo>
                    <a:pt x="4845596" y="12967"/>
                  </a:lnTo>
                  <a:lnTo>
                    <a:pt x="12243" y="12967"/>
                  </a:lnTo>
                  <a:lnTo>
                    <a:pt x="0" y="0"/>
                  </a:lnTo>
                  <a:close/>
                </a:path>
              </a:pathLst>
            </a:custGeom>
            <a:solidFill>
              <a:srgbClr val="F49C42"/>
            </a:solidFill>
            <a:ln w="0" cap="rnd" cmpd="sng" algn="ctr">
              <a:solidFill>
                <a:srgbClr val="F49C42"/>
              </a:solidFill>
              <a:prstDash val="solid"/>
              <a:round/>
            </a:ln>
            <a:effectLst/>
          </p:spPr>
          <p:txBody>
            <a:bodyPr/>
            <a:lstStyle/>
            <a:p>
              <a:endParaRPr lang="en-US"/>
            </a:p>
          </p:txBody>
        </p:sp>
        <p:sp>
          <p:nvSpPr>
            <p:cNvPr id="87" name="Shape 1577">
              <a:extLst>
                <a:ext uri="{FF2B5EF4-FFF2-40B4-BE49-F238E27FC236}">
                  <a16:creationId xmlns:a16="http://schemas.microsoft.com/office/drawing/2014/main" id="{F07C4371-93B2-C043-A13B-D875FB248BF4}"/>
                </a:ext>
              </a:extLst>
            </p:cNvPr>
            <p:cNvSpPr/>
            <p:nvPr/>
          </p:nvSpPr>
          <p:spPr>
            <a:xfrm>
              <a:off x="4845609" y="0"/>
              <a:ext cx="12954" cy="2764803"/>
            </a:xfrm>
            <a:custGeom>
              <a:avLst/>
              <a:gdLst/>
              <a:ahLst/>
              <a:cxnLst/>
              <a:rect l="0" t="0" r="0" b="0"/>
              <a:pathLst>
                <a:path w="12954" h="2764803">
                  <a:moveTo>
                    <a:pt x="12954" y="0"/>
                  </a:moveTo>
                  <a:lnTo>
                    <a:pt x="12954" y="2764803"/>
                  </a:lnTo>
                  <a:lnTo>
                    <a:pt x="0" y="2751836"/>
                  </a:lnTo>
                  <a:lnTo>
                    <a:pt x="0" y="12967"/>
                  </a:lnTo>
                  <a:lnTo>
                    <a:pt x="12954" y="0"/>
                  </a:lnTo>
                  <a:close/>
                </a:path>
              </a:pathLst>
            </a:custGeom>
            <a:solidFill>
              <a:srgbClr val="F49C42"/>
            </a:solidFill>
            <a:ln w="0" cap="rnd" cmpd="sng" algn="ctr">
              <a:solidFill>
                <a:srgbClr val="F49C42"/>
              </a:solidFill>
              <a:prstDash val="solid"/>
              <a:round/>
            </a:ln>
            <a:effectLst/>
          </p:spPr>
          <p:txBody>
            <a:bodyPr/>
            <a:lstStyle/>
            <a:p>
              <a:endParaRPr lang="en-US"/>
            </a:p>
          </p:txBody>
        </p:sp>
        <p:sp>
          <p:nvSpPr>
            <p:cNvPr id="88" name="Shape 1578">
              <a:extLst>
                <a:ext uri="{FF2B5EF4-FFF2-40B4-BE49-F238E27FC236}">
                  <a16:creationId xmlns:a16="http://schemas.microsoft.com/office/drawing/2014/main" id="{9E6A3F6E-4BFF-AC46-97B4-54722BA34D18}"/>
                </a:ext>
              </a:extLst>
            </p:cNvPr>
            <p:cNvSpPr/>
            <p:nvPr/>
          </p:nvSpPr>
          <p:spPr>
            <a:xfrm>
              <a:off x="0" y="2751849"/>
              <a:ext cx="4858563" cy="12954"/>
            </a:xfrm>
            <a:custGeom>
              <a:avLst/>
              <a:gdLst/>
              <a:ahLst/>
              <a:cxnLst/>
              <a:rect l="0" t="0" r="0" b="0"/>
              <a:pathLst>
                <a:path w="4858563" h="12954">
                  <a:moveTo>
                    <a:pt x="12243" y="0"/>
                  </a:moveTo>
                  <a:lnTo>
                    <a:pt x="4845609" y="0"/>
                  </a:lnTo>
                  <a:lnTo>
                    <a:pt x="4858563" y="12954"/>
                  </a:lnTo>
                  <a:lnTo>
                    <a:pt x="0" y="12954"/>
                  </a:lnTo>
                  <a:lnTo>
                    <a:pt x="12243" y="0"/>
                  </a:lnTo>
                  <a:close/>
                </a:path>
              </a:pathLst>
            </a:custGeom>
            <a:solidFill>
              <a:srgbClr val="F49C42"/>
            </a:solidFill>
            <a:ln w="0" cap="rnd" cmpd="sng" algn="ctr">
              <a:solidFill>
                <a:srgbClr val="F49C42"/>
              </a:solidFill>
              <a:prstDash val="solid"/>
              <a:round/>
            </a:ln>
            <a:effectLst/>
          </p:spPr>
          <p:txBody>
            <a:bodyPr/>
            <a:lstStyle/>
            <a:p>
              <a:endParaRPr lang="en-US"/>
            </a:p>
          </p:txBody>
        </p:sp>
        <p:sp>
          <p:nvSpPr>
            <p:cNvPr id="89" name="Shape 1579">
              <a:extLst>
                <a:ext uri="{FF2B5EF4-FFF2-40B4-BE49-F238E27FC236}">
                  <a16:creationId xmlns:a16="http://schemas.microsoft.com/office/drawing/2014/main" id="{BDAD13D1-836A-7C4D-8FB0-82B0105D891D}"/>
                </a:ext>
              </a:extLst>
            </p:cNvPr>
            <p:cNvSpPr/>
            <p:nvPr/>
          </p:nvSpPr>
          <p:spPr>
            <a:xfrm>
              <a:off x="13" y="0"/>
              <a:ext cx="12243" cy="2764803"/>
            </a:xfrm>
            <a:custGeom>
              <a:avLst/>
              <a:gdLst/>
              <a:ahLst/>
              <a:cxnLst/>
              <a:rect l="0" t="0" r="0" b="0"/>
              <a:pathLst>
                <a:path w="12243" h="2764803">
                  <a:moveTo>
                    <a:pt x="0" y="0"/>
                  </a:moveTo>
                  <a:lnTo>
                    <a:pt x="12243" y="12967"/>
                  </a:lnTo>
                  <a:lnTo>
                    <a:pt x="12243" y="2751849"/>
                  </a:lnTo>
                  <a:lnTo>
                    <a:pt x="0" y="2764803"/>
                  </a:lnTo>
                  <a:lnTo>
                    <a:pt x="0" y="0"/>
                  </a:lnTo>
                  <a:close/>
                </a:path>
              </a:pathLst>
            </a:custGeom>
            <a:solidFill>
              <a:srgbClr val="F49C42"/>
            </a:solidFill>
            <a:ln w="0" cap="rnd" cmpd="sng" algn="ctr">
              <a:solidFill>
                <a:srgbClr val="F49C42"/>
              </a:solidFill>
              <a:prstDash val="solid"/>
              <a:round/>
            </a:ln>
            <a:effectLst/>
          </p:spPr>
          <p:txBody>
            <a:bodyPr/>
            <a:lstStyle/>
            <a:p>
              <a:endParaRPr lang="en-US"/>
            </a:p>
          </p:txBody>
        </p:sp>
        <p:sp>
          <p:nvSpPr>
            <p:cNvPr id="90" name="Shape 46678">
              <a:extLst>
                <a:ext uri="{FF2B5EF4-FFF2-40B4-BE49-F238E27FC236}">
                  <a16:creationId xmlns:a16="http://schemas.microsoft.com/office/drawing/2014/main" id="{22725C8C-0AAF-2D40-A5BB-81C3C57EE563}"/>
                </a:ext>
              </a:extLst>
            </p:cNvPr>
            <p:cNvSpPr/>
            <p:nvPr/>
          </p:nvSpPr>
          <p:spPr>
            <a:xfrm>
              <a:off x="12255" y="2189531"/>
              <a:ext cx="4833353" cy="562318"/>
            </a:xfrm>
            <a:custGeom>
              <a:avLst/>
              <a:gdLst/>
              <a:ahLst/>
              <a:cxnLst/>
              <a:rect l="0" t="0" r="0" b="0"/>
              <a:pathLst>
                <a:path w="4833353" h="562318">
                  <a:moveTo>
                    <a:pt x="0" y="0"/>
                  </a:moveTo>
                  <a:lnTo>
                    <a:pt x="4833353" y="0"/>
                  </a:lnTo>
                  <a:lnTo>
                    <a:pt x="4833353" y="562318"/>
                  </a:lnTo>
                  <a:lnTo>
                    <a:pt x="0" y="562318"/>
                  </a:lnTo>
                  <a:lnTo>
                    <a:pt x="0" y="0"/>
                  </a:lnTo>
                </a:path>
              </a:pathLst>
            </a:custGeom>
            <a:solidFill>
              <a:srgbClr val="FDD2A4"/>
            </a:solidFill>
            <a:ln w="0" cap="rnd">
              <a:noFill/>
              <a:round/>
            </a:ln>
            <a:effectLst/>
          </p:spPr>
          <p:txBody>
            <a:bodyPr/>
            <a:lstStyle/>
            <a:p>
              <a:endParaRPr lang="en-US"/>
            </a:p>
          </p:txBody>
        </p:sp>
        <p:sp>
          <p:nvSpPr>
            <p:cNvPr id="91" name="Shape 1581">
              <a:extLst>
                <a:ext uri="{FF2B5EF4-FFF2-40B4-BE49-F238E27FC236}">
                  <a16:creationId xmlns:a16="http://schemas.microsoft.com/office/drawing/2014/main" id="{0224057A-D29B-C041-9060-11010B17CE5C}"/>
                </a:ext>
              </a:extLst>
            </p:cNvPr>
            <p:cNvSpPr/>
            <p:nvPr/>
          </p:nvSpPr>
          <p:spPr>
            <a:xfrm>
              <a:off x="2804884" y="91732"/>
              <a:ext cx="1947316" cy="2019199"/>
            </a:xfrm>
            <a:custGeom>
              <a:avLst/>
              <a:gdLst/>
              <a:ahLst/>
              <a:cxnLst/>
              <a:rect l="0" t="0" r="0" b="0"/>
              <a:pathLst>
                <a:path w="1947316" h="2019199">
                  <a:moveTo>
                    <a:pt x="973658" y="0"/>
                  </a:moveTo>
                  <a:cubicBezTo>
                    <a:pt x="1511389" y="0"/>
                    <a:pt x="1947316" y="452019"/>
                    <a:pt x="1947316" y="1009599"/>
                  </a:cubicBezTo>
                  <a:cubicBezTo>
                    <a:pt x="1947316" y="1567193"/>
                    <a:pt x="1511389" y="2019199"/>
                    <a:pt x="973658" y="2019199"/>
                  </a:cubicBezTo>
                  <a:cubicBezTo>
                    <a:pt x="435940" y="2019199"/>
                    <a:pt x="0" y="1567193"/>
                    <a:pt x="0" y="1009599"/>
                  </a:cubicBezTo>
                  <a:cubicBezTo>
                    <a:pt x="0" y="452019"/>
                    <a:pt x="435940" y="0"/>
                    <a:pt x="973658" y="0"/>
                  </a:cubicBezTo>
                  <a:close/>
                </a:path>
              </a:pathLst>
            </a:custGeom>
            <a:solidFill>
              <a:srgbClr val="FEE7CB"/>
            </a:solidFill>
            <a:ln w="0" cap="rnd">
              <a:noFill/>
              <a:round/>
            </a:ln>
            <a:effectLst/>
          </p:spPr>
          <p:txBody>
            <a:bodyPr/>
            <a:lstStyle/>
            <a:p>
              <a:endParaRPr lang="en-US"/>
            </a:p>
          </p:txBody>
        </p:sp>
        <p:sp>
          <p:nvSpPr>
            <p:cNvPr id="92" name="Shape 1582">
              <a:extLst>
                <a:ext uri="{FF2B5EF4-FFF2-40B4-BE49-F238E27FC236}">
                  <a16:creationId xmlns:a16="http://schemas.microsoft.com/office/drawing/2014/main" id="{9D25C7C2-B72D-924D-9BB4-5D61EB63A65D}"/>
                </a:ext>
              </a:extLst>
            </p:cNvPr>
            <p:cNvSpPr/>
            <p:nvPr/>
          </p:nvSpPr>
          <p:spPr>
            <a:xfrm>
              <a:off x="2804884" y="91732"/>
              <a:ext cx="1947316" cy="2019199"/>
            </a:xfrm>
            <a:custGeom>
              <a:avLst/>
              <a:gdLst/>
              <a:ahLst/>
              <a:cxnLst/>
              <a:rect l="0" t="0" r="0" b="0"/>
              <a:pathLst>
                <a:path w="1947316" h="2019199">
                  <a:moveTo>
                    <a:pt x="1947316" y="1009599"/>
                  </a:moveTo>
                  <a:cubicBezTo>
                    <a:pt x="1947316" y="1567193"/>
                    <a:pt x="1511389" y="2019199"/>
                    <a:pt x="973658" y="2019199"/>
                  </a:cubicBezTo>
                  <a:cubicBezTo>
                    <a:pt x="435940" y="2019199"/>
                    <a:pt x="0" y="1567193"/>
                    <a:pt x="0" y="1009599"/>
                  </a:cubicBezTo>
                  <a:cubicBezTo>
                    <a:pt x="0" y="452019"/>
                    <a:pt x="435940" y="0"/>
                    <a:pt x="973658" y="0"/>
                  </a:cubicBezTo>
                  <a:cubicBezTo>
                    <a:pt x="1511389" y="0"/>
                    <a:pt x="1947316" y="452019"/>
                    <a:pt x="1947316" y="1009599"/>
                  </a:cubicBezTo>
                  <a:close/>
                </a:path>
              </a:pathLst>
            </a:custGeom>
            <a:noFill/>
            <a:ln w="6350" cap="flat" cmpd="sng" algn="ctr">
              <a:solidFill>
                <a:srgbClr val="181717"/>
              </a:solidFill>
              <a:prstDash val="solid"/>
              <a:miter lim="100000"/>
            </a:ln>
            <a:effectLst/>
          </p:spPr>
          <p:txBody>
            <a:bodyPr/>
            <a:lstStyle/>
            <a:p>
              <a:endParaRPr lang="en-US"/>
            </a:p>
          </p:txBody>
        </p:sp>
        <p:sp>
          <p:nvSpPr>
            <p:cNvPr id="93" name="Shape 1583">
              <a:extLst>
                <a:ext uri="{FF2B5EF4-FFF2-40B4-BE49-F238E27FC236}">
                  <a16:creationId xmlns:a16="http://schemas.microsoft.com/office/drawing/2014/main" id="{9883070E-98EF-3F45-8555-622CE0176715}"/>
                </a:ext>
              </a:extLst>
            </p:cNvPr>
            <p:cNvSpPr/>
            <p:nvPr/>
          </p:nvSpPr>
          <p:spPr>
            <a:xfrm>
              <a:off x="106147" y="91732"/>
              <a:ext cx="1947316" cy="2019199"/>
            </a:xfrm>
            <a:custGeom>
              <a:avLst/>
              <a:gdLst/>
              <a:ahLst/>
              <a:cxnLst/>
              <a:rect l="0" t="0" r="0" b="0"/>
              <a:pathLst>
                <a:path w="1947316" h="2019199">
                  <a:moveTo>
                    <a:pt x="973646" y="0"/>
                  </a:moveTo>
                  <a:cubicBezTo>
                    <a:pt x="1511389" y="0"/>
                    <a:pt x="1947316" y="452019"/>
                    <a:pt x="1947316" y="1009599"/>
                  </a:cubicBezTo>
                  <a:cubicBezTo>
                    <a:pt x="1947316" y="1567193"/>
                    <a:pt x="1511389" y="2019199"/>
                    <a:pt x="973646" y="2019199"/>
                  </a:cubicBezTo>
                  <a:cubicBezTo>
                    <a:pt x="435927" y="2019199"/>
                    <a:pt x="0" y="1567193"/>
                    <a:pt x="0" y="1009599"/>
                  </a:cubicBezTo>
                  <a:cubicBezTo>
                    <a:pt x="0" y="452019"/>
                    <a:pt x="435927" y="0"/>
                    <a:pt x="973646" y="0"/>
                  </a:cubicBezTo>
                  <a:close/>
                </a:path>
              </a:pathLst>
            </a:custGeom>
            <a:solidFill>
              <a:srgbClr val="FEE7CB"/>
            </a:solidFill>
            <a:ln w="0" cap="flat">
              <a:noFill/>
              <a:miter lim="100000"/>
            </a:ln>
            <a:effectLst/>
          </p:spPr>
          <p:txBody>
            <a:bodyPr/>
            <a:lstStyle/>
            <a:p>
              <a:endParaRPr lang="en-US"/>
            </a:p>
          </p:txBody>
        </p:sp>
        <p:sp>
          <p:nvSpPr>
            <p:cNvPr id="94" name="Shape 1584">
              <a:extLst>
                <a:ext uri="{FF2B5EF4-FFF2-40B4-BE49-F238E27FC236}">
                  <a16:creationId xmlns:a16="http://schemas.microsoft.com/office/drawing/2014/main" id="{763CDDE1-C916-734E-A1D0-49BD9F73F356}"/>
                </a:ext>
              </a:extLst>
            </p:cNvPr>
            <p:cNvSpPr/>
            <p:nvPr/>
          </p:nvSpPr>
          <p:spPr>
            <a:xfrm>
              <a:off x="106147" y="91732"/>
              <a:ext cx="1947316" cy="2019199"/>
            </a:xfrm>
            <a:custGeom>
              <a:avLst/>
              <a:gdLst/>
              <a:ahLst/>
              <a:cxnLst/>
              <a:rect l="0" t="0" r="0" b="0"/>
              <a:pathLst>
                <a:path w="1947316" h="2019199">
                  <a:moveTo>
                    <a:pt x="1947316" y="1009599"/>
                  </a:moveTo>
                  <a:cubicBezTo>
                    <a:pt x="1947316" y="1567193"/>
                    <a:pt x="1511389" y="2019199"/>
                    <a:pt x="973646" y="2019199"/>
                  </a:cubicBezTo>
                  <a:cubicBezTo>
                    <a:pt x="435927" y="2019199"/>
                    <a:pt x="0" y="1567193"/>
                    <a:pt x="0" y="1009599"/>
                  </a:cubicBezTo>
                  <a:cubicBezTo>
                    <a:pt x="0" y="452019"/>
                    <a:pt x="435927" y="0"/>
                    <a:pt x="973646" y="0"/>
                  </a:cubicBezTo>
                  <a:cubicBezTo>
                    <a:pt x="1511389" y="0"/>
                    <a:pt x="1947316" y="452019"/>
                    <a:pt x="1947316" y="1009599"/>
                  </a:cubicBezTo>
                  <a:close/>
                </a:path>
              </a:pathLst>
            </a:custGeom>
            <a:noFill/>
            <a:ln w="6350" cap="flat" cmpd="sng" algn="ctr">
              <a:solidFill>
                <a:srgbClr val="181717"/>
              </a:solidFill>
              <a:prstDash val="solid"/>
              <a:miter lim="100000"/>
            </a:ln>
            <a:effectLst/>
          </p:spPr>
          <p:txBody>
            <a:bodyPr/>
            <a:lstStyle/>
            <a:p>
              <a:endParaRPr lang="en-US"/>
            </a:p>
          </p:txBody>
        </p:sp>
        <p:sp>
          <p:nvSpPr>
            <p:cNvPr id="95" name="Shape 1585">
              <a:extLst>
                <a:ext uri="{FF2B5EF4-FFF2-40B4-BE49-F238E27FC236}">
                  <a16:creationId xmlns:a16="http://schemas.microsoft.com/office/drawing/2014/main" id="{CC3405E2-3924-F540-8CED-839E21D4EEDE}"/>
                </a:ext>
              </a:extLst>
            </p:cNvPr>
            <p:cNvSpPr/>
            <p:nvPr/>
          </p:nvSpPr>
          <p:spPr>
            <a:xfrm>
              <a:off x="1447063" y="91732"/>
              <a:ext cx="1947316" cy="2019199"/>
            </a:xfrm>
            <a:custGeom>
              <a:avLst/>
              <a:gdLst/>
              <a:ahLst/>
              <a:cxnLst/>
              <a:rect l="0" t="0" r="0" b="0"/>
              <a:pathLst>
                <a:path w="1947316" h="2019199">
                  <a:moveTo>
                    <a:pt x="973646" y="0"/>
                  </a:moveTo>
                  <a:cubicBezTo>
                    <a:pt x="1511389" y="0"/>
                    <a:pt x="1947316" y="452019"/>
                    <a:pt x="1947316" y="1009599"/>
                  </a:cubicBezTo>
                  <a:cubicBezTo>
                    <a:pt x="1947316" y="1567193"/>
                    <a:pt x="1511389" y="2019199"/>
                    <a:pt x="973646" y="2019199"/>
                  </a:cubicBezTo>
                  <a:cubicBezTo>
                    <a:pt x="435928" y="2019199"/>
                    <a:pt x="0" y="1567193"/>
                    <a:pt x="0" y="1009599"/>
                  </a:cubicBezTo>
                  <a:cubicBezTo>
                    <a:pt x="0" y="452019"/>
                    <a:pt x="435928" y="0"/>
                    <a:pt x="973646" y="0"/>
                  </a:cubicBezTo>
                  <a:close/>
                </a:path>
              </a:pathLst>
            </a:custGeom>
            <a:solidFill>
              <a:srgbClr val="FEE7CB"/>
            </a:solidFill>
            <a:ln w="0" cap="flat">
              <a:noFill/>
              <a:miter lim="100000"/>
            </a:ln>
            <a:effectLst/>
          </p:spPr>
          <p:txBody>
            <a:bodyPr/>
            <a:lstStyle/>
            <a:p>
              <a:endParaRPr lang="en-US" sz="1200"/>
            </a:p>
          </p:txBody>
        </p:sp>
        <p:sp>
          <p:nvSpPr>
            <p:cNvPr id="96" name="Shape 1586">
              <a:extLst>
                <a:ext uri="{FF2B5EF4-FFF2-40B4-BE49-F238E27FC236}">
                  <a16:creationId xmlns:a16="http://schemas.microsoft.com/office/drawing/2014/main" id="{638A5C90-3447-5E44-BEC2-82CD0016A844}"/>
                </a:ext>
              </a:extLst>
            </p:cNvPr>
            <p:cNvSpPr/>
            <p:nvPr/>
          </p:nvSpPr>
          <p:spPr>
            <a:xfrm>
              <a:off x="1447063" y="91732"/>
              <a:ext cx="1947316" cy="2019199"/>
            </a:xfrm>
            <a:custGeom>
              <a:avLst/>
              <a:gdLst/>
              <a:ahLst/>
              <a:cxnLst/>
              <a:rect l="0" t="0" r="0" b="0"/>
              <a:pathLst>
                <a:path w="1947316" h="2019199">
                  <a:moveTo>
                    <a:pt x="1947316" y="1009599"/>
                  </a:moveTo>
                  <a:cubicBezTo>
                    <a:pt x="1947316" y="1567193"/>
                    <a:pt x="1511389" y="2019199"/>
                    <a:pt x="973646" y="2019199"/>
                  </a:cubicBezTo>
                  <a:cubicBezTo>
                    <a:pt x="435928" y="2019199"/>
                    <a:pt x="0" y="1567193"/>
                    <a:pt x="0" y="1009599"/>
                  </a:cubicBezTo>
                  <a:cubicBezTo>
                    <a:pt x="0" y="452019"/>
                    <a:pt x="435928" y="0"/>
                    <a:pt x="973646" y="0"/>
                  </a:cubicBezTo>
                  <a:cubicBezTo>
                    <a:pt x="1511389" y="0"/>
                    <a:pt x="1947316" y="452019"/>
                    <a:pt x="1947316" y="1009599"/>
                  </a:cubicBezTo>
                  <a:close/>
                </a:path>
              </a:pathLst>
            </a:custGeom>
            <a:noFill/>
            <a:ln w="6350" cap="flat" cmpd="sng" algn="ctr">
              <a:solidFill>
                <a:srgbClr val="181717"/>
              </a:solidFill>
              <a:prstDash val="solid"/>
              <a:miter lim="100000"/>
            </a:ln>
            <a:effectLst/>
          </p:spPr>
          <p:txBody>
            <a:bodyPr/>
            <a:lstStyle/>
            <a:p>
              <a:endParaRPr lang="en-US"/>
            </a:p>
          </p:txBody>
        </p:sp>
        <p:sp>
          <p:nvSpPr>
            <p:cNvPr id="97" name="Rectangle 96">
              <a:extLst>
                <a:ext uri="{FF2B5EF4-FFF2-40B4-BE49-F238E27FC236}">
                  <a16:creationId xmlns:a16="http://schemas.microsoft.com/office/drawing/2014/main" id="{1CFD15EE-06BF-9644-AC6F-9DC0E73A3804}"/>
                </a:ext>
              </a:extLst>
            </p:cNvPr>
            <p:cNvSpPr/>
            <p:nvPr/>
          </p:nvSpPr>
          <p:spPr>
            <a:xfrm>
              <a:off x="768706" y="320781"/>
              <a:ext cx="792404" cy="123912"/>
            </a:xfrm>
            <a:prstGeom prst="rect">
              <a:avLst/>
            </a:prstGeom>
            <a:ln>
              <a:noFill/>
            </a:ln>
          </p:spPr>
          <p:txBody>
            <a:bodyPr vert="horz" lIns="0" tIns="0" rIns="0" bIns="0" rtlCol="0">
              <a:noAutofit/>
            </a:bodyPr>
            <a:lstStyle/>
            <a:p>
              <a:pPr marL="0" marR="0">
                <a:spcBef>
                  <a:spcPts val="0"/>
                </a:spcBef>
                <a:spcAft>
                  <a:spcPts val="0"/>
                </a:spcAft>
              </a:pPr>
              <a:r>
                <a:rPr lang="en-US" sz="800" u="sng" dirty="0">
                  <a:solidFill>
                    <a:srgbClr val="181717"/>
                  </a:solidFill>
                  <a:effectLst/>
                  <a:uFill>
                    <a:solidFill>
                      <a:srgbClr val="181717"/>
                    </a:solidFill>
                  </a:uFill>
                  <a:latin typeface="Calibri" panose="020F0502020204030204" pitchFamily="34" charset="0"/>
                  <a:ea typeface="Calibri" panose="020F0502020204030204" pitchFamily="34" charset="0"/>
                </a:rPr>
                <a:t>General</a:t>
              </a:r>
              <a:r>
                <a:rPr lang="en-US" sz="800" u="sng" spc="10" dirty="0">
                  <a:solidFill>
                    <a:srgbClr val="181717"/>
                  </a:solidFill>
                  <a:effectLst/>
                  <a:uFill>
                    <a:solidFill>
                      <a:srgbClr val="181717"/>
                    </a:solidFill>
                  </a:uFill>
                  <a:latin typeface="Calibri" panose="020F0502020204030204" pitchFamily="34" charset="0"/>
                  <a:ea typeface="Calibri" panose="020F0502020204030204" pitchFamily="34" charset="0"/>
                </a:rPr>
                <a:t> </a:t>
              </a:r>
              <a:r>
                <a:rPr lang="en-US" sz="1200" u="sng" dirty="0">
                  <a:solidFill>
                    <a:srgbClr val="181717"/>
                  </a:solidFill>
                  <a:effectLst/>
                  <a:uFill>
                    <a:solidFill>
                      <a:srgbClr val="181717"/>
                    </a:solidFill>
                  </a:uFill>
                  <a:latin typeface="Calibri" panose="020F0502020204030204" pitchFamily="34" charset="0"/>
                  <a:ea typeface="Calibri" panose="020F0502020204030204" pitchFamily="34" charset="0"/>
                </a:rPr>
                <a:t>risks</a:t>
              </a:r>
              <a:r>
                <a:rPr lang="en-US" sz="800" u="sng" spc="10" dirty="0">
                  <a:solidFill>
                    <a:srgbClr val="181717"/>
                  </a:solidFill>
                  <a:effectLst/>
                  <a:uFill>
                    <a:solidFill>
                      <a:srgbClr val="181717"/>
                    </a:solidFill>
                  </a:uFill>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Calibri" panose="020F0502020204030204" pitchFamily="34" charset="0"/>
              </a:endParaRPr>
            </a:p>
          </p:txBody>
        </p:sp>
        <p:sp>
          <p:nvSpPr>
            <p:cNvPr id="98" name="Rectangle 97">
              <a:extLst>
                <a:ext uri="{FF2B5EF4-FFF2-40B4-BE49-F238E27FC236}">
                  <a16:creationId xmlns:a16="http://schemas.microsoft.com/office/drawing/2014/main" id="{01AE96BF-5F9A-A545-93CA-6A27B5CCD0A9}"/>
                </a:ext>
              </a:extLst>
            </p:cNvPr>
            <p:cNvSpPr/>
            <p:nvPr/>
          </p:nvSpPr>
          <p:spPr>
            <a:xfrm>
              <a:off x="460684" y="438129"/>
              <a:ext cx="969003" cy="123237"/>
            </a:xfrm>
            <a:prstGeom prst="rect">
              <a:avLst/>
            </a:prstGeom>
            <a:ln>
              <a:noFill/>
            </a:ln>
          </p:spPr>
          <p:txBody>
            <a:bodyPr vert="horz" lIns="0" tIns="0" rIns="0" bIns="0" rtlCol="0">
              <a:noAutofit/>
            </a:bodyPr>
            <a:lstStyle/>
            <a:p>
              <a:pPr marL="0" marR="0">
                <a:spcBef>
                  <a:spcPts val="0"/>
                </a:spcBef>
                <a:spcAft>
                  <a:spcPts val="0"/>
                </a:spcAft>
              </a:pPr>
              <a:r>
                <a:rPr lang="en-US" sz="1200" dirty="0">
                  <a:solidFill>
                    <a:srgbClr val="181717"/>
                  </a:solidFill>
                  <a:effectLst/>
                  <a:latin typeface="Calibri" panose="020F0502020204030204" pitchFamily="34" charset="0"/>
                  <a:ea typeface="Calibri" panose="020F0502020204030204" pitchFamily="34" charset="0"/>
                </a:rPr>
                <a:t>•</a:t>
              </a:r>
              <a:r>
                <a:rPr lang="en-US" sz="1200" spc="40" dirty="0">
                  <a:solidFill>
                    <a:srgbClr val="181717"/>
                  </a:solidFill>
                  <a:effectLst/>
                  <a:latin typeface="Calibri" panose="020F0502020204030204" pitchFamily="34" charset="0"/>
                  <a:ea typeface="Calibri" panose="020F0502020204030204" pitchFamily="34" charset="0"/>
                </a:rPr>
                <a:t> </a:t>
              </a:r>
              <a:r>
                <a:rPr lang="en-US" sz="1200" dirty="0">
                  <a:solidFill>
                    <a:srgbClr val="181717"/>
                  </a:solidFill>
                  <a:effectLst/>
                  <a:latin typeface="Calibri" panose="020F0502020204030204" pitchFamily="34" charset="0"/>
                  <a:ea typeface="Calibri" panose="020F0502020204030204" pitchFamily="34" charset="0"/>
                </a:rPr>
                <a:t>Family</a:t>
              </a:r>
              <a:r>
                <a:rPr lang="en-US" sz="1200" spc="40" dirty="0">
                  <a:solidFill>
                    <a:srgbClr val="181717"/>
                  </a:solidFill>
                  <a:effectLst/>
                  <a:latin typeface="Calibri" panose="020F0502020204030204" pitchFamily="34" charset="0"/>
                  <a:ea typeface="Calibri" panose="020F0502020204030204" pitchFamily="34" charset="0"/>
                </a:rPr>
                <a:t> </a:t>
              </a:r>
              <a:r>
                <a:rPr lang="en-US" sz="1200" dirty="0">
                  <a:solidFill>
                    <a:srgbClr val="181717"/>
                  </a:solidFill>
                  <a:effectLst/>
                  <a:latin typeface="Calibri" panose="020F0502020204030204" pitchFamily="34" charset="0"/>
                  <a:ea typeface="Calibri" panose="020F0502020204030204" pitchFamily="34" charset="0"/>
                </a:rPr>
                <a:t>history</a:t>
              </a:r>
              <a:r>
                <a:rPr lang="en-US" sz="1200" spc="40" dirty="0">
                  <a:solidFill>
                    <a:srgbClr val="181717"/>
                  </a:solidFill>
                  <a:effectLst/>
                  <a:latin typeface="Calibri" panose="020F0502020204030204" pitchFamily="34" charset="0"/>
                  <a:ea typeface="Calibri" panose="020F0502020204030204" pitchFamily="34" charset="0"/>
                </a:rPr>
                <a:t> </a:t>
              </a:r>
              <a:r>
                <a:rPr lang="en-US" sz="1200" dirty="0">
                  <a:solidFill>
                    <a:srgbClr val="181717"/>
                  </a:solidFill>
                  <a:effectLst/>
                  <a:latin typeface="Calibri" panose="020F0502020204030204" pitchFamily="34" charset="0"/>
                  <a:ea typeface="Calibri" panose="020F0502020204030204" pitchFamily="34" charset="0"/>
                </a:rPr>
                <a:t>of</a:t>
              </a:r>
              <a:endParaRPr lang="en-US" sz="1200" dirty="0">
                <a:effectLst/>
                <a:latin typeface="Times New Roman" panose="02020603050405020304" pitchFamily="18" charset="0"/>
                <a:ea typeface="Calibri" panose="020F0502020204030204" pitchFamily="34" charset="0"/>
              </a:endParaRPr>
            </a:p>
          </p:txBody>
        </p:sp>
        <p:sp>
          <p:nvSpPr>
            <p:cNvPr id="99" name="Rectangle 98">
              <a:extLst>
                <a:ext uri="{FF2B5EF4-FFF2-40B4-BE49-F238E27FC236}">
                  <a16:creationId xmlns:a16="http://schemas.microsoft.com/office/drawing/2014/main" id="{7C9BAF08-DAB7-C04C-A89B-1C527817C41F}"/>
                </a:ext>
              </a:extLst>
            </p:cNvPr>
            <p:cNvSpPr/>
            <p:nvPr/>
          </p:nvSpPr>
          <p:spPr>
            <a:xfrm>
              <a:off x="536884" y="552429"/>
              <a:ext cx="392412"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suicide</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00" name="Rectangle 99">
              <a:extLst>
                <a:ext uri="{FF2B5EF4-FFF2-40B4-BE49-F238E27FC236}">
                  <a16:creationId xmlns:a16="http://schemas.microsoft.com/office/drawing/2014/main" id="{A80F5838-CA99-404F-8C9B-77D0FED341A0}"/>
                </a:ext>
              </a:extLst>
            </p:cNvPr>
            <p:cNvSpPr/>
            <p:nvPr/>
          </p:nvSpPr>
          <p:spPr>
            <a:xfrm>
              <a:off x="460684" y="666729"/>
              <a:ext cx="946572"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Previous</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suicide</a:t>
              </a:r>
              <a:endParaRPr lang="en-US" sz="1200">
                <a:effectLst/>
                <a:latin typeface="Times New Roman" panose="02020603050405020304" pitchFamily="18" charset="0"/>
                <a:ea typeface="Calibri" panose="020F0502020204030204" pitchFamily="34" charset="0"/>
              </a:endParaRPr>
            </a:p>
          </p:txBody>
        </p:sp>
        <p:sp>
          <p:nvSpPr>
            <p:cNvPr id="101" name="Rectangle 100">
              <a:extLst>
                <a:ext uri="{FF2B5EF4-FFF2-40B4-BE49-F238E27FC236}">
                  <a16:creationId xmlns:a16="http://schemas.microsoft.com/office/drawing/2014/main" id="{247B58BE-CCAA-4543-AA5D-C59A6A4F3773}"/>
                </a:ext>
              </a:extLst>
            </p:cNvPr>
            <p:cNvSpPr/>
            <p:nvPr/>
          </p:nvSpPr>
          <p:spPr>
            <a:xfrm>
              <a:off x="536884" y="781029"/>
              <a:ext cx="455517"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attempt</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02" name="Rectangle 101">
              <a:extLst>
                <a:ext uri="{FF2B5EF4-FFF2-40B4-BE49-F238E27FC236}">
                  <a16:creationId xmlns:a16="http://schemas.microsoft.com/office/drawing/2014/main" id="{4A9314BF-377D-E441-A6EF-348490F5F485}"/>
                </a:ext>
              </a:extLst>
            </p:cNvPr>
            <p:cNvSpPr/>
            <p:nvPr/>
          </p:nvSpPr>
          <p:spPr>
            <a:xfrm>
              <a:off x="460684" y="895329"/>
              <a:ext cx="1027648"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Anxiety</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disorder</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03" name="Rectangle 102">
              <a:extLst>
                <a:ext uri="{FF2B5EF4-FFF2-40B4-BE49-F238E27FC236}">
                  <a16:creationId xmlns:a16="http://schemas.microsoft.com/office/drawing/2014/main" id="{AAEC2485-4186-D143-902F-51CFBAC7E3B7}"/>
                </a:ext>
              </a:extLst>
            </p:cNvPr>
            <p:cNvSpPr/>
            <p:nvPr/>
          </p:nvSpPr>
          <p:spPr>
            <a:xfrm>
              <a:off x="460684" y="1009629"/>
              <a:ext cx="746582"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Depression</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04" name="Rectangle 103">
              <a:extLst>
                <a:ext uri="{FF2B5EF4-FFF2-40B4-BE49-F238E27FC236}">
                  <a16:creationId xmlns:a16="http://schemas.microsoft.com/office/drawing/2014/main" id="{BA52F239-2797-EF46-BCBB-4FA3054AAF84}"/>
                </a:ext>
              </a:extLst>
            </p:cNvPr>
            <p:cNvSpPr/>
            <p:nvPr/>
          </p:nvSpPr>
          <p:spPr>
            <a:xfrm>
              <a:off x="460684" y="1123929"/>
              <a:ext cx="891169"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Substance</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use</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05" name="Rectangle 104">
              <a:extLst>
                <a:ext uri="{FF2B5EF4-FFF2-40B4-BE49-F238E27FC236}">
                  <a16:creationId xmlns:a16="http://schemas.microsoft.com/office/drawing/2014/main" id="{ED4733A5-AF63-1845-BEDD-24666CF5D499}"/>
                </a:ext>
              </a:extLst>
            </p:cNvPr>
            <p:cNvSpPr/>
            <p:nvPr/>
          </p:nvSpPr>
          <p:spPr>
            <a:xfrm>
              <a:off x="460684" y="1238229"/>
              <a:ext cx="580645"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Isolation</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06" name="Rectangle 105">
              <a:extLst>
                <a:ext uri="{FF2B5EF4-FFF2-40B4-BE49-F238E27FC236}">
                  <a16:creationId xmlns:a16="http://schemas.microsoft.com/office/drawing/2014/main" id="{BC299620-00E0-4B48-810F-6405DE430A44}"/>
                </a:ext>
              </a:extLst>
            </p:cNvPr>
            <p:cNvSpPr/>
            <p:nvPr/>
          </p:nvSpPr>
          <p:spPr>
            <a:xfrm>
              <a:off x="460684" y="1352529"/>
              <a:ext cx="1081565"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Hopeless/helpless</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07" name="Rectangle 106">
              <a:extLst>
                <a:ext uri="{FF2B5EF4-FFF2-40B4-BE49-F238E27FC236}">
                  <a16:creationId xmlns:a16="http://schemas.microsoft.com/office/drawing/2014/main" id="{DFD08ECB-619C-1E4E-A8FF-BA38B316D58C}"/>
                </a:ext>
              </a:extLst>
            </p:cNvPr>
            <p:cNvSpPr/>
            <p:nvPr/>
          </p:nvSpPr>
          <p:spPr>
            <a:xfrm>
              <a:off x="460684" y="1466829"/>
              <a:ext cx="795093"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Grief</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or</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loss</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08" name="Rectangle 107">
              <a:extLst>
                <a:ext uri="{FF2B5EF4-FFF2-40B4-BE49-F238E27FC236}">
                  <a16:creationId xmlns:a16="http://schemas.microsoft.com/office/drawing/2014/main" id="{6FBCD3B6-D49A-6B4B-B237-90C7F0241131}"/>
                </a:ext>
              </a:extLst>
            </p:cNvPr>
            <p:cNvSpPr/>
            <p:nvPr/>
          </p:nvSpPr>
          <p:spPr>
            <a:xfrm>
              <a:off x="460684" y="1581129"/>
              <a:ext cx="1044675"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Childhood</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abuse</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09" name="Rectangle 108">
              <a:extLst>
                <a:ext uri="{FF2B5EF4-FFF2-40B4-BE49-F238E27FC236}">
                  <a16:creationId xmlns:a16="http://schemas.microsoft.com/office/drawing/2014/main" id="{451777C4-0278-AE42-ACAB-0AF4D5B659CC}"/>
                </a:ext>
              </a:extLst>
            </p:cNvPr>
            <p:cNvSpPr/>
            <p:nvPr/>
          </p:nvSpPr>
          <p:spPr>
            <a:xfrm>
              <a:off x="460684" y="1695429"/>
              <a:ext cx="1177641"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Weapons/substance</a:t>
              </a:r>
              <a:endParaRPr lang="en-US" sz="1200">
                <a:effectLst/>
                <a:latin typeface="Times New Roman" panose="02020603050405020304" pitchFamily="18" charset="0"/>
                <a:ea typeface="Calibri" panose="020F0502020204030204" pitchFamily="34" charset="0"/>
              </a:endParaRPr>
            </a:p>
          </p:txBody>
        </p:sp>
        <p:sp>
          <p:nvSpPr>
            <p:cNvPr id="110" name="Rectangle 109">
              <a:extLst>
                <a:ext uri="{FF2B5EF4-FFF2-40B4-BE49-F238E27FC236}">
                  <a16:creationId xmlns:a16="http://schemas.microsoft.com/office/drawing/2014/main" id="{A5F54D2C-112B-9F43-A29F-D71CC0B126CA}"/>
                </a:ext>
              </a:extLst>
            </p:cNvPr>
            <p:cNvSpPr/>
            <p:nvPr/>
          </p:nvSpPr>
          <p:spPr>
            <a:xfrm>
              <a:off x="536884" y="1809729"/>
              <a:ext cx="368359"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access</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11" name="Rectangle 110">
              <a:extLst>
                <a:ext uri="{FF2B5EF4-FFF2-40B4-BE49-F238E27FC236}">
                  <a16:creationId xmlns:a16="http://schemas.microsoft.com/office/drawing/2014/main" id="{62C644AA-2B56-3A44-8833-670E8DC53FF2}"/>
                </a:ext>
              </a:extLst>
            </p:cNvPr>
            <p:cNvSpPr/>
            <p:nvPr/>
          </p:nvSpPr>
          <p:spPr>
            <a:xfrm>
              <a:off x="1662388" y="632469"/>
              <a:ext cx="736583"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Do</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you</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feel</a:t>
              </a:r>
              <a:endParaRPr lang="en-US" sz="1200">
                <a:effectLst/>
                <a:latin typeface="Times New Roman" panose="02020603050405020304" pitchFamily="18" charset="0"/>
                <a:ea typeface="Calibri" panose="020F0502020204030204" pitchFamily="34" charset="0"/>
              </a:endParaRPr>
            </a:p>
          </p:txBody>
        </p:sp>
        <p:sp>
          <p:nvSpPr>
            <p:cNvPr id="112" name="Rectangle 111">
              <a:extLst>
                <a:ext uri="{FF2B5EF4-FFF2-40B4-BE49-F238E27FC236}">
                  <a16:creationId xmlns:a16="http://schemas.microsoft.com/office/drawing/2014/main" id="{DDCBACE9-558B-0F40-80B4-86C95F30EB61}"/>
                </a:ext>
              </a:extLst>
            </p:cNvPr>
            <p:cNvSpPr/>
            <p:nvPr/>
          </p:nvSpPr>
          <p:spPr>
            <a:xfrm>
              <a:off x="1738588" y="746769"/>
              <a:ext cx="496460"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hopeless</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13" name="Rectangle 112">
              <a:extLst>
                <a:ext uri="{FF2B5EF4-FFF2-40B4-BE49-F238E27FC236}">
                  <a16:creationId xmlns:a16="http://schemas.microsoft.com/office/drawing/2014/main" id="{04FCEC2C-9673-0B48-A501-5CCB159C8886}"/>
                </a:ext>
              </a:extLst>
            </p:cNvPr>
            <p:cNvSpPr/>
            <p:nvPr/>
          </p:nvSpPr>
          <p:spPr>
            <a:xfrm>
              <a:off x="1662388" y="861069"/>
              <a:ext cx="744015"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Thoughts</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of</a:t>
              </a:r>
              <a:endParaRPr lang="en-US" sz="1200">
                <a:effectLst/>
                <a:latin typeface="Times New Roman" panose="02020603050405020304" pitchFamily="18" charset="0"/>
                <a:ea typeface="Calibri" panose="020F0502020204030204" pitchFamily="34" charset="0"/>
              </a:endParaRPr>
            </a:p>
          </p:txBody>
        </p:sp>
        <p:sp>
          <p:nvSpPr>
            <p:cNvPr id="114" name="Rectangle 113">
              <a:extLst>
                <a:ext uri="{FF2B5EF4-FFF2-40B4-BE49-F238E27FC236}">
                  <a16:creationId xmlns:a16="http://schemas.microsoft.com/office/drawing/2014/main" id="{BB2FD503-FCDC-9248-85D2-DD7CF34CD5DE}"/>
                </a:ext>
              </a:extLst>
            </p:cNvPr>
            <p:cNvSpPr/>
            <p:nvPr/>
          </p:nvSpPr>
          <p:spPr>
            <a:xfrm>
              <a:off x="1738588" y="975369"/>
              <a:ext cx="392412"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suicide</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15" name="Rectangle 114">
              <a:extLst>
                <a:ext uri="{FF2B5EF4-FFF2-40B4-BE49-F238E27FC236}">
                  <a16:creationId xmlns:a16="http://schemas.microsoft.com/office/drawing/2014/main" id="{9E33123C-3F77-CC4F-AAB5-F15F80BDE224}"/>
                </a:ext>
              </a:extLst>
            </p:cNvPr>
            <p:cNvSpPr/>
            <p:nvPr/>
          </p:nvSpPr>
          <p:spPr>
            <a:xfrm>
              <a:off x="1662388" y="1089669"/>
              <a:ext cx="477677"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Have</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a</a:t>
              </a:r>
              <a:endParaRPr lang="en-US" sz="1200">
                <a:effectLst/>
                <a:latin typeface="Times New Roman" panose="02020603050405020304" pitchFamily="18" charset="0"/>
                <a:ea typeface="Calibri" panose="020F0502020204030204" pitchFamily="34" charset="0"/>
              </a:endParaRPr>
            </a:p>
          </p:txBody>
        </p:sp>
        <p:sp>
          <p:nvSpPr>
            <p:cNvPr id="116" name="Rectangle 115">
              <a:extLst>
                <a:ext uri="{FF2B5EF4-FFF2-40B4-BE49-F238E27FC236}">
                  <a16:creationId xmlns:a16="http://schemas.microsoft.com/office/drawing/2014/main" id="{E79F2596-DAC0-864E-B743-0F2F1207CA1C}"/>
                </a:ext>
              </a:extLst>
            </p:cNvPr>
            <p:cNvSpPr/>
            <p:nvPr/>
          </p:nvSpPr>
          <p:spPr>
            <a:xfrm>
              <a:off x="1738588" y="1203969"/>
              <a:ext cx="648195"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suicide</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plan</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17" name="Rectangle 116">
              <a:extLst>
                <a:ext uri="{FF2B5EF4-FFF2-40B4-BE49-F238E27FC236}">
                  <a16:creationId xmlns:a16="http://schemas.microsoft.com/office/drawing/2014/main" id="{FFD273B9-0DD8-CF4C-A672-5DC499F9888D}"/>
                </a:ext>
              </a:extLst>
            </p:cNvPr>
            <p:cNvSpPr/>
            <p:nvPr/>
          </p:nvSpPr>
          <p:spPr>
            <a:xfrm>
              <a:off x="1662388" y="1318269"/>
              <a:ext cx="619967"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Access</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to</a:t>
              </a:r>
              <a:endParaRPr lang="en-US" sz="1200">
                <a:effectLst/>
                <a:latin typeface="Times New Roman" panose="02020603050405020304" pitchFamily="18" charset="0"/>
                <a:ea typeface="Calibri" panose="020F0502020204030204" pitchFamily="34" charset="0"/>
              </a:endParaRPr>
            </a:p>
          </p:txBody>
        </p:sp>
        <p:sp>
          <p:nvSpPr>
            <p:cNvPr id="118" name="Rectangle 117">
              <a:extLst>
                <a:ext uri="{FF2B5EF4-FFF2-40B4-BE49-F238E27FC236}">
                  <a16:creationId xmlns:a16="http://schemas.microsoft.com/office/drawing/2014/main" id="{34C240C9-56B3-4445-A7CF-274A03E73E8B}"/>
                </a:ext>
              </a:extLst>
            </p:cNvPr>
            <p:cNvSpPr/>
            <p:nvPr/>
          </p:nvSpPr>
          <p:spPr>
            <a:xfrm>
              <a:off x="1738588" y="1432569"/>
              <a:ext cx="378223"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means</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19" name="Rectangle 118">
              <a:extLst>
                <a:ext uri="{FF2B5EF4-FFF2-40B4-BE49-F238E27FC236}">
                  <a16:creationId xmlns:a16="http://schemas.microsoft.com/office/drawing/2014/main" id="{EDDC82E5-D5DD-554B-99FF-196458185BC8}"/>
                </a:ext>
              </a:extLst>
            </p:cNvPr>
            <p:cNvSpPr/>
            <p:nvPr/>
          </p:nvSpPr>
          <p:spPr>
            <a:xfrm>
              <a:off x="1662388" y="1546869"/>
              <a:ext cx="554160"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Previous</a:t>
              </a:r>
              <a:endParaRPr lang="en-US" sz="1200">
                <a:effectLst/>
                <a:latin typeface="Times New Roman" panose="02020603050405020304" pitchFamily="18" charset="0"/>
                <a:ea typeface="Calibri" panose="020F0502020204030204" pitchFamily="34" charset="0"/>
              </a:endParaRPr>
            </a:p>
          </p:txBody>
        </p:sp>
        <p:sp>
          <p:nvSpPr>
            <p:cNvPr id="120" name="Rectangle 119">
              <a:extLst>
                <a:ext uri="{FF2B5EF4-FFF2-40B4-BE49-F238E27FC236}">
                  <a16:creationId xmlns:a16="http://schemas.microsoft.com/office/drawing/2014/main" id="{6D542CD7-2D78-0D44-A250-95DB0342D12B}"/>
                </a:ext>
              </a:extLst>
            </p:cNvPr>
            <p:cNvSpPr/>
            <p:nvPr/>
          </p:nvSpPr>
          <p:spPr>
            <a:xfrm>
              <a:off x="1738588" y="1661169"/>
              <a:ext cx="465786"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attempts</a:t>
              </a:r>
              <a:endParaRPr lang="en-US" sz="1200">
                <a:effectLst/>
                <a:latin typeface="Times New Roman" panose="02020603050405020304" pitchFamily="18" charset="0"/>
                <a:ea typeface="Calibri" panose="020F0502020204030204" pitchFamily="34" charset="0"/>
              </a:endParaRPr>
            </a:p>
          </p:txBody>
        </p:sp>
        <p:sp>
          <p:nvSpPr>
            <p:cNvPr id="121" name="Rectangle 120">
              <a:extLst>
                <a:ext uri="{FF2B5EF4-FFF2-40B4-BE49-F238E27FC236}">
                  <a16:creationId xmlns:a16="http://schemas.microsoft.com/office/drawing/2014/main" id="{D6E4E96D-FA50-3342-AEE0-DAE60A35E1CB}"/>
                </a:ext>
              </a:extLst>
            </p:cNvPr>
            <p:cNvSpPr/>
            <p:nvPr/>
          </p:nvSpPr>
          <p:spPr>
            <a:xfrm>
              <a:off x="2226793" y="226056"/>
              <a:ext cx="515745" cy="154889"/>
            </a:xfrm>
            <a:prstGeom prst="rect">
              <a:avLst/>
            </a:prstGeom>
            <a:ln>
              <a:noFill/>
            </a:ln>
          </p:spPr>
          <p:txBody>
            <a:bodyPr vert="horz" lIns="0" tIns="0" rIns="0" bIns="0" rtlCol="0">
              <a:noAutofit/>
            </a:bodyPr>
            <a:lstStyle/>
            <a:p>
              <a:pPr marL="0" marR="0">
                <a:spcBef>
                  <a:spcPts val="0"/>
                </a:spcBef>
                <a:spcAft>
                  <a:spcPts val="0"/>
                </a:spcAft>
              </a:pPr>
              <a:r>
                <a:rPr lang="en-US" sz="1600" dirty="0">
                  <a:solidFill>
                    <a:srgbClr val="181717"/>
                  </a:solidFill>
                  <a:effectLst/>
                  <a:latin typeface="Calibri" panose="020F0502020204030204" pitchFamily="34" charset="0"/>
                  <a:ea typeface="Calibri" panose="020F0502020204030204" pitchFamily="34" charset="0"/>
                </a:rPr>
                <a:t>Suicide</a:t>
              </a:r>
              <a:endParaRPr lang="en-US" sz="1600" dirty="0">
                <a:effectLst/>
                <a:latin typeface="Times New Roman" panose="02020603050405020304" pitchFamily="18" charset="0"/>
                <a:ea typeface="Calibri" panose="020F0502020204030204" pitchFamily="34" charset="0"/>
              </a:endParaRPr>
            </a:p>
          </p:txBody>
        </p:sp>
        <p:sp>
          <p:nvSpPr>
            <p:cNvPr id="122" name="Rectangle 121">
              <a:extLst>
                <a:ext uri="{FF2B5EF4-FFF2-40B4-BE49-F238E27FC236}">
                  <a16:creationId xmlns:a16="http://schemas.microsoft.com/office/drawing/2014/main" id="{AB4B0449-5DC6-1349-97F6-3C2261FDDDC5}"/>
                </a:ext>
              </a:extLst>
            </p:cNvPr>
            <p:cNvSpPr/>
            <p:nvPr/>
          </p:nvSpPr>
          <p:spPr>
            <a:xfrm>
              <a:off x="2366734" y="632472"/>
              <a:ext cx="1163452"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Emergency</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contacts</a:t>
              </a:r>
              <a:endParaRPr lang="en-US" sz="1200">
                <a:effectLst/>
                <a:latin typeface="Times New Roman" panose="02020603050405020304" pitchFamily="18" charset="0"/>
                <a:ea typeface="Calibri" panose="020F0502020204030204" pitchFamily="34" charset="0"/>
              </a:endParaRPr>
            </a:p>
          </p:txBody>
        </p:sp>
        <p:sp>
          <p:nvSpPr>
            <p:cNvPr id="123" name="Rectangle 122">
              <a:extLst>
                <a:ext uri="{FF2B5EF4-FFF2-40B4-BE49-F238E27FC236}">
                  <a16:creationId xmlns:a16="http://schemas.microsoft.com/office/drawing/2014/main" id="{EB92E1FF-D93E-6340-8024-ED37A382CDAE}"/>
                </a:ext>
              </a:extLst>
            </p:cNvPr>
            <p:cNvSpPr/>
            <p:nvPr/>
          </p:nvSpPr>
          <p:spPr>
            <a:xfrm>
              <a:off x="2442934" y="746772"/>
              <a:ext cx="44998" cy="123237"/>
            </a:xfrm>
            <a:prstGeom prst="rect">
              <a:avLst/>
            </a:prstGeom>
            <a:ln>
              <a:noFill/>
            </a:ln>
          </p:spPr>
          <p:txBody>
            <a:bodyPr vert="horz" lIns="0" tIns="0" rIns="0" bIns="0" rtlCol="0">
              <a:noAutofit/>
            </a:bodyPr>
            <a:lstStyle/>
            <a:p>
              <a:pPr marL="0" marR="0">
                <a:spcBef>
                  <a:spcPts val="0"/>
                </a:spcBef>
                <a:spcAft>
                  <a:spcPts val="0"/>
                </a:spcAft>
              </a:pPr>
              <a:r>
                <a:rPr lang="en-US" sz="800">
                  <a:solidFill>
                    <a:srgbClr val="181717"/>
                  </a:solidFill>
                  <a:effectLst/>
                  <a:latin typeface="Calibri" panose="020F0502020204030204" pitchFamily="34" charset="0"/>
                  <a:ea typeface="Calibri" panose="020F0502020204030204" pitchFamily="34" charset="0"/>
                </a:rPr>
                <a:t>(</a:t>
              </a:r>
              <a:endParaRPr lang="en-US" sz="1200">
                <a:effectLst/>
                <a:latin typeface="Times New Roman" panose="02020603050405020304" pitchFamily="18" charset="0"/>
                <a:ea typeface="Calibri" panose="020F0502020204030204" pitchFamily="34" charset="0"/>
              </a:endParaRPr>
            </a:p>
          </p:txBody>
        </p:sp>
        <p:sp>
          <p:nvSpPr>
            <p:cNvPr id="124" name="Rectangle 123">
              <a:extLst>
                <a:ext uri="{FF2B5EF4-FFF2-40B4-BE49-F238E27FC236}">
                  <a16:creationId xmlns:a16="http://schemas.microsoft.com/office/drawing/2014/main" id="{1933587D-E035-624F-AB33-88D15953367B}"/>
                </a:ext>
              </a:extLst>
            </p:cNvPr>
            <p:cNvSpPr/>
            <p:nvPr/>
          </p:nvSpPr>
          <p:spPr>
            <a:xfrm>
              <a:off x="2476767" y="746772"/>
              <a:ext cx="729962"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crisis</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hotline)</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25" name="Rectangle 124">
              <a:extLst>
                <a:ext uri="{FF2B5EF4-FFF2-40B4-BE49-F238E27FC236}">
                  <a16:creationId xmlns:a16="http://schemas.microsoft.com/office/drawing/2014/main" id="{F8E53878-D127-3340-8189-3AD5E7310A78}"/>
                </a:ext>
              </a:extLst>
            </p:cNvPr>
            <p:cNvSpPr/>
            <p:nvPr/>
          </p:nvSpPr>
          <p:spPr>
            <a:xfrm>
              <a:off x="2366734" y="861072"/>
              <a:ext cx="1095753"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Mobilize</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resources</a:t>
              </a:r>
              <a:endParaRPr lang="en-US" sz="1200">
                <a:effectLst/>
                <a:latin typeface="Times New Roman" panose="02020603050405020304" pitchFamily="18" charset="0"/>
                <a:ea typeface="Calibri" panose="020F0502020204030204" pitchFamily="34" charset="0"/>
              </a:endParaRPr>
            </a:p>
          </p:txBody>
        </p:sp>
        <p:sp>
          <p:nvSpPr>
            <p:cNvPr id="126" name="Rectangle 125">
              <a:extLst>
                <a:ext uri="{FF2B5EF4-FFF2-40B4-BE49-F238E27FC236}">
                  <a16:creationId xmlns:a16="http://schemas.microsoft.com/office/drawing/2014/main" id="{50636298-9894-3140-8479-120ED833F94A}"/>
                </a:ext>
              </a:extLst>
            </p:cNvPr>
            <p:cNvSpPr/>
            <p:nvPr/>
          </p:nvSpPr>
          <p:spPr>
            <a:xfrm>
              <a:off x="2476767" y="975372"/>
              <a:ext cx="796039"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family,</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friends)</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27" name="Rectangle 126">
              <a:extLst>
                <a:ext uri="{FF2B5EF4-FFF2-40B4-BE49-F238E27FC236}">
                  <a16:creationId xmlns:a16="http://schemas.microsoft.com/office/drawing/2014/main" id="{65D94EE5-EC9F-8D4C-AB03-5C1337B180A0}"/>
                </a:ext>
              </a:extLst>
            </p:cNvPr>
            <p:cNvSpPr/>
            <p:nvPr/>
          </p:nvSpPr>
          <p:spPr>
            <a:xfrm>
              <a:off x="2442934" y="975372"/>
              <a:ext cx="44998" cy="123237"/>
            </a:xfrm>
            <a:prstGeom prst="rect">
              <a:avLst/>
            </a:prstGeom>
            <a:ln>
              <a:noFill/>
            </a:ln>
          </p:spPr>
          <p:txBody>
            <a:bodyPr vert="horz" lIns="0" tIns="0" rIns="0" bIns="0" rtlCol="0">
              <a:noAutofit/>
            </a:bodyPr>
            <a:lstStyle/>
            <a:p>
              <a:pPr marL="0" marR="0">
                <a:spcBef>
                  <a:spcPts val="0"/>
                </a:spcBef>
                <a:spcAft>
                  <a:spcPts val="0"/>
                </a:spcAft>
              </a:pPr>
              <a:r>
                <a:rPr lang="en-US" sz="800">
                  <a:solidFill>
                    <a:srgbClr val="181717"/>
                  </a:solidFill>
                  <a:effectLst/>
                  <a:latin typeface="Calibri" panose="020F0502020204030204" pitchFamily="34" charset="0"/>
                  <a:ea typeface="Calibri" panose="020F0502020204030204" pitchFamily="34" charset="0"/>
                </a:rPr>
                <a:t>(</a:t>
              </a:r>
              <a:endParaRPr lang="en-US" sz="1200">
                <a:effectLst/>
                <a:latin typeface="Times New Roman" panose="02020603050405020304" pitchFamily="18" charset="0"/>
                <a:ea typeface="Calibri" panose="020F0502020204030204" pitchFamily="34" charset="0"/>
              </a:endParaRPr>
            </a:p>
          </p:txBody>
        </p:sp>
        <p:sp>
          <p:nvSpPr>
            <p:cNvPr id="128" name="Rectangle 127">
              <a:extLst>
                <a:ext uri="{FF2B5EF4-FFF2-40B4-BE49-F238E27FC236}">
                  <a16:creationId xmlns:a16="http://schemas.microsoft.com/office/drawing/2014/main" id="{C5E68BC0-92BD-FD44-AF74-1E2F7ECB7F83}"/>
                </a:ext>
              </a:extLst>
            </p:cNvPr>
            <p:cNvSpPr/>
            <p:nvPr/>
          </p:nvSpPr>
          <p:spPr>
            <a:xfrm>
              <a:off x="2366734" y="1089672"/>
              <a:ext cx="1067106"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Remove</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access</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to</a:t>
              </a:r>
              <a:endParaRPr lang="en-US" sz="1200">
                <a:effectLst/>
                <a:latin typeface="Times New Roman" panose="02020603050405020304" pitchFamily="18" charset="0"/>
                <a:ea typeface="Calibri" panose="020F0502020204030204" pitchFamily="34" charset="0"/>
              </a:endParaRPr>
            </a:p>
          </p:txBody>
        </p:sp>
        <p:sp>
          <p:nvSpPr>
            <p:cNvPr id="129" name="Rectangle 128">
              <a:extLst>
                <a:ext uri="{FF2B5EF4-FFF2-40B4-BE49-F238E27FC236}">
                  <a16:creationId xmlns:a16="http://schemas.microsoft.com/office/drawing/2014/main" id="{77E3354F-DA29-684C-A381-C4E66D66D063}"/>
                </a:ext>
              </a:extLst>
            </p:cNvPr>
            <p:cNvSpPr/>
            <p:nvPr/>
          </p:nvSpPr>
          <p:spPr>
            <a:xfrm>
              <a:off x="2442934" y="1203972"/>
              <a:ext cx="378223"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means</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30" name="Rectangle 129">
              <a:extLst>
                <a:ext uri="{FF2B5EF4-FFF2-40B4-BE49-F238E27FC236}">
                  <a16:creationId xmlns:a16="http://schemas.microsoft.com/office/drawing/2014/main" id="{4162832C-DF89-1A4F-BEA2-A28FC85F9729}"/>
                </a:ext>
              </a:extLst>
            </p:cNvPr>
            <p:cNvSpPr/>
            <p:nvPr/>
          </p:nvSpPr>
          <p:spPr>
            <a:xfrm>
              <a:off x="2366734" y="1318272"/>
              <a:ext cx="1179803"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Need</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for</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psychiatric</a:t>
              </a:r>
              <a:endParaRPr lang="en-US" sz="1200">
                <a:effectLst/>
                <a:latin typeface="Times New Roman" panose="02020603050405020304" pitchFamily="18" charset="0"/>
                <a:ea typeface="Calibri" panose="020F0502020204030204" pitchFamily="34" charset="0"/>
              </a:endParaRPr>
            </a:p>
          </p:txBody>
        </p:sp>
        <p:sp>
          <p:nvSpPr>
            <p:cNvPr id="131" name="Rectangle 130">
              <a:extLst>
                <a:ext uri="{FF2B5EF4-FFF2-40B4-BE49-F238E27FC236}">
                  <a16:creationId xmlns:a16="http://schemas.microsoft.com/office/drawing/2014/main" id="{AE6BF74C-0AE1-434F-8D2E-50BA760868DC}"/>
                </a:ext>
              </a:extLst>
            </p:cNvPr>
            <p:cNvSpPr/>
            <p:nvPr/>
          </p:nvSpPr>
          <p:spPr>
            <a:xfrm>
              <a:off x="2366734" y="1432572"/>
              <a:ext cx="530242" cy="123237"/>
            </a:xfrm>
            <a:prstGeom prst="rect">
              <a:avLst/>
            </a:prstGeom>
            <a:ln>
              <a:noFill/>
            </a:ln>
          </p:spPr>
          <p:txBody>
            <a:bodyPr vert="horz" lIns="0" tIns="0" rIns="0" bIns="0" rtlCol="0">
              <a:noAutofit/>
            </a:bodyPr>
            <a:lstStyle/>
            <a:p>
              <a:pPr marL="0" marR="0">
                <a:spcBef>
                  <a:spcPts val="0"/>
                </a:spcBef>
                <a:spcAft>
                  <a:spcPts val="0"/>
                </a:spcAft>
              </a:pP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referral</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32" name="Rectangle 131">
              <a:extLst>
                <a:ext uri="{FF2B5EF4-FFF2-40B4-BE49-F238E27FC236}">
                  <a16:creationId xmlns:a16="http://schemas.microsoft.com/office/drawing/2014/main" id="{C1088A3A-3E71-D34F-8385-044498A992BE}"/>
                </a:ext>
              </a:extLst>
            </p:cNvPr>
            <p:cNvSpPr/>
            <p:nvPr/>
          </p:nvSpPr>
          <p:spPr>
            <a:xfrm>
              <a:off x="2366734" y="1546872"/>
              <a:ext cx="941707"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Assess</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need</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for</a:t>
              </a:r>
              <a:endParaRPr lang="en-US" sz="1200">
                <a:effectLst/>
                <a:latin typeface="Times New Roman" panose="02020603050405020304" pitchFamily="18" charset="0"/>
                <a:ea typeface="Calibri" panose="020F0502020204030204" pitchFamily="34" charset="0"/>
              </a:endParaRPr>
            </a:p>
          </p:txBody>
        </p:sp>
        <p:sp>
          <p:nvSpPr>
            <p:cNvPr id="133" name="Rectangle 132">
              <a:extLst>
                <a:ext uri="{FF2B5EF4-FFF2-40B4-BE49-F238E27FC236}">
                  <a16:creationId xmlns:a16="http://schemas.microsoft.com/office/drawing/2014/main" id="{1C86BBF8-D965-834A-A22D-05DDC7682482}"/>
                </a:ext>
              </a:extLst>
            </p:cNvPr>
            <p:cNvSpPr/>
            <p:nvPr/>
          </p:nvSpPr>
          <p:spPr>
            <a:xfrm>
              <a:off x="2442934" y="1661172"/>
              <a:ext cx="785364"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hospitalization</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34" name="Rectangle 133">
              <a:extLst>
                <a:ext uri="{FF2B5EF4-FFF2-40B4-BE49-F238E27FC236}">
                  <a16:creationId xmlns:a16="http://schemas.microsoft.com/office/drawing/2014/main" id="{D6DFDA09-E011-4D4E-ADAD-2318FF82C19B}"/>
                </a:ext>
              </a:extLst>
            </p:cNvPr>
            <p:cNvSpPr/>
            <p:nvPr/>
          </p:nvSpPr>
          <p:spPr>
            <a:xfrm>
              <a:off x="3717973" y="571400"/>
              <a:ext cx="1049418" cy="123912"/>
            </a:xfrm>
            <a:prstGeom prst="rect">
              <a:avLst/>
            </a:prstGeom>
            <a:ln>
              <a:noFill/>
            </a:ln>
          </p:spPr>
          <p:txBody>
            <a:bodyPr vert="horz" lIns="0" tIns="0" rIns="0" bIns="0" rtlCol="0">
              <a:noAutofit/>
            </a:bodyPr>
            <a:lstStyle/>
            <a:p>
              <a:pPr marL="0" marR="0">
                <a:spcBef>
                  <a:spcPts val="0"/>
                </a:spcBef>
                <a:spcAft>
                  <a:spcPts val="0"/>
                </a:spcAft>
              </a:pPr>
              <a:r>
                <a:rPr lang="en-US" sz="1200" u="sng" dirty="0">
                  <a:solidFill>
                    <a:srgbClr val="181717"/>
                  </a:solidFill>
                  <a:effectLst/>
                  <a:uFill>
                    <a:solidFill>
                      <a:srgbClr val="181717"/>
                    </a:solidFill>
                  </a:uFill>
                  <a:latin typeface="Calibri" panose="020F0502020204030204" pitchFamily="34" charset="0"/>
                  <a:ea typeface="Calibri" panose="020F0502020204030204" pitchFamily="34" charset="0"/>
                </a:rPr>
                <a:t>Pain-related</a:t>
              </a:r>
              <a:r>
                <a:rPr lang="en-US" sz="1200" u="sng" spc="10" dirty="0">
                  <a:solidFill>
                    <a:srgbClr val="181717"/>
                  </a:solidFill>
                  <a:effectLst/>
                  <a:uFill>
                    <a:solidFill>
                      <a:srgbClr val="181717"/>
                    </a:solidFill>
                  </a:uFill>
                  <a:latin typeface="Calibri" panose="020F0502020204030204" pitchFamily="34" charset="0"/>
                  <a:ea typeface="Calibri" panose="020F0502020204030204" pitchFamily="34" charset="0"/>
                </a:rPr>
                <a:t> </a:t>
              </a:r>
              <a:r>
                <a:rPr lang="en-US" sz="1200" u="sng" dirty="0">
                  <a:solidFill>
                    <a:srgbClr val="181717"/>
                  </a:solidFill>
                  <a:effectLst/>
                  <a:uFill>
                    <a:solidFill>
                      <a:srgbClr val="181717"/>
                    </a:solidFill>
                  </a:uFill>
                  <a:latin typeface="Calibri" panose="020F0502020204030204" pitchFamily="34" charset="0"/>
                  <a:ea typeface="Calibri" panose="020F0502020204030204" pitchFamily="34" charset="0"/>
                </a:rPr>
                <a:t>risks</a:t>
              </a:r>
              <a:r>
                <a:rPr lang="en-US" sz="1200" u="sng" spc="10" dirty="0">
                  <a:solidFill>
                    <a:srgbClr val="181717"/>
                  </a:solidFill>
                  <a:effectLst/>
                  <a:uFill>
                    <a:solidFill>
                      <a:srgbClr val="181717"/>
                    </a:solidFill>
                  </a:uFill>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Calibri" panose="020F0502020204030204" pitchFamily="34" charset="0"/>
              </a:endParaRPr>
            </a:p>
          </p:txBody>
        </p:sp>
        <p:sp>
          <p:nvSpPr>
            <p:cNvPr id="135" name="Rectangle 134">
              <a:extLst>
                <a:ext uri="{FF2B5EF4-FFF2-40B4-BE49-F238E27FC236}">
                  <a16:creationId xmlns:a16="http://schemas.microsoft.com/office/drawing/2014/main" id="{2953E597-3404-4F45-8436-8B14B561E6D2}"/>
                </a:ext>
              </a:extLst>
            </p:cNvPr>
            <p:cNvSpPr/>
            <p:nvPr/>
          </p:nvSpPr>
          <p:spPr>
            <a:xfrm>
              <a:off x="3477978" y="688753"/>
              <a:ext cx="794688"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Pain</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intensity</a:t>
              </a:r>
              <a:endParaRPr lang="en-US" sz="1200">
                <a:effectLst/>
                <a:latin typeface="Times New Roman" panose="02020603050405020304" pitchFamily="18" charset="0"/>
                <a:ea typeface="Calibri" panose="020F0502020204030204" pitchFamily="34" charset="0"/>
              </a:endParaRPr>
            </a:p>
          </p:txBody>
        </p:sp>
        <p:sp>
          <p:nvSpPr>
            <p:cNvPr id="136" name="Rectangle 135">
              <a:extLst>
                <a:ext uri="{FF2B5EF4-FFF2-40B4-BE49-F238E27FC236}">
                  <a16:creationId xmlns:a16="http://schemas.microsoft.com/office/drawing/2014/main" id="{644AD100-0D18-9042-9CFA-F450CF3D7DA5}"/>
                </a:ext>
              </a:extLst>
            </p:cNvPr>
            <p:cNvSpPr/>
            <p:nvPr/>
          </p:nvSpPr>
          <p:spPr>
            <a:xfrm>
              <a:off x="3477978" y="803053"/>
              <a:ext cx="1563296"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Back</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pain,</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FM,</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migraine</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HA</a:t>
              </a:r>
              <a:endParaRPr lang="en-US" sz="1200">
                <a:effectLst/>
                <a:latin typeface="Times New Roman" panose="02020603050405020304" pitchFamily="18" charset="0"/>
                <a:ea typeface="Calibri" panose="020F0502020204030204" pitchFamily="34" charset="0"/>
              </a:endParaRPr>
            </a:p>
          </p:txBody>
        </p:sp>
        <p:sp>
          <p:nvSpPr>
            <p:cNvPr id="137" name="Rectangle 136">
              <a:extLst>
                <a:ext uri="{FF2B5EF4-FFF2-40B4-BE49-F238E27FC236}">
                  <a16:creationId xmlns:a16="http://schemas.microsoft.com/office/drawing/2014/main" id="{3A48DDF5-2212-EB45-A2BA-940A1DF0A6BE}"/>
                </a:ext>
              </a:extLst>
            </p:cNvPr>
            <p:cNvSpPr/>
            <p:nvPr/>
          </p:nvSpPr>
          <p:spPr>
            <a:xfrm>
              <a:off x="3477978" y="917353"/>
              <a:ext cx="1181289" cy="123237"/>
            </a:xfrm>
            <a:prstGeom prst="rect">
              <a:avLst/>
            </a:prstGeom>
            <a:ln>
              <a:noFill/>
            </a:ln>
          </p:spPr>
          <p:txBody>
            <a:bodyPr vert="horz" lIns="0" tIns="0" rIns="0" bIns="0" rtlCol="0">
              <a:noAutofit/>
            </a:bodyPr>
            <a:lstStyle/>
            <a:p>
              <a:pPr marL="0" marR="0">
                <a:spcBef>
                  <a:spcPts val="0"/>
                </a:spcBef>
                <a:spcAft>
                  <a:spcPts val="0"/>
                </a:spcAft>
              </a:pPr>
              <a:r>
                <a:rPr lang="en-US" sz="1200" dirty="0">
                  <a:solidFill>
                    <a:srgbClr val="181717"/>
                  </a:solidFill>
                  <a:effectLst/>
                  <a:latin typeface="Calibri" panose="020F0502020204030204" pitchFamily="34" charset="0"/>
                  <a:ea typeface="Calibri" panose="020F0502020204030204" pitchFamily="34" charset="0"/>
                </a:rPr>
                <a:t>•</a:t>
              </a:r>
              <a:r>
                <a:rPr lang="en-US" sz="1200" spc="40" dirty="0">
                  <a:solidFill>
                    <a:srgbClr val="181717"/>
                  </a:solidFill>
                  <a:effectLst/>
                  <a:latin typeface="Calibri" panose="020F0502020204030204" pitchFamily="34" charset="0"/>
                  <a:ea typeface="Calibri" panose="020F0502020204030204" pitchFamily="34" charset="0"/>
                </a:rPr>
                <a:t> </a:t>
              </a:r>
              <a:r>
                <a:rPr lang="en-US" sz="1200" dirty="0">
                  <a:solidFill>
                    <a:srgbClr val="181717"/>
                  </a:solidFill>
                  <a:effectLst/>
                  <a:latin typeface="Calibri" panose="020F0502020204030204" pitchFamily="34" charset="0"/>
                  <a:ea typeface="Calibri" panose="020F0502020204030204" pitchFamily="34" charset="0"/>
                </a:rPr>
                <a:t>Pain</a:t>
              </a:r>
              <a:r>
                <a:rPr lang="en-US" sz="1200" spc="40" dirty="0">
                  <a:solidFill>
                    <a:srgbClr val="181717"/>
                  </a:solidFill>
                  <a:effectLst/>
                  <a:latin typeface="Calibri" panose="020F0502020204030204" pitchFamily="34" charset="0"/>
                  <a:ea typeface="Calibri" panose="020F0502020204030204" pitchFamily="34" charset="0"/>
                </a:rPr>
                <a:t> </a:t>
              </a:r>
              <a:r>
                <a:rPr lang="en-US" sz="1200" dirty="0">
                  <a:solidFill>
                    <a:srgbClr val="181717"/>
                  </a:solidFill>
                  <a:effectLst/>
                  <a:latin typeface="Calibri" panose="020F0502020204030204" pitchFamily="34" charset="0"/>
                  <a:ea typeface="Calibri" panose="020F0502020204030204" pitchFamily="34" charset="0"/>
                </a:rPr>
                <a:t>catastrophizing</a:t>
              </a:r>
              <a:r>
                <a:rPr lang="en-US" sz="1200" spc="40" dirty="0">
                  <a:solidFill>
                    <a:srgbClr val="181717"/>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Calibri" panose="020F0502020204030204" pitchFamily="34" charset="0"/>
              </a:endParaRPr>
            </a:p>
          </p:txBody>
        </p:sp>
        <p:sp>
          <p:nvSpPr>
            <p:cNvPr id="138" name="Rectangle 137">
              <a:extLst>
                <a:ext uri="{FF2B5EF4-FFF2-40B4-BE49-F238E27FC236}">
                  <a16:creationId xmlns:a16="http://schemas.microsoft.com/office/drawing/2014/main" id="{1157588A-BDE5-9D4F-A480-29148EA1A896}"/>
                </a:ext>
              </a:extLst>
            </p:cNvPr>
            <p:cNvSpPr/>
            <p:nvPr/>
          </p:nvSpPr>
          <p:spPr>
            <a:xfrm>
              <a:off x="3477978" y="1031653"/>
              <a:ext cx="1138859"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Perceived</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disability</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39" name="Rectangle 138">
              <a:extLst>
                <a:ext uri="{FF2B5EF4-FFF2-40B4-BE49-F238E27FC236}">
                  <a16:creationId xmlns:a16="http://schemas.microsoft.com/office/drawing/2014/main" id="{7CF9CB61-1A1D-414E-8383-C95FC419C6F7}"/>
                </a:ext>
              </a:extLst>
            </p:cNvPr>
            <p:cNvSpPr/>
            <p:nvPr/>
          </p:nvSpPr>
          <p:spPr>
            <a:xfrm>
              <a:off x="3477978" y="1145953"/>
              <a:ext cx="1439789"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Access</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to</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analgesic</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drugs</a:t>
              </a:r>
              <a:endParaRPr lang="en-US" sz="1200">
                <a:effectLst/>
                <a:latin typeface="Times New Roman" panose="02020603050405020304" pitchFamily="18" charset="0"/>
                <a:ea typeface="Calibri" panose="020F0502020204030204" pitchFamily="34" charset="0"/>
              </a:endParaRPr>
            </a:p>
          </p:txBody>
        </p:sp>
        <p:sp>
          <p:nvSpPr>
            <p:cNvPr id="140" name="Rectangle 139">
              <a:extLst>
                <a:ext uri="{FF2B5EF4-FFF2-40B4-BE49-F238E27FC236}">
                  <a16:creationId xmlns:a16="http://schemas.microsoft.com/office/drawing/2014/main" id="{B2DEF1D5-EC93-A647-972E-D870DB5B9EE7}"/>
                </a:ext>
              </a:extLst>
            </p:cNvPr>
            <p:cNvSpPr/>
            <p:nvPr/>
          </p:nvSpPr>
          <p:spPr>
            <a:xfrm>
              <a:off x="3477978" y="1260253"/>
              <a:ext cx="995353"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Sleep</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disruption</a:t>
              </a:r>
              <a:r>
                <a:rPr lang="en-US" sz="1200" spc="4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41" name="Rectangle 140">
              <a:extLst>
                <a:ext uri="{FF2B5EF4-FFF2-40B4-BE49-F238E27FC236}">
                  <a16:creationId xmlns:a16="http://schemas.microsoft.com/office/drawing/2014/main" id="{FB0FDCC8-7481-C146-80A9-BA51776FC49C}"/>
                </a:ext>
              </a:extLst>
            </p:cNvPr>
            <p:cNvSpPr/>
            <p:nvPr/>
          </p:nvSpPr>
          <p:spPr>
            <a:xfrm>
              <a:off x="3477978" y="1374553"/>
              <a:ext cx="721178"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Pain</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escape</a:t>
              </a:r>
              <a:endParaRPr lang="en-US" sz="1200">
                <a:effectLst/>
                <a:latin typeface="Times New Roman" panose="02020603050405020304" pitchFamily="18" charset="0"/>
                <a:ea typeface="Calibri" panose="020F0502020204030204" pitchFamily="34" charset="0"/>
              </a:endParaRPr>
            </a:p>
          </p:txBody>
        </p:sp>
        <p:sp>
          <p:nvSpPr>
            <p:cNvPr id="142" name="Rectangle 141">
              <a:extLst>
                <a:ext uri="{FF2B5EF4-FFF2-40B4-BE49-F238E27FC236}">
                  <a16:creationId xmlns:a16="http://schemas.microsoft.com/office/drawing/2014/main" id="{ECF35E20-3597-2D42-9E56-2606DECFB160}"/>
                </a:ext>
              </a:extLst>
            </p:cNvPr>
            <p:cNvSpPr/>
            <p:nvPr/>
          </p:nvSpPr>
          <p:spPr>
            <a:xfrm>
              <a:off x="3477978" y="1488853"/>
              <a:ext cx="665505"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Avoidance</a:t>
              </a:r>
              <a:endParaRPr lang="en-US" sz="1200">
                <a:effectLst/>
                <a:latin typeface="Times New Roman" panose="02020603050405020304" pitchFamily="18" charset="0"/>
                <a:ea typeface="Calibri" panose="020F0502020204030204" pitchFamily="34" charset="0"/>
              </a:endParaRPr>
            </a:p>
          </p:txBody>
        </p:sp>
        <p:sp>
          <p:nvSpPr>
            <p:cNvPr id="143" name="Rectangle 142">
              <a:extLst>
                <a:ext uri="{FF2B5EF4-FFF2-40B4-BE49-F238E27FC236}">
                  <a16:creationId xmlns:a16="http://schemas.microsoft.com/office/drawing/2014/main" id="{205BB0D1-6F67-5947-935C-A1926D9ABF2F}"/>
                </a:ext>
              </a:extLst>
            </p:cNvPr>
            <p:cNvSpPr/>
            <p:nvPr/>
          </p:nvSpPr>
          <p:spPr>
            <a:xfrm>
              <a:off x="3477978" y="1603153"/>
              <a:ext cx="1350739" cy="123237"/>
            </a:xfrm>
            <a:prstGeom prst="rect">
              <a:avLst/>
            </a:prstGeom>
            <a:ln>
              <a:noFill/>
            </a:ln>
          </p:spPr>
          <p:txBody>
            <a:bodyPr vert="horz" lIns="0" tIns="0" rIns="0" bIns="0" rtlCol="0">
              <a:noAutofit/>
            </a:bodyPr>
            <a:lstStyle/>
            <a:p>
              <a:pPr marL="0" marR="0">
                <a:spcBef>
                  <a:spcPts val="0"/>
                </a:spcBef>
                <a:spcAft>
                  <a:spcPts val="0"/>
                </a:spcAft>
              </a:pPr>
              <a:r>
                <a:rPr lang="en-US" sz="1200">
                  <a:solidFill>
                    <a:srgbClr val="181717"/>
                  </a:solidFill>
                  <a:effectLst/>
                  <a:latin typeface="Calibri" panose="020F0502020204030204" pitchFamily="34" charset="0"/>
                  <a:ea typeface="Calibri" panose="020F0502020204030204" pitchFamily="34" charset="0"/>
                </a:rPr>
                <a:t>•</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Problem-solving</a:t>
              </a:r>
              <a:r>
                <a:rPr lang="en-US" sz="1200" spc="4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deficits</a:t>
              </a:r>
              <a:endParaRPr lang="en-US" sz="1200">
                <a:effectLst/>
                <a:latin typeface="Times New Roman" panose="02020603050405020304" pitchFamily="18" charset="0"/>
                <a:ea typeface="Calibri" panose="020F0502020204030204" pitchFamily="34" charset="0"/>
              </a:endParaRPr>
            </a:p>
          </p:txBody>
        </p:sp>
        <p:sp>
          <p:nvSpPr>
            <p:cNvPr id="144" name="Rectangle 143">
              <a:extLst>
                <a:ext uri="{FF2B5EF4-FFF2-40B4-BE49-F238E27FC236}">
                  <a16:creationId xmlns:a16="http://schemas.microsoft.com/office/drawing/2014/main" id="{0C59BD30-D989-C44A-B6B6-FDB084CF630A}"/>
                </a:ext>
              </a:extLst>
            </p:cNvPr>
            <p:cNvSpPr/>
            <p:nvPr/>
          </p:nvSpPr>
          <p:spPr>
            <a:xfrm>
              <a:off x="1789548" y="379248"/>
              <a:ext cx="442274" cy="123912"/>
            </a:xfrm>
            <a:prstGeom prst="rect">
              <a:avLst/>
            </a:prstGeom>
            <a:ln>
              <a:noFill/>
            </a:ln>
          </p:spPr>
          <p:txBody>
            <a:bodyPr vert="horz" lIns="0" tIns="0" rIns="0" bIns="0" rtlCol="0">
              <a:noAutofit/>
            </a:bodyPr>
            <a:lstStyle/>
            <a:p>
              <a:pPr marL="0" marR="0">
                <a:spcBef>
                  <a:spcPts val="0"/>
                </a:spcBef>
                <a:spcAft>
                  <a:spcPts val="0"/>
                </a:spcAft>
              </a:pPr>
              <a:r>
                <a:rPr lang="en-US" sz="1200" spc="10">
                  <a:solidFill>
                    <a:srgbClr val="181717"/>
                  </a:solidFill>
                  <a:effectLst/>
                  <a:latin typeface="Calibri" panose="020F0502020204030204" pitchFamily="34" charset="0"/>
                  <a:ea typeface="Calibri" panose="020F0502020204030204" pitchFamily="34" charset="0"/>
                </a:rPr>
                <a:t> </a:t>
              </a:r>
              <a:r>
                <a:rPr lang="en-US" sz="1200">
                  <a:solidFill>
                    <a:srgbClr val="181717"/>
                  </a:solidFill>
                  <a:effectLst/>
                  <a:latin typeface="Calibri" panose="020F0502020204030204" pitchFamily="34" charset="0"/>
                  <a:ea typeface="Calibri" panose="020F0502020204030204" pitchFamily="34" charset="0"/>
                </a:rPr>
                <a:t>Clinical</a:t>
              </a:r>
              <a:endParaRPr lang="en-US" sz="1200">
                <a:effectLst/>
                <a:latin typeface="Times New Roman" panose="02020603050405020304" pitchFamily="18" charset="0"/>
                <a:ea typeface="Calibri" panose="020F0502020204030204" pitchFamily="34" charset="0"/>
              </a:endParaRPr>
            </a:p>
          </p:txBody>
        </p:sp>
        <p:sp>
          <p:nvSpPr>
            <p:cNvPr id="145" name="Rectangle 144">
              <a:extLst>
                <a:ext uri="{FF2B5EF4-FFF2-40B4-BE49-F238E27FC236}">
                  <a16:creationId xmlns:a16="http://schemas.microsoft.com/office/drawing/2014/main" id="{464676B2-1E71-B84A-A6AA-F6F9AEE09B78}"/>
                </a:ext>
              </a:extLst>
            </p:cNvPr>
            <p:cNvSpPr/>
            <p:nvPr/>
          </p:nvSpPr>
          <p:spPr>
            <a:xfrm>
              <a:off x="1749010" y="501168"/>
              <a:ext cx="550106" cy="123912"/>
            </a:xfrm>
            <a:prstGeom prst="rect">
              <a:avLst/>
            </a:prstGeom>
            <a:ln>
              <a:noFill/>
            </a:ln>
          </p:spPr>
          <p:txBody>
            <a:bodyPr vert="horz" lIns="0" tIns="0" rIns="0" bIns="0" rtlCol="0">
              <a:noAutofit/>
            </a:bodyPr>
            <a:lstStyle/>
            <a:p>
              <a:pPr marL="0" marR="0">
                <a:spcBef>
                  <a:spcPts val="0"/>
                </a:spcBef>
                <a:spcAft>
                  <a:spcPts val="0"/>
                </a:spcAft>
              </a:pPr>
              <a:r>
                <a:rPr lang="en-US" sz="1200" u="sng">
                  <a:solidFill>
                    <a:srgbClr val="181717"/>
                  </a:solidFill>
                  <a:effectLst/>
                  <a:uFill>
                    <a:solidFill>
                      <a:srgbClr val="181717"/>
                    </a:solidFill>
                  </a:uFill>
                  <a:latin typeface="Calibri" panose="020F0502020204030204" pitchFamily="34" charset="0"/>
                  <a:ea typeface="Calibri" panose="020F0502020204030204" pitchFamily="34" charset="0"/>
                </a:rPr>
                <a:t>questions</a:t>
              </a:r>
              <a:endParaRPr lang="en-US" sz="1200">
                <a:effectLst/>
                <a:latin typeface="Times New Roman" panose="02020603050405020304" pitchFamily="18" charset="0"/>
                <a:ea typeface="Calibri" panose="020F0502020204030204" pitchFamily="34" charset="0"/>
              </a:endParaRPr>
            </a:p>
          </p:txBody>
        </p:sp>
        <p:sp>
          <p:nvSpPr>
            <p:cNvPr id="146" name="Rectangle 145">
              <a:extLst>
                <a:ext uri="{FF2B5EF4-FFF2-40B4-BE49-F238E27FC236}">
                  <a16:creationId xmlns:a16="http://schemas.microsoft.com/office/drawing/2014/main" id="{A6705F78-2724-634B-B7C1-148D1359F685}"/>
                </a:ext>
              </a:extLst>
            </p:cNvPr>
            <p:cNvSpPr/>
            <p:nvPr/>
          </p:nvSpPr>
          <p:spPr>
            <a:xfrm>
              <a:off x="2652902" y="501165"/>
              <a:ext cx="417411" cy="123912"/>
            </a:xfrm>
            <a:prstGeom prst="rect">
              <a:avLst/>
            </a:prstGeom>
            <a:ln>
              <a:noFill/>
            </a:ln>
          </p:spPr>
          <p:txBody>
            <a:bodyPr vert="horz" lIns="0" tIns="0" rIns="0" bIns="0" rtlCol="0">
              <a:noAutofit/>
            </a:bodyPr>
            <a:lstStyle/>
            <a:p>
              <a:pPr marL="0" marR="0">
                <a:spcBef>
                  <a:spcPts val="0"/>
                </a:spcBef>
                <a:spcAft>
                  <a:spcPts val="0"/>
                </a:spcAft>
              </a:pPr>
              <a:r>
                <a:rPr lang="en-US" sz="1200" u="sng">
                  <a:solidFill>
                    <a:srgbClr val="181717"/>
                  </a:solidFill>
                  <a:effectLst/>
                  <a:uFill>
                    <a:solidFill>
                      <a:srgbClr val="181717"/>
                    </a:solidFill>
                  </a:uFill>
                  <a:latin typeface="Calibri" panose="020F0502020204030204" pitchFamily="34" charset="0"/>
                  <a:ea typeface="Calibri" panose="020F0502020204030204" pitchFamily="34" charset="0"/>
                </a:rPr>
                <a:t>Actions</a:t>
              </a:r>
              <a:endParaRPr lang="en-US" sz="1200">
                <a:effectLst/>
                <a:latin typeface="Times New Roman" panose="02020603050405020304" pitchFamily="18" charset="0"/>
                <a:ea typeface="Calibri" panose="020F0502020204030204" pitchFamily="34" charset="0"/>
              </a:endParaRPr>
            </a:p>
          </p:txBody>
        </p:sp>
        <p:sp>
          <p:nvSpPr>
            <p:cNvPr id="147" name="Rectangle 146">
              <a:extLst>
                <a:ext uri="{FF2B5EF4-FFF2-40B4-BE49-F238E27FC236}">
                  <a16:creationId xmlns:a16="http://schemas.microsoft.com/office/drawing/2014/main" id="{4C373FED-63BA-8A41-9A97-2A63F361287F}"/>
                </a:ext>
              </a:extLst>
            </p:cNvPr>
            <p:cNvSpPr/>
            <p:nvPr/>
          </p:nvSpPr>
          <p:spPr>
            <a:xfrm>
              <a:off x="2966734" y="504213"/>
              <a:ext cx="37566" cy="123237"/>
            </a:xfrm>
            <a:prstGeom prst="rect">
              <a:avLst/>
            </a:prstGeom>
            <a:ln>
              <a:noFill/>
            </a:ln>
          </p:spPr>
          <p:txBody>
            <a:bodyPr vert="horz" lIns="0" tIns="0" rIns="0" bIns="0" rtlCol="0">
              <a:noAutofit/>
            </a:bodyPr>
            <a:lstStyle/>
            <a:p>
              <a:pPr marL="0" marR="0">
                <a:spcBef>
                  <a:spcPts val="0"/>
                </a:spcBef>
                <a:spcAft>
                  <a:spcPts val="0"/>
                </a:spcAft>
              </a:pPr>
              <a:r>
                <a:rPr lang="en-US" sz="800">
                  <a:solidFill>
                    <a:srgbClr val="181717"/>
                  </a:solidFill>
                  <a:effectLst/>
                  <a:latin typeface="Calibri" panose="020F0502020204030204" pitchFamily="34" charset="0"/>
                  <a:ea typeface="Calibri" panose="020F0502020204030204" pitchFamily="34" charset="0"/>
                </a:rPr>
                <a:t> </a:t>
              </a:r>
              <a:endParaRPr lang="en-US" sz="1200">
                <a:effectLst/>
                <a:latin typeface="Times New Roman" panose="02020603050405020304" pitchFamily="18" charset="0"/>
                <a:ea typeface="Calibri" panose="020F0502020204030204" pitchFamily="34" charset="0"/>
              </a:endParaRPr>
            </a:p>
          </p:txBody>
        </p:sp>
        <p:sp>
          <p:nvSpPr>
            <p:cNvPr id="148" name="Rectangle 147">
              <a:extLst>
                <a:ext uri="{FF2B5EF4-FFF2-40B4-BE49-F238E27FC236}">
                  <a16:creationId xmlns:a16="http://schemas.microsoft.com/office/drawing/2014/main" id="{4EE380EA-CEE4-1C4F-8D72-F4654F4F9297}"/>
                </a:ext>
              </a:extLst>
            </p:cNvPr>
            <p:cNvSpPr/>
            <p:nvPr/>
          </p:nvSpPr>
          <p:spPr>
            <a:xfrm>
              <a:off x="107291" y="2291329"/>
              <a:ext cx="649765" cy="139788"/>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FIGURE</a:t>
              </a:r>
              <a:r>
                <a:rPr lang="en-US" sz="900" spc="160">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3.</a:t>
              </a:r>
              <a:endParaRPr lang="en-US" sz="1200">
                <a:effectLst/>
                <a:latin typeface="Times New Roman" panose="02020603050405020304" pitchFamily="18" charset="0"/>
                <a:ea typeface="Calibri" panose="020F0502020204030204" pitchFamily="34" charset="0"/>
              </a:endParaRPr>
            </a:p>
          </p:txBody>
        </p:sp>
        <p:sp>
          <p:nvSpPr>
            <p:cNvPr id="149" name="Rectangle 148">
              <a:extLst>
                <a:ext uri="{FF2B5EF4-FFF2-40B4-BE49-F238E27FC236}">
                  <a16:creationId xmlns:a16="http://schemas.microsoft.com/office/drawing/2014/main" id="{CE1A13AF-4FFA-DE42-BE73-38A7E3FA9E9B}"/>
                </a:ext>
              </a:extLst>
            </p:cNvPr>
            <p:cNvSpPr/>
            <p:nvPr/>
          </p:nvSpPr>
          <p:spPr>
            <a:xfrm>
              <a:off x="641533" y="2294745"/>
              <a:ext cx="5439410"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Schematic</a:t>
              </a:r>
              <a:r>
                <a:rPr lang="en-US" sz="900" spc="16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representation</a:t>
              </a:r>
              <a:r>
                <a:rPr lang="en-US" sz="900" spc="170">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of</a:t>
              </a:r>
              <a:r>
                <a:rPr lang="en-US" sz="900" spc="160">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the</a:t>
              </a:r>
              <a:r>
                <a:rPr lang="en-US" sz="900" spc="16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risks</a:t>
              </a:r>
              <a:r>
                <a:rPr lang="en-US" sz="900" spc="160">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factors,</a:t>
              </a:r>
              <a:r>
                <a:rPr lang="en-US" sz="900" spc="170">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clinical</a:t>
              </a:r>
              <a:r>
                <a:rPr lang="en-US" sz="900" spc="160">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questions,</a:t>
              </a:r>
              <a:r>
                <a:rPr lang="en-US" sz="900" spc="170">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and</a:t>
              </a:r>
              <a:r>
                <a:rPr lang="en-US" sz="900" spc="160">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actions</a:t>
              </a:r>
              <a:r>
                <a:rPr lang="en-US" sz="900" spc="16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related</a:t>
              </a:r>
              <a:r>
                <a:rPr lang="en-US" sz="900" spc="16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to</a:t>
              </a:r>
              <a:r>
                <a:rPr lang="en-US" sz="900" spc="160">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the</a:t>
              </a:r>
              <a:endParaRPr lang="en-US" sz="1200">
                <a:effectLst/>
                <a:latin typeface="Times New Roman" panose="02020603050405020304" pitchFamily="18" charset="0"/>
                <a:ea typeface="Calibri" panose="020F0502020204030204" pitchFamily="34" charset="0"/>
              </a:endParaRPr>
            </a:p>
          </p:txBody>
        </p:sp>
        <p:sp>
          <p:nvSpPr>
            <p:cNvPr id="150" name="Rectangle 149">
              <a:extLst>
                <a:ext uri="{FF2B5EF4-FFF2-40B4-BE49-F238E27FC236}">
                  <a16:creationId xmlns:a16="http://schemas.microsoft.com/office/drawing/2014/main" id="{2A0830E8-EB40-514B-9553-B9808E54E302}"/>
                </a:ext>
              </a:extLst>
            </p:cNvPr>
            <p:cNvSpPr/>
            <p:nvPr/>
          </p:nvSpPr>
          <p:spPr>
            <a:xfrm>
              <a:off x="107291" y="2433703"/>
              <a:ext cx="4167247"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assessment</a:t>
              </a:r>
              <a:r>
                <a:rPr lang="en-US" sz="900" spc="7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and</a:t>
              </a:r>
              <a:r>
                <a:rPr lang="en-US" sz="900" spc="7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management</a:t>
              </a:r>
              <a:r>
                <a:rPr lang="en-US" sz="900" spc="7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of</a:t>
              </a:r>
              <a:r>
                <a:rPr lang="en-US" sz="900" spc="6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suicide</a:t>
              </a:r>
              <a:r>
                <a:rPr lang="en-US" sz="900" spc="7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in</a:t>
              </a:r>
              <a:r>
                <a:rPr lang="en-US" sz="900" spc="70">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adults</a:t>
              </a:r>
              <a:r>
                <a:rPr lang="en-US" sz="900" spc="7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with</a:t>
              </a:r>
              <a:r>
                <a:rPr lang="en-US" sz="900" spc="7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chronic</a:t>
              </a:r>
              <a:r>
                <a:rPr lang="en-US" sz="900" spc="7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pain.</a:t>
              </a:r>
              <a:r>
                <a:rPr lang="en-US" sz="900" spc="7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FM</a:t>
              </a:r>
              <a:endParaRPr lang="en-US" sz="1200">
                <a:effectLst/>
                <a:latin typeface="Times New Roman" panose="02020603050405020304" pitchFamily="18" charset="0"/>
                <a:ea typeface="Calibri" panose="020F0502020204030204" pitchFamily="34" charset="0"/>
              </a:endParaRPr>
            </a:p>
          </p:txBody>
        </p:sp>
        <p:sp>
          <p:nvSpPr>
            <p:cNvPr id="151" name="Rectangle 150">
              <a:extLst>
                <a:ext uri="{FF2B5EF4-FFF2-40B4-BE49-F238E27FC236}">
                  <a16:creationId xmlns:a16="http://schemas.microsoft.com/office/drawing/2014/main" id="{270A6DEF-B7A2-584B-97E9-9086E8F3E985}"/>
                </a:ext>
              </a:extLst>
            </p:cNvPr>
            <p:cNvSpPr/>
            <p:nvPr/>
          </p:nvSpPr>
          <p:spPr>
            <a:xfrm>
              <a:off x="3275302" y="2423683"/>
              <a:ext cx="116616" cy="261705"/>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¼</a:t>
              </a:r>
              <a:endParaRPr lang="en-US" sz="1200">
                <a:effectLst/>
                <a:latin typeface="Times New Roman" panose="02020603050405020304" pitchFamily="18" charset="0"/>
                <a:ea typeface="Calibri" panose="020F0502020204030204" pitchFamily="34" charset="0"/>
              </a:endParaRPr>
            </a:p>
          </p:txBody>
        </p:sp>
        <p:sp>
          <p:nvSpPr>
            <p:cNvPr id="152" name="Rectangle 151">
              <a:extLst>
                <a:ext uri="{FF2B5EF4-FFF2-40B4-BE49-F238E27FC236}">
                  <a16:creationId xmlns:a16="http://schemas.microsoft.com/office/drawing/2014/main" id="{E7591395-157A-3F41-81B0-79BE7197C572}"/>
                </a:ext>
              </a:extLst>
            </p:cNvPr>
            <p:cNvSpPr/>
            <p:nvPr/>
          </p:nvSpPr>
          <p:spPr>
            <a:xfrm>
              <a:off x="3397703" y="2433134"/>
              <a:ext cx="70878" cy="104046"/>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fi</a:t>
              </a:r>
              <a:endParaRPr lang="en-US" sz="1200">
                <a:effectLst/>
                <a:latin typeface="Times New Roman" panose="02020603050405020304" pitchFamily="18" charset="0"/>
                <a:ea typeface="Calibri" panose="020F0502020204030204" pitchFamily="34" charset="0"/>
              </a:endParaRPr>
            </a:p>
          </p:txBody>
        </p:sp>
        <p:sp>
          <p:nvSpPr>
            <p:cNvPr id="153" name="Rectangle 152">
              <a:extLst>
                <a:ext uri="{FF2B5EF4-FFF2-40B4-BE49-F238E27FC236}">
                  <a16:creationId xmlns:a16="http://schemas.microsoft.com/office/drawing/2014/main" id="{3B0BA007-102C-EF44-830B-5FF8B842640C}"/>
                </a:ext>
              </a:extLst>
            </p:cNvPr>
            <p:cNvSpPr/>
            <p:nvPr/>
          </p:nvSpPr>
          <p:spPr>
            <a:xfrm>
              <a:off x="3450984" y="2433703"/>
              <a:ext cx="913424"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bromyalgia;</a:t>
              </a:r>
              <a:r>
                <a:rPr lang="en-US" sz="900" spc="7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HA</a:t>
              </a:r>
              <a:endParaRPr lang="en-US" sz="1200">
                <a:effectLst/>
                <a:latin typeface="Times New Roman" panose="02020603050405020304" pitchFamily="18" charset="0"/>
                <a:ea typeface="Calibri" panose="020F0502020204030204" pitchFamily="34" charset="0"/>
              </a:endParaRPr>
            </a:p>
          </p:txBody>
        </p:sp>
        <p:sp>
          <p:nvSpPr>
            <p:cNvPr id="154" name="Rectangle 153">
              <a:extLst>
                <a:ext uri="{FF2B5EF4-FFF2-40B4-BE49-F238E27FC236}">
                  <a16:creationId xmlns:a16="http://schemas.microsoft.com/office/drawing/2014/main" id="{79636656-25C2-004A-A553-8D53054ADBFB}"/>
                </a:ext>
              </a:extLst>
            </p:cNvPr>
            <p:cNvSpPr/>
            <p:nvPr/>
          </p:nvSpPr>
          <p:spPr>
            <a:xfrm>
              <a:off x="4173149" y="2423683"/>
              <a:ext cx="116616" cy="261705"/>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¼</a:t>
              </a:r>
              <a:endParaRPr lang="en-US" sz="1200">
                <a:effectLst/>
                <a:latin typeface="Times New Roman" panose="02020603050405020304" pitchFamily="18" charset="0"/>
                <a:ea typeface="Calibri" panose="020F0502020204030204" pitchFamily="34" charset="0"/>
              </a:endParaRPr>
            </a:p>
          </p:txBody>
        </p:sp>
        <p:sp>
          <p:nvSpPr>
            <p:cNvPr id="155" name="Rectangle 154">
              <a:extLst>
                <a:ext uri="{FF2B5EF4-FFF2-40B4-BE49-F238E27FC236}">
                  <a16:creationId xmlns:a16="http://schemas.microsoft.com/office/drawing/2014/main" id="{1597672A-F449-044A-93A5-2E8F50395C88}"/>
                </a:ext>
              </a:extLst>
            </p:cNvPr>
            <p:cNvSpPr/>
            <p:nvPr/>
          </p:nvSpPr>
          <p:spPr>
            <a:xfrm>
              <a:off x="4295550" y="2433703"/>
              <a:ext cx="579750"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headache.</a:t>
              </a:r>
              <a:endParaRPr lang="en-US" sz="1200">
                <a:effectLst/>
                <a:latin typeface="Times New Roman" panose="02020603050405020304" pitchFamily="18" charset="0"/>
                <a:ea typeface="Calibri" panose="020F0502020204030204" pitchFamily="34" charset="0"/>
              </a:endParaRPr>
            </a:p>
          </p:txBody>
        </p:sp>
        <p:sp>
          <p:nvSpPr>
            <p:cNvPr id="156" name="Rectangle 155">
              <a:extLst>
                <a:ext uri="{FF2B5EF4-FFF2-40B4-BE49-F238E27FC236}">
                  <a16:creationId xmlns:a16="http://schemas.microsoft.com/office/drawing/2014/main" id="{C20A8432-4B2A-594E-9AF2-721AE68C8044}"/>
                </a:ext>
              </a:extLst>
            </p:cNvPr>
            <p:cNvSpPr/>
            <p:nvPr/>
          </p:nvSpPr>
          <p:spPr>
            <a:xfrm>
              <a:off x="107292" y="2573379"/>
              <a:ext cx="839865"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Adapted</a:t>
              </a:r>
              <a:r>
                <a:rPr lang="en-US" sz="900" spc="9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from</a:t>
              </a:r>
              <a:endParaRPr lang="en-US" sz="1200">
                <a:effectLst/>
                <a:latin typeface="Times New Roman" panose="02020603050405020304" pitchFamily="18" charset="0"/>
                <a:ea typeface="Calibri" panose="020F0502020204030204" pitchFamily="34" charset="0"/>
              </a:endParaRPr>
            </a:p>
          </p:txBody>
        </p:sp>
        <p:sp>
          <p:nvSpPr>
            <p:cNvPr id="157" name="Rectangle 156">
              <a:extLst>
                <a:ext uri="{FF2B5EF4-FFF2-40B4-BE49-F238E27FC236}">
                  <a16:creationId xmlns:a16="http://schemas.microsoft.com/office/drawing/2014/main" id="{E071A74D-8783-9A4E-B709-FA7E142CE17A}"/>
                </a:ext>
              </a:extLst>
            </p:cNvPr>
            <p:cNvSpPr/>
            <p:nvPr/>
          </p:nvSpPr>
          <p:spPr>
            <a:xfrm>
              <a:off x="777611" y="2573379"/>
              <a:ext cx="1419145"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Curr</a:t>
              </a:r>
              <a:r>
                <a:rPr lang="en-US" sz="900" spc="9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Pain</a:t>
              </a:r>
              <a:r>
                <a:rPr lang="en-US" sz="900" spc="10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Headache</a:t>
              </a:r>
              <a:r>
                <a:rPr lang="en-US" sz="900" spc="100">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Rep</a:t>
              </a:r>
              <a:endParaRPr lang="en-US" sz="1200">
                <a:effectLst/>
                <a:latin typeface="Times New Roman" panose="02020603050405020304" pitchFamily="18" charset="0"/>
                <a:ea typeface="Calibri" panose="020F0502020204030204" pitchFamily="34" charset="0"/>
              </a:endParaRPr>
            </a:p>
          </p:txBody>
        </p:sp>
        <p:sp>
          <p:nvSpPr>
            <p:cNvPr id="158" name="Rectangle 157">
              <a:extLst>
                <a:ext uri="{FF2B5EF4-FFF2-40B4-BE49-F238E27FC236}">
                  <a16:creationId xmlns:a16="http://schemas.microsoft.com/office/drawing/2014/main" id="{454C04A0-3FA3-2040-8DD7-2DC0AC25926D}"/>
                </a:ext>
              </a:extLst>
            </p:cNvPr>
            <p:cNvSpPr/>
            <p:nvPr/>
          </p:nvSpPr>
          <p:spPr>
            <a:xfrm>
              <a:off x="1844649" y="2548878"/>
              <a:ext cx="113585" cy="92070"/>
            </a:xfrm>
            <a:prstGeom prst="rect">
              <a:avLst/>
            </a:prstGeom>
            <a:ln>
              <a:noFill/>
            </a:ln>
          </p:spPr>
          <p:txBody>
            <a:bodyPr vert="horz" lIns="0" tIns="0" rIns="0" bIns="0" rtlCol="0">
              <a:noAutofit/>
            </a:bodyPr>
            <a:lstStyle/>
            <a:p>
              <a:pPr marL="0" marR="0">
                <a:spcBef>
                  <a:spcPts val="0"/>
                </a:spcBef>
                <a:spcAft>
                  <a:spcPts val="0"/>
                </a:spcAft>
              </a:pPr>
              <a:r>
                <a:rPr lang="en-US" sz="600">
                  <a:solidFill>
                    <a:srgbClr val="3B7697"/>
                  </a:solidFill>
                  <a:effectLst/>
                  <a:latin typeface="Calibri" panose="020F0502020204030204" pitchFamily="34" charset="0"/>
                  <a:ea typeface="Calibri" panose="020F0502020204030204" pitchFamily="34" charset="0"/>
                </a:rPr>
                <a:t>92</a:t>
              </a:r>
              <a:endParaRPr lang="en-US" sz="1200">
                <a:effectLst/>
                <a:latin typeface="Times New Roman" panose="02020603050405020304" pitchFamily="18" charset="0"/>
                <a:ea typeface="Calibri" panose="020F0502020204030204" pitchFamily="34" charset="0"/>
              </a:endParaRPr>
            </a:p>
          </p:txBody>
        </p:sp>
        <p:sp>
          <p:nvSpPr>
            <p:cNvPr id="159" name="Rectangle 158">
              <a:extLst>
                <a:ext uri="{FF2B5EF4-FFF2-40B4-BE49-F238E27FC236}">
                  <a16:creationId xmlns:a16="http://schemas.microsoft.com/office/drawing/2014/main" id="{1D856163-6EEF-AF46-9FF7-245B44F839B8}"/>
                </a:ext>
              </a:extLst>
            </p:cNvPr>
            <p:cNvSpPr/>
            <p:nvPr/>
          </p:nvSpPr>
          <p:spPr>
            <a:xfrm>
              <a:off x="1968490" y="2573384"/>
              <a:ext cx="956254" cy="138122"/>
            </a:xfrm>
            <a:prstGeom prst="rect">
              <a:avLst/>
            </a:prstGeom>
            <a:ln>
              <a:noFill/>
            </a:ln>
          </p:spPr>
          <p:txBody>
            <a:bodyPr vert="horz" lIns="0" tIns="0" rIns="0" bIns="0" rtlCol="0">
              <a:noAutofit/>
            </a:bodyPr>
            <a:lstStyle/>
            <a:p>
              <a:pPr marL="0" marR="0">
                <a:spcBef>
                  <a:spcPts val="0"/>
                </a:spcBef>
                <a:spcAft>
                  <a:spcPts val="0"/>
                </a:spcAft>
              </a:pPr>
              <a:r>
                <a:rPr lang="en-US" sz="900">
                  <a:effectLst/>
                  <a:latin typeface="Calibri" panose="020F0502020204030204" pitchFamily="34" charset="0"/>
                  <a:ea typeface="Calibri" panose="020F0502020204030204" pitchFamily="34" charset="0"/>
                </a:rPr>
                <a:t>with</a:t>
              </a:r>
              <a:r>
                <a:rPr lang="en-US" sz="900" spc="95">
                  <a:effectLst/>
                  <a:latin typeface="Calibri" panose="020F0502020204030204" pitchFamily="34" charset="0"/>
                  <a:ea typeface="Calibri" panose="020F0502020204030204" pitchFamily="34" charset="0"/>
                </a:rPr>
                <a:t> </a:t>
              </a:r>
              <a:r>
                <a:rPr lang="en-US" sz="900">
                  <a:effectLst/>
                  <a:latin typeface="Calibri" panose="020F0502020204030204" pitchFamily="34" charset="0"/>
                  <a:ea typeface="Calibri" panose="020F0502020204030204" pitchFamily="34" charset="0"/>
                </a:rPr>
                <a:t>permission.</a:t>
              </a:r>
              <a:endParaRPr lang="en-US" sz="1200">
                <a:effectLst/>
                <a:latin typeface="Times New Roman" panose="02020603050405020304" pitchFamily="18" charset="0"/>
                <a:ea typeface="Calibri" panose="020F0502020204030204" pitchFamily="34" charset="0"/>
              </a:endParaRPr>
            </a:p>
          </p:txBody>
        </p:sp>
      </p:grpSp>
    </p:spTree>
    <p:extLst>
      <p:ext uri="{BB962C8B-B14F-4D97-AF65-F5344CB8AC3E}">
        <p14:creationId xmlns:p14="http://schemas.microsoft.com/office/powerpoint/2010/main" val="2674816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Why is it important to identify and treat comorbid mental-health issues?</a:t>
            </a:r>
          </a:p>
        </p:txBody>
      </p:sp>
      <p:sp>
        <p:nvSpPr>
          <p:cNvPr id="3" name="Content Placeholder 2"/>
          <p:cNvSpPr>
            <a:spLocks noGrp="1"/>
          </p:cNvSpPr>
          <p:nvPr>
            <p:ph idx="1"/>
          </p:nvPr>
        </p:nvSpPr>
        <p:spPr>
          <a:xfrm>
            <a:off x="2589212" y="2133600"/>
            <a:ext cx="8915400" cy="3777622"/>
          </a:xfrm>
        </p:spPr>
        <p:txBody>
          <a:bodyPr/>
          <a:lstStyle/>
          <a:p>
            <a:endParaRPr lang="en-US" dirty="0"/>
          </a:p>
          <a:p>
            <a:r>
              <a:rPr lang="en-US" dirty="0"/>
              <a:t>Chronic pain patients also suffer in greater numbers in heart disease, diabetes, sleep apnea, stroke, COPD, breast cancer, colon cancer, lung cancer. </a:t>
            </a:r>
          </a:p>
          <a:p>
            <a:endParaRPr lang="en-US" dirty="0"/>
          </a:p>
          <a:p>
            <a:r>
              <a:rPr lang="en-US" dirty="0"/>
              <a:t>Stress may be a biproduct of behavioral choices such as the use of and the abuse of medications, self-limiting activities more than needed, </a:t>
            </a:r>
            <a:r>
              <a:rPr lang="en-US" dirty="0" err="1"/>
              <a:t>etc</a:t>
            </a:r>
            <a:r>
              <a:rPr lang="en-US" dirty="0"/>
              <a:t> </a:t>
            </a:r>
          </a:p>
        </p:txBody>
      </p:sp>
    </p:spTree>
    <p:extLst>
      <p:ext uri="{BB962C8B-B14F-4D97-AF65-F5344CB8AC3E}">
        <p14:creationId xmlns:p14="http://schemas.microsoft.com/office/powerpoint/2010/main" val="3085533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Psychological Treatment of </a:t>
            </a:r>
            <a:br>
              <a:rPr lang="en-US" dirty="0"/>
            </a:br>
            <a:r>
              <a:rPr lang="en-US" dirty="0"/>
              <a:t>Chronic Pain</a:t>
            </a:r>
          </a:p>
        </p:txBody>
      </p:sp>
      <p:sp>
        <p:nvSpPr>
          <p:cNvPr id="3" name="Content Placeholder 2"/>
          <p:cNvSpPr>
            <a:spLocks noGrp="1"/>
          </p:cNvSpPr>
          <p:nvPr>
            <p:ph idx="1"/>
          </p:nvPr>
        </p:nvSpPr>
        <p:spPr/>
        <p:txBody>
          <a:bodyPr/>
          <a:lstStyle/>
          <a:p>
            <a:pPr defTabSz="914400">
              <a:spcBef>
                <a:spcPts val="0"/>
              </a:spcBef>
              <a:buClrTx/>
            </a:pPr>
            <a:r>
              <a:rPr lang="en-US" dirty="0"/>
              <a:t>Historically, chronic pain has been treated with medication and only a few efficacious orientations were used to address the related psychological symptoms, such as CBT and Mindfulness.  </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defTabSz="914400">
              <a:spcBef>
                <a:spcPts val="0"/>
              </a:spcBef>
              <a:buClrTx/>
            </a:pPr>
            <a:r>
              <a:rPr lang="en-US" dirty="0"/>
              <a:t>Currently there are significantly more options but their efficacy in the the literature is mixed. </a:t>
            </a:r>
          </a:p>
          <a:p>
            <a:pPr defTabSz="914400">
              <a:spcBef>
                <a:spcPts val="0"/>
              </a:spcBef>
              <a:buClrTx/>
            </a:pPr>
            <a:endParaRPr lang="en-US" dirty="0"/>
          </a:p>
          <a:p>
            <a:pPr defTabSz="914400">
              <a:spcBef>
                <a:spcPts val="0"/>
              </a:spcBef>
              <a:buClrTx/>
            </a:pPr>
            <a:r>
              <a:rPr lang="en-US" dirty="0"/>
              <a:t>The benefits of CBT and Mindfulness will be reviewed.</a:t>
            </a:r>
          </a:p>
        </p:txBody>
      </p:sp>
    </p:spTree>
    <p:extLst>
      <p:ext uri="{BB962C8B-B14F-4D97-AF65-F5344CB8AC3E}">
        <p14:creationId xmlns:p14="http://schemas.microsoft.com/office/powerpoint/2010/main" val="18541880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Psychological Treatment of </a:t>
            </a:r>
            <a:br>
              <a:rPr lang="en-US" dirty="0"/>
            </a:br>
            <a:r>
              <a:rPr lang="en-US" dirty="0"/>
              <a:t>Chronic Pain: Mindfulness</a:t>
            </a:r>
          </a:p>
        </p:txBody>
      </p:sp>
      <p:sp>
        <p:nvSpPr>
          <p:cNvPr id="3" name="Content Placeholder 2"/>
          <p:cNvSpPr>
            <a:spLocks noGrp="1"/>
          </p:cNvSpPr>
          <p:nvPr>
            <p:ph idx="1"/>
          </p:nvPr>
        </p:nvSpPr>
        <p:spPr/>
        <p:txBody>
          <a:bodyPr/>
          <a:lstStyle/>
          <a:p>
            <a:pPr lvl="0"/>
            <a:r>
              <a:rPr lang="en-US" dirty="0"/>
              <a:t>Mindfulness-based approach</a:t>
            </a:r>
          </a:p>
          <a:p>
            <a:pPr lvl="0"/>
            <a:r>
              <a:rPr lang="en-US" dirty="0"/>
              <a:t>This approach is largely based on the work of Dr. Jon </a:t>
            </a:r>
            <a:r>
              <a:rPr lang="en-US" dirty="0" err="1"/>
              <a:t>Kabat</a:t>
            </a:r>
            <a:r>
              <a:rPr lang="en-US" dirty="0"/>
              <a:t>-Zinn during the 1980’s and 90’s.  It teaches patients various mindfulness techniques to assist them in managing their pain more effectively.  </a:t>
            </a:r>
          </a:p>
          <a:p>
            <a:pPr lvl="0"/>
            <a:r>
              <a:rPr lang="en-US" dirty="0"/>
              <a:t>The focus is on becoming more aware of what we are actually experiencing, without the overlay of our judgement.</a:t>
            </a:r>
          </a:p>
          <a:p>
            <a:pPr lvl="0"/>
            <a:r>
              <a:rPr lang="en-US" dirty="0"/>
              <a:t>Encouraged to listening to their body.</a:t>
            </a:r>
          </a:p>
          <a:p>
            <a:pPr lvl="0"/>
            <a:r>
              <a:rPr lang="en-US" dirty="0"/>
              <a:t>Encouraged to live in the moment with gratitude and acceptance.</a:t>
            </a:r>
          </a:p>
          <a:p>
            <a:pPr lvl="0"/>
            <a:endParaRPr lang="en-US" dirty="0"/>
          </a:p>
        </p:txBody>
      </p:sp>
    </p:spTree>
    <p:extLst>
      <p:ext uri="{BB962C8B-B14F-4D97-AF65-F5344CB8AC3E}">
        <p14:creationId xmlns:p14="http://schemas.microsoft.com/office/powerpoint/2010/main" val="2052645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Psychological Treatment of </a:t>
            </a:r>
            <a:br>
              <a:rPr lang="en-US" dirty="0"/>
            </a:br>
            <a:r>
              <a:rPr lang="en-US" dirty="0"/>
              <a:t>Chronic Pain: Mindfulness</a:t>
            </a:r>
          </a:p>
        </p:txBody>
      </p:sp>
      <p:sp>
        <p:nvSpPr>
          <p:cNvPr id="3" name="Content Placeholder 2"/>
          <p:cNvSpPr>
            <a:spLocks noGrp="1"/>
          </p:cNvSpPr>
          <p:nvPr>
            <p:ph idx="1"/>
          </p:nvPr>
        </p:nvSpPr>
        <p:spPr/>
        <p:txBody>
          <a:bodyPr>
            <a:normAutofit lnSpcReduction="10000"/>
          </a:bodyPr>
          <a:lstStyle/>
          <a:p>
            <a:r>
              <a:rPr lang="en-US" dirty="0"/>
              <a:t>The mindfulness approach attempts to assist patients in reducing stress and pain by learning to </a:t>
            </a:r>
            <a:r>
              <a:rPr lang="en-US" b="1" dirty="0"/>
              <a:t>relax </a:t>
            </a:r>
            <a:r>
              <a:rPr lang="en-US" dirty="0"/>
              <a:t>and </a:t>
            </a:r>
            <a:r>
              <a:rPr lang="en-US" b="1" dirty="0"/>
              <a:t>refocus</a:t>
            </a:r>
            <a:r>
              <a:rPr lang="en-US" dirty="0"/>
              <a:t>, and ultimately developing a sense of inner peace and </a:t>
            </a:r>
            <a:r>
              <a:rPr lang="en-US" b="1" dirty="0"/>
              <a:t>acceptance of the pain</a:t>
            </a:r>
            <a:r>
              <a:rPr lang="en-US" dirty="0"/>
              <a:t>.  </a:t>
            </a:r>
          </a:p>
          <a:p>
            <a:r>
              <a:rPr lang="en-US" dirty="0"/>
              <a:t>According to Dr. Kabat-Zinn “</a:t>
            </a:r>
            <a:r>
              <a:rPr lang="en-US" b="1" dirty="0"/>
              <a:t>from the perspective of mindfulness, nothing needs fixing</a:t>
            </a:r>
            <a:r>
              <a:rPr lang="en-US" dirty="0"/>
              <a:t>…”  He discusses the importance of helping patients realize that there is more to them than just the pain, or the condition that led to their experience of pain.</a:t>
            </a:r>
          </a:p>
          <a:p>
            <a:r>
              <a:rPr lang="en-US" dirty="0"/>
              <a:t>Instead of “</a:t>
            </a:r>
            <a:r>
              <a:rPr lang="en-US" b="1" dirty="0"/>
              <a:t>fixing or stopping the pain</a:t>
            </a:r>
            <a:r>
              <a:rPr lang="en-US" dirty="0"/>
              <a:t>” the focus is on becoming more aware of what we are actually experiencing, without the overlay of our judgement.  In doing so, healing can occur (“allowing the system to come to terms with how things actually are”). </a:t>
            </a:r>
          </a:p>
          <a:p>
            <a:r>
              <a:rPr lang="en-US" dirty="0"/>
              <a:t> </a:t>
            </a:r>
            <a:r>
              <a:rPr lang="en-US" u="sng" dirty="0"/>
              <a:t>Thus, patients start feeling that they have more control in their life in general and over the pain in particular pain.</a:t>
            </a:r>
          </a:p>
        </p:txBody>
      </p:sp>
    </p:spTree>
    <p:extLst>
      <p:ext uri="{BB962C8B-B14F-4D97-AF65-F5344CB8AC3E}">
        <p14:creationId xmlns:p14="http://schemas.microsoft.com/office/powerpoint/2010/main" val="1697775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Psychological Treatment of </a:t>
            </a:r>
            <a:br>
              <a:rPr lang="en-US" dirty="0"/>
            </a:br>
            <a:r>
              <a:rPr lang="en-US" dirty="0"/>
              <a:t>Chronic Pain: Mindfulness</a:t>
            </a:r>
          </a:p>
        </p:txBody>
      </p:sp>
      <p:sp>
        <p:nvSpPr>
          <p:cNvPr id="3" name="Content Placeholder 2"/>
          <p:cNvSpPr>
            <a:spLocks noGrp="1"/>
          </p:cNvSpPr>
          <p:nvPr>
            <p:ph idx="1"/>
          </p:nvPr>
        </p:nvSpPr>
        <p:spPr/>
        <p:txBody>
          <a:bodyPr>
            <a:normAutofit/>
          </a:bodyPr>
          <a:lstStyle/>
          <a:p>
            <a:r>
              <a:rPr lang="en-US" dirty="0"/>
              <a:t>One of the most important techniques is “</a:t>
            </a:r>
            <a:r>
              <a:rPr lang="en-US" b="1" dirty="0"/>
              <a:t>Listening to your body</a:t>
            </a:r>
            <a:r>
              <a:rPr lang="en-US" dirty="0"/>
              <a:t>.”  Patients are taught to </a:t>
            </a:r>
            <a:r>
              <a:rPr lang="en-US" u="sng" dirty="0"/>
              <a:t>recognize the signs of stress and tension </a:t>
            </a:r>
            <a:r>
              <a:rPr lang="en-US" dirty="0"/>
              <a:t>that are building in the body before the pain level increases to unmanageable levels.  At that point, patients are encouraged to use the breathing and meditative techniques they were taught.  </a:t>
            </a:r>
          </a:p>
          <a:p>
            <a:endParaRPr lang="en-US" dirty="0"/>
          </a:p>
          <a:p>
            <a:r>
              <a:rPr lang="en-US" dirty="0"/>
              <a:t>Mindfulness also attempts to teach pain patients to “</a:t>
            </a:r>
            <a:r>
              <a:rPr lang="en-US" b="1" dirty="0"/>
              <a:t>live at the moment</a:t>
            </a:r>
            <a:r>
              <a:rPr lang="en-US" dirty="0"/>
              <a:t>.”  Often when patients focus on the </a:t>
            </a:r>
            <a:r>
              <a:rPr lang="en-US" u="sng" dirty="0"/>
              <a:t>long-term implications of the pain they are overwhelmed</a:t>
            </a:r>
            <a:r>
              <a:rPr lang="en-US" dirty="0"/>
              <a:t>.  This increases their perception of the pain.  Through mindfulness they learn to stay focused on the present time and trying to cope with the pain at that specific time.</a:t>
            </a:r>
          </a:p>
        </p:txBody>
      </p:sp>
    </p:spTree>
    <p:extLst>
      <p:ext uri="{BB962C8B-B14F-4D97-AF65-F5344CB8AC3E}">
        <p14:creationId xmlns:p14="http://schemas.microsoft.com/office/powerpoint/2010/main" val="1296214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Biography</a:t>
            </a:r>
          </a:p>
        </p:txBody>
      </p:sp>
      <p:sp>
        <p:nvSpPr>
          <p:cNvPr id="3" name="Content Placeholder 2"/>
          <p:cNvSpPr>
            <a:spLocks noGrp="1"/>
          </p:cNvSpPr>
          <p:nvPr>
            <p:ph idx="1"/>
          </p:nvPr>
        </p:nvSpPr>
        <p:spPr/>
        <p:txBody>
          <a:bodyPr>
            <a:normAutofit fontScale="92500" lnSpcReduction="20000"/>
          </a:bodyPr>
          <a:lstStyle/>
          <a:p>
            <a:r>
              <a:rPr lang="en-US" b="1" dirty="0"/>
              <a:t>Lana </a:t>
            </a:r>
            <a:r>
              <a:rPr lang="en-US" b="1" dirty="0" err="1"/>
              <a:t>Delshadi</a:t>
            </a:r>
            <a:r>
              <a:rPr lang="en-US" b="1" dirty="0"/>
              <a:t> </a:t>
            </a:r>
            <a:r>
              <a:rPr lang="en-US" b="1" dirty="0" err="1"/>
              <a:t>Ed.D</a:t>
            </a:r>
            <a:r>
              <a:rPr lang="en-US" b="1" dirty="0"/>
              <a:t>. (PSY 16895) </a:t>
            </a:r>
            <a:r>
              <a:rPr lang="en-US" dirty="0"/>
              <a:t>is a licensed clinical neuropsychologist.  She graduated from OISE/ University of Toronto in 1998 and proceeded to obtain her certification in neuropsychology from the Fielding Institute.  She has a private practice in Los Alamitos, CA, and consults at a number of hospitals in the area.  Her areas of specialty include clinical, health, neuropsychology and forensic psychology.  Dr. Delshadi ran a pain management support group in the past and worked on a number of rehabilitation units.</a:t>
            </a:r>
          </a:p>
          <a:p>
            <a:endParaRPr lang="en-US" dirty="0"/>
          </a:p>
          <a:p>
            <a:r>
              <a:rPr lang="en-US" b="1" dirty="0"/>
              <a:t>Donald Campbell, </a:t>
            </a:r>
            <a:r>
              <a:rPr lang="en-US" b="1" dirty="0" err="1"/>
              <a:t>Psy.D</a:t>
            </a:r>
            <a:r>
              <a:rPr lang="en-US" b="1" dirty="0"/>
              <a:t>. (PSB94025330) </a:t>
            </a:r>
            <a:r>
              <a:rPr lang="en-US" dirty="0"/>
              <a:t>is a registered psychological assistant and is being supervised by Lana </a:t>
            </a:r>
            <a:r>
              <a:rPr lang="en-US" dirty="0" err="1"/>
              <a:t>Delshadi</a:t>
            </a:r>
            <a:r>
              <a:rPr lang="en-US" dirty="0"/>
              <a:t>, </a:t>
            </a:r>
            <a:r>
              <a:rPr lang="en-US" dirty="0" err="1"/>
              <a:t>Ed.D</a:t>
            </a:r>
            <a:r>
              <a:rPr lang="en-US" dirty="0"/>
              <a:t>. in a private practice setting.  He graduated in 2019 from the Chicago School of Professional Psychology with a doctorate in clinical psychology. Don has experience working in community clinics, with male juvenile offenders, and in forensic psychiatric hospital. He is co-leading a pain management support group with a yoga &amp; meditation instructor.</a:t>
            </a:r>
          </a:p>
          <a:p>
            <a:endParaRPr lang="en-US" dirty="0"/>
          </a:p>
        </p:txBody>
      </p:sp>
    </p:spTree>
    <p:extLst>
      <p:ext uri="{BB962C8B-B14F-4D97-AF65-F5344CB8AC3E}">
        <p14:creationId xmlns:p14="http://schemas.microsoft.com/office/powerpoint/2010/main" val="223427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Psychological Treatment of </a:t>
            </a:r>
            <a:br>
              <a:rPr lang="en-US" dirty="0"/>
            </a:br>
            <a:r>
              <a:rPr lang="en-US" dirty="0"/>
              <a:t>Chronic Pain: Mindfulness</a:t>
            </a:r>
          </a:p>
        </p:txBody>
      </p:sp>
      <p:sp>
        <p:nvSpPr>
          <p:cNvPr id="3" name="Content Placeholder 2"/>
          <p:cNvSpPr>
            <a:spLocks noGrp="1"/>
          </p:cNvSpPr>
          <p:nvPr>
            <p:ph idx="1"/>
          </p:nvPr>
        </p:nvSpPr>
        <p:spPr/>
        <p:txBody>
          <a:bodyPr>
            <a:normAutofit fontScale="92500" lnSpcReduction="20000"/>
          </a:bodyPr>
          <a:lstStyle/>
          <a:p>
            <a:endParaRPr lang="en-US" sz="2800" dirty="0"/>
          </a:p>
          <a:p>
            <a:r>
              <a:rPr lang="en-US" sz="2800" dirty="0"/>
              <a:t>Efficacy:  CBT was reported to be more effective and the preferred choice for pain management until recently.</a:t>
            </a:r>
          </a:p>
          <a:p>
            <a:pPr marL="0" indent="0">
              <a:buNone/>
            </a:pPr>
            <a:endParaRPr lang="en-US" sz="2800" dirty="0"/>
          </a:p>
          <a:p>
            <a:r>
              <a:rPr lang="en-US" sz="2800" dirty="0"/>
              <a:t>“Mindfulness based interventions have attempted to educate patients to improve their self-regulation through self acceptance and awareness of their physical sensations, current thoughts, and acceptance.” (Kabat-Zinn, 1990).</a:t>
            </a:r>
          </a:p>
        </p:txBody>
      </p:sp>
    </p:spTree>
    <p:extLst>
      <p:ext uri="{BB962C8B-B14F-4D97-AF65-F5344CB8AC3E}">
        <p14:creationId xmlns:p14="http://schemas.microsoft.com/office/powerpoint/2010/main" val="1307584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Psychological Treatment of </a:t>
            </a:r>
            <a:br>
              <a:rPr lang="en-US" dirty="0"/>
            </a:br>
            <a:r>
              <a:rPr lang="en-US" dirty="0"/>
              <a:t>Chronic Pain: Mindfulness</a:t>
            </a:r>
          </a:p>
        </p:txBody>
      </p:sp>
      <p:sp>
        <p:nvSpPr>
          <p:cNvPr id="3" name="Content Placeholder 2"/>
          <p:cNvSpPr>
            <a:spLocks noGrp="1"/>
          </p:cNvSpPr>
          <p:nvPr>
            <p:ph idx="1"/>
          </p:nvPr>
        </p:nvSpPr>
        <p:spPr/>
        <p:txBody>
          <a:bodyPr>
            <a:noAutofit/>
          </a:bodyPr>
          <a:lstStyle/>
          <a:p>
            <a:r>
              <a:rPr lang="en-US" sz="2000" dirty="0"/>
              <a:t> The general consensus is that mindfulness meditation is an effective means to address chronic pain by reducing reduce anxiety, depression and distress, and to enhance quality of life (Hofmann et al., 2010) and improving the negative response pattern to pain distress (Grossman et al., 2004; </a:t>
            </a:r>
            <a:r>
              <a:rPr lang="en-US" sz="2000" dirty="0" err="1"/>
              <a:t>Kabat</a:t>
            </a:r>
            <a:r>
              <a:rPr lang="en-US" sz="2000" dirty="0"/>
              <a:t>-Zinn, 1990). </a:t>
            </a:r>
          </a:p>
          <a:p>
            <a:endParaRPr lang="en-US" sz="2000" dirty="0"/>
          </a:p>
          <a:p>
            <a:r>
              <a:rPr lang="en-US" sz="2000" dirty="0"/>
              <a:t>The efficacy on mindfulness mediation as a pain management has been mixed in several meta analyses, which maybe due to heterogeneity among the studies. Most studies reviewed for this presentation suggest that Mindfulness meditation offered mild significance in experienced pain due to its influence in the areas of depression symptoms, pain self-efficacy, and quality of life.  </a:t>
            </a:r>
          </a:p>
        </p:txBody>
      </p:sp>
    </p:spTree>
    <p:extLst>
      <p:ext uri="{BB962C8B-B14F-4D97-AF65-F5344CB8AC3E}">
        <p14:creationId xmlns:p14="http://schemas.microsoft.com/office/powerpoint/2010/main" val="11328596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Psychological Treatment of </a:t>
            </a:r>
            <a:br>
              <a:rPr lang="en-US" dirty="0"/>
            </a:br>
            <a:r>
              <a:rPr lang="en-US" dirty="0"/>
              <a:t>Chronic Pain: Mindfulness</a:t>
            </a:r>
          </a:p>
        </p:txBody>
      </p:sp>
      <p:sp>
        <p:nvSpPr>
          <p:cNvPr id="3" name="Content Placeholder 2"/>
          <p:cNvSpPr>
            <a:spLocks noGrp="1"/>
          </p:cNvSpPr>
          <p:nvPr>
            <p:ph idx="1"/>
          </p:nvPr>
        </p:nvSpPr>
        <p:spPr>
          <a:xfrm>
            <a:off x="2592925" y="2147047"/>
            <a:ext cx="8915400" cy="3777622"/>
          </a:xfrm>
        </p:spPr>
        <p:txBody>
          <a:bodyPr>
            <a:normAutofit/>
          </a:bodyPr>
          <a:lstStyle/>
          <a:p>
            <a:pPr marL="0" indent="0" algn="ctr">
              <a:buNone/>
            </a:pPr>
            <a:endParaRPr lang="en-US" sz="2800" dirty="0"/>
          </a:p>
          <a:p>
            <a:pPr marL="0" indent="0" algn="ctr">
              <a:buNone/>
            </a:pPr>
            <a:r>
              <a:rPr lang="en-US" sz="2800" dirty="0"/>
              <a:t>“Quality of evidence (for </a:t>
            </a:r>
            <a:r>
              <a:rPr lang="en-US" sz="2800" dirty="0" err="1"/>
              <a:t>Mindfullness</a:t>
            </a:r>
            <a:r>
              <a:rPr lang="en-US" sz="2800" dirty="0"/>
              <a:t>) was high for depression, moderate for mental health-related quality of life, and low for physical health-related quality of life,” (Hilton, .et al. 2017)</a:t>
            </a:r>
          </a:p>
        </p:txBody>
      </p:sp>
    </p:spTree>
    <p:extLst>
      <p:ext uri="{BB962C8B-B14F-4D97-AF65-F5344CB8AC3E}">
        <p14:creationId xmlns:p14="http://schemas.microsoft.com/office/powerpoint/2010/main" val="1707595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Psychological Treatment of </a:t>
            </a:r>
            <a:br>
              <a:rPr lang="en-US" dirty="0"/>
            </a:br>
            <a:r>
              <a:rPr lang="en-US" dirty="0"/>
              <a:t>Chronic Pain: Mindfulness</a:t>
            </a:r>
          </a:p>
        </p:txBody>
      </p:sp>
      <p:sp>
        <p:nvSpPr>
          <p:cNvPr id="3" name="Content Placeholder 2"/>
          <p:cNvSpPr>
            <a:spLocks noGrp="1"/>
          </p:cNvSpPr>
          <p:nvPr>
            <p:ph idx="1"/>
          </p:nvPr>
        </p:nvSpPr>
        <p:spPr>
          <a:xfrm>
            <a:off x="2592925" y="2147047"/>
            <a:ext cx="8915400" cy="3777622"/>
          </a:xfrm>
        </p:spPr>
        <p:txBody>
          <a:bodyPr>
            <a:normAutofit fontScale="62500" lnSpcReduction="20000"/>
          </a:bodyPr>
          <a:lstStyle/>
          <a:p>
            <a:pPr marL="0" indent="0">
              <a:buNone/>
            </a:pPr>
            <a:r>
              <a:rPr lang="en-US" sz="2800" dirty="0"/>
              <a:t>Here is a list of common Mindfulness techniques to treat pain:  </a:t>
            </a:r>
          </a:p>
          <a:p>
            <a:pPr marL="0" indent="0">
              <a:buNone/>
            </a:pPr>
            <a:endParaRPr lang="en-US" sz="2800" dirty="0"/>
          </a:p>
          <a:p>
            <a:pPr marL="0" indent="0">
              <a:buNone/>
            </a:pPr>
            <a:r>
              <a:rPr lang="en-US" sz="2800" b="1" dirty="0"/>
              <a:t>(A) The body scan: this takes about 20-30 minutes and consists of </a:t>
            </a:r>
            <a:endParaRPr lang="en-US" sz="2800" dirty="0"/>
          </a:p>
          <a:p>
            <a:pPr marL="514350" indent="-514350">
              <a:buAutoNum type="arabicParenBoth"/>
            </a:pPr>
            <a:r>
              <a:rPr lang="en-US" sz="2800" dirty="0"/>
              <a:t>Preparation: preparing the environment to enhance relaxation; </a:t>
            </a:r>
          </a:p>
          <a:p>
            <a:pPr marL="514350" indent="-514350">
              <a:buAutoNum type="arabicParenBoth"/>
            </a:pPr>
            <a:r>
              <a:rPr lang="en-US" sz="2800" dirty="0"/>
              <a:t>Grounding: turning your awareness to your body;</a:t>
            </a:r>
          </a:p>
          <a:p>
            <a:pPr marL="514350" indent="-514350">
              <a:buAutoNum type="arabicParenBoth"/>
            </a:pPr>
            <a:r>
              <a:rPr lang="en-US" sz="2800" dirty="0"/>
              <a:t>Present moment awareness: the decision to let go of the past and the future and be fully engaged with the present time, allowing yourself to experience sensations without judgement.</a:t>
            </a:r>
          </a:p>
          <a:p>
            <a:pPr marL="514350" indent="-514350">
              <a:buAutoNum type="arabicParenBoth"/>
            </a:pPr>
            <a:r>
              <a:rPr lang="en-US" sz="2800" dirty="0"/>
              <a:t>The body scan:  focusing attention on each part of the body, one at a time, and giving it all your attention; </a:t>
            </a:r>
          </a:p>
          <a:p>
            <a:pPr marL="514350" indent="-514350">
              <a:buAutoNum type="arabicParenBoth"/>
            </a:pPr>
            <a:r>
              <a:rPr lang="en-US" sz="2800" dirty="0"/>
              <a:t>Whole body awareness: become aware of the entire body as a connected whole.  Other techniques include:</a:t>
            </a:r>
          </a:p>
        </p:txBody>
      </p:sp>
    </p:spTree>
    <p:extLst>
      <p:ext uri="{BB962C8B-B14F-4D97-AF65-F5344CB8AC3E}">
        <p14:creationId xmlns:p14="http://schemas.microsoft.com/office/powerpoint/2010/main" val="536811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Psychological Treatment of </a:t>
            </a:r>
            <a:br>
              <a:rPr lang="en-US" dirty="0"/>
            </a:br>
            <a:r>
              <a:rPr lang="en-US" dirty="0"/>
              <a:t>Chronic Pain: Mindfulness</a:t>
            </a:r>
          </a:p>
        </p:txBody>
      </p:sp>
      <p:sp>
        <p:nvSpPr>
          <p:cNvPr id="3" name="Content Placeholder 2"/>
          <p:cNvSpPr>
            <a:spLocks noGrp="1"/>
          </p:cNvSpPr>
          <p:nvPr>
            <p:ph idx="1"/>
          </p:nvPr>
        </p:nvSpPr>
        <p:spPr>
          <a:xfrm>
            <a:off x="2592925" y="2147047"/>
            <a:ext cx="8915400" cy="3777622"/>
          </a:xfrm>
        </p:spPr>
        <p:txBody>
          <a:bodyPr>
            <a:normAutofit fontScale="77500" lnSpcReduction="20000"/>
          </a:bodyPr>
          <a:lstStyle/>
          <a:p>
            <a:pPr marL="0" indent="0">
              <a:buNone/>
            </a:pPr>
            <a:r>
              <a:rPr lang="en-US" sz="2800" dirty="0"/>
              <a:t>Here is a list of common Mindfulness techniques to treat pain:  </a:t>
            </a:r>
          </a:p>
          <a:p>
            <a:pPr marL="0" indent="0">
              <a:buNone/>
            </a:pPr>
            <a:endParaRPr lang="en-US" sz="2800" dirty="0"/>
          </a:p>
          <a:p>
            <a:pPr marL="0" indent="0">
              <a:buNone/>
            </a:pPr>
            <a:r>
              <a:rPr lang="en-US" sz="2800" b="1" dirty="0"/>
              <a:t>(B) Breathing: diaphragmic breathing to reduce get a pain sensations </a:t>
            </a:r>
            <a:r>
              <a:rPr lang="en-US" sz="2800" dirty="0"/>
              <a:t>(breath into the area)</a:t>
            </a:r>
          </a:p>
          <a:p>
            <a:pPr marL="0" indent="0">
              <a:buNone/>
            </a:pPr>
            <a:endParaRPr lang="en-US" sz="2800" dirty="0"/>
          </a:p>
          <a:p>
            <a:pPr marL="0" indent="0">
              <a:buNone/>
            </a:pPr>
            <a:r>
              <a:rPr lang="en-US" sz="2800" b="1" dirty="0"/>
              <a:t>(C) Distractions: doing something else to distract self from pain. </a:t>
            </a:r>
          </a:p>
          <a:p>
            <a:pPr marL="0" indent="0">
              <a:buNone/>
            </a:pPr>
            <a:endParaRPr lang="en-US" sz="2800" dirty="0"/>
          </a:p>
          <a:p>
            <a:pPr marL="0" indent="0" algn="ctr">
              <a:buNone/>
            </a:pPr>
            <a:r>
              <a:rPr lang="en-US" sz="2800" dirty="0" err="1"/>
              <a:t>www.mrsmindfulness.com</a:t>
            </a:r>
            <a:endParaRPr lang="en-US" sz="2800" dirty="0"/>
          </a:p>
        </p:txBody>
      </p:sp>
    </p:spTree>
    <p:extLst>
      <p:ext uri="{BB962C8B-B14F-4D97-AF65-F5344CB8AC3E}">
        <p14:creationId xmlns:p14="http://schemas.microsoft.com/office/powerpoint/2010/main" val="873475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Psychological Treatment of </a:t>
            </a:r>
            <a:br>
              <a:rPr lang="en-US" dirty="0"/>
            </a:br>
            <a:r>
              <a:rPr lang="en-US" dirty="0"/>
              <a:t>Chronic Pain: Cognitive Behavioral Therapy</a:t>
            </a:r>
          </a:p>
        </p:txBody>
      </p:sp>
      <p:sp>
        <p:nvSpPr>
          <p:cNvPr id="3" name="Content Placeholder 2"/>
          <p:cNvSpPr>
            <a:spLocks noGrp="1"/>
          </p:cNvSpPr>
          <p:nvPr>
            <p:ph idx="1"/>
          </p:nvPr>
        </p:nvSpPr>
        <p:spPr>
          <a:xfrm>
            <a:off x="2592925" y="2147047"/>
            <a:ext cx="8915400" cy="3777622"/>
          </a:xfrm>
        </p:spPr>
        <p:txBody>
          <a:bodyPr>
            <a:normAutofit/>
          </a:bodyPr>
          <a:lstStyle/>
          <a:p>
            <a:pPr lvl="0"/>
            <a:r>
              <a:rPr lang="en-US" sz="2000" dirty="0"/>
              <a:t>Cognitive Behavioral Therapy:   CBT was pioneered by Dr. Aaron Beck in the 1960’s and through the year’s other psychologist have developed it further.  </a:t>
            </a:r>
          </a:p>
          <a:p>
            <a:pPr lvl="0"/>
            <a:endParaRPr lang="en-US" sz="2000" dirty="0"/>
          </a:p>
          <a:p>
            <a:pPr lvl="0"/>
            <a:r>
              <a:rPr lang="en-US" sz="2000" dirty="0"/>
              <a:t>This approach focuses on identifying and modifying Automatic Negative Thoughts (or ANTs as some currently call them).  It also focuses on replacing the behaviors that are associated with the negative thoughts.  </a:t>
            </a:r>
          </a:p>
        </p:txBody>
      </p:sp>
    </p:spTree>
    <p:extLst>
      <p:ext uri="{BB962C8B-B14F-4D97-AF65-F5344CB8AC3E}">
        <p14:creationId xmlns:p14="http://schemas.microsoft.com/office/powerpoint/2010/main" val="2177948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Psychological Treatment of </a:t>
            </a:r>
            <a:br>
              <a:rPr lang="en-US" dirty="0"/>
            </a:br>
            <a:r>
              <a:rPr lang="en-US" dirty="0"/>
              <a:t>Chronic Pain: Cognitive Behavioral Therapy</a:t>
            </a:r>
          </a:p>
        </p:txBody>
      </p:sp>
      <p:sp>
        <p:nvSpPr>
          <p:cNvPr id="3" name="Content Placeholder 2"/>
          <p:cNvSpPr>
            <a:spLocks noGrp="1"/>
          </p:cNvSpPr>
          <p:nvPr>
            <p:ph idx="1"/>
          </p:nvPr>
        </p:nvSpPr>
        <p:spPr>
          <a:xfrm>
            <a:off x="2592925" y="2147047"/>
            <a:ext cx="8915400" cy="3777622"/>
          </a:xfrm>
        </p:spPr>
        <p:txBody>
          <a:bodyPr>
            <a:normAutofit/>
          </a:bodyPr>
          <a:lstStyle/>
          <a:p>
            <a:r>
              <a:rPr lang="en-US" sz="2000" dirty="0"/>
              <a:t>The psychotherapist guides the patient to modify the belief system and evaluations associated with pain.  Through therapy the patient starts changing the catastrophic or negative thoughts that are commonly seen in patients with high level of chronic pain.   </a:t>
            </a:r>
          </a:p>
          <a:p>
            <a:endParaRPr lang="en-US" sz="2000" dirty="0"/>
          </a:p>
          <a:p>
            <a:r>
              <a:rPr lang="en-US" sz="2000" dirty="0"/>
              <a:t>CBT also teaches behavioral strategies to help reduce the perception of pain. For example, it has been shown that when patients’ attention is on some positive stimuli they experience less pain such as engage in enjoyable activities helps reduce their perceived pain level.  </a:t>
            </a:r>
          </a:p>
          <a:p>
            <a:endParaRPr lang="en-US" sz="2000" dirty="0"/>
          </a:p>
        </p:txBody>
      </p:sp>
    </p:spTree>
    <p:extLst>
      <p:ext uri="{BB962C8B-B14F-4D97-AF65-F5344CB8AC3E}">
        <p14:creationId xmlns:p14="http://schemas.microsoft.com/office/powerpoint/2010/main" val="1822328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Psychological Treatment of </a:t>
            </a:r>
            <a:br>
              <a:rPr lang="en-US" dirty="0"/>
            </a:br>
            <a:r>
              <a:rPr lang="en-US" dirty="0"/>
              <a:t>Chronic Pain: Cognitive Behavioral Therapy</a:t>
            </a:r>
          </a:p>
        </p:txBody>
      </p:sp>
      <p:sp>
        <p:nvSpPr>
          <p:cNvPr id="3" name="Content Placeholder 2"/>
          <p:cNvSpPr>
            <a:spLocks noGrp="1"/>
          </p:cNvSpPr>
          <p:nvPr>
            <p:ph idx="1"/>
          </p:nvPr>
        </p:nvSpPr>
        <p:spPr>
          <a:xfrm>
            <a:off x="2592925" y="2147047"/>
            <a:ext cx="8915400" cy="3777622"/>
          </a:xfrm>
        </p:spPr>
        <p:txBody>
          <a:bodyPr>
            <a:normAutofit/>
          </a:bodyPr>
          <a:lstStyle/>
          <a:p>
            <a:r>
              <a:rPr lang="en-US" sz="2000" dirty="0"/>
              <a:t>Also, teaching patients techniques such as alternating between highly demanding activities with less demanding activities is helpful.</a:t>
            </a:r>
          </a:p>
          <a:p>
            <a:endParaRPr lang="en-US" sz="2000" dirty="0"/>
          </a:p>
          <a:p>
            <a:r>
              <a:rPr lang="en-US" sz="2000" dirty="0"/>
              <a:t> Relaxation strategies, similar to the meditation exercises used in the </a:t>
            </a:r>
            <a:r>
              <a:rPr lang="en-US" sz="2000" b="1" dirty="0"/>
              <a:t>mindfulness</a:t>
            </a:r>
            <a:r>
              <a:rPr lang="en-US" sz="2000" dirty="0"/>
              <a:t> approach are also utilized.  Patients are often given </a:t>
            </a:r>
            <a:r>
              <a:rPr lang="en-US" sz="2000" b="1" dirty="0"/>
              <a:t>homework assignments </a:t>
            </a:r>
            <a:r>
              <a:rPr lang="en-US" sz="2000" dirty="0"/>
              <a:t>and encouraged to keep </a:t>
            </a:r>
            <a:r>
              <a:rPr lang="en-US" sz="2000" b="1" dirty="0"/>
              <a:t>logs</a:t>
            </a:r>
            <a:r>
              <a:rPr lang="en-US" sz="2000" dirty="0"/>
              <a:t>.</a:t>
            </a:r>
          </a:p>
          <a:p>
            <a:endParaRPr lang="en-US" sz="2000" dirty="0"/>
          </a:p>
        </p:txBody>
      </p:sp>
    </p:spTree>
    <p:extLst>
      <p:ext uri="{BB962C8B-B14F-4D97-AF65-F5344CB8AC3E}">
        <p14:creationId xmlns:p14="http://schemas.microsoft.com/office/powerpoint/2010/main" val="16989805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Psychological Treatment of </a:t>
            </a:r>
            <a:br>
              <a:rPr lang="en-US" dirty="0"/>
            </a:br>
            <a:r>
              <a:rPr lang="en-US" dirty="0"/>
              <a:t>Chronic Pain: Cognitive Behavioral Therapy</a:t>
            </a:r>
          </a:p>
        </p:txBody>
      </p:sp>
      <p:sp>
        <p:nvSpPr>
          <p:cNvPr id="3" name="Content Placeholder 2"/>
          <p:cNvSpPr>
            <a:spLocks noGrp="1"/>
          </p:cNvSpPr>
          <p:nvPr>
            <p:ph idx="1"/>
          </p:nvPr>
        </p:nvSpPr>
        <p:spPr>
          <a:xfrm>
            <a:off x="2592925" y="2147047"/>
            <a:ext cx="8915400" cy="3777622"/>
          </a:xfrm>
        </p:spPr>
        <p:txBody>
          <a:bodyPr>
            <a:normAutofit/>
          </a:bodyPr>
          <a:lstStyle/>
          <a:p>
            <a:r>
              <a:rPr lang="en-US" sz="2000" dirty="0"/>
              <a:t>Here is a list of common CBT techniques to treat pain: </a:t>
            </a:r>
          </a:p>
          <a:p>
            <a:r>
              <a:rPr lang="en-US" sz="2000" dirty="0"/>
              <a:t>(1) graded homework assignments, typically using a workbook style manual; </a:t>
            </a:r>
          </a:p>
          <a:p>
            <a:r>
              <a:rPr lang="en-US" sz="2000" dirty="0"/>
              <a:t>(2) cognitive restructuring (teaching how to challenge maladaptive thoughts); </a:t>
            </a:r>
          </a:p>
          <a:p>
            <a:r>
              <a:rPr lang="en-US" sz="2000" dirty="0"/>
              <a:t>(3) relaxation training (diaphragmatic breathing, progressive muscle relaxation, and imagery); </a:t>
            </a:r>
          </a:p>
          <a:p>
            <a:r>
              <a:rPr lang="en-US" sz="2000" dirty="0"/>
              <a:t>(4) time-based activity pacing (activity pace based on time rather than task accomplishment);</a:t>
            </a:r>
          </a:p>
          <a:p>
            <a:endParaRPr lang="en-US" sz="2000" dirty="0"/>
          </a:p>
          <a:p>
            <a:endParaRPr lang="en-US" sz="2000" dirty="0"/>
          </a:p>
        </p:txBody>
      </p:sp>
    </p:spTree>
    <p:extLst>
      <p:ext uri="{BB962C8B-B14F-4D97-AF65-F5344CB8AC3E}">
        <p14:creationId xmlns:p14="http://schemas.microsoft.com/office/powerpoint/2010/main" val="15943951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Psychological Treatment of </a:t>
            </a:r>
            <a:br>
              <a:rPr lang="en-US" dirty="0"/>
            </a:br>
            <a:r>
              <a:rPr lang="en-US" dirty="0"/>
              <a:t>Chronic Pain: Cognitive Behavioral Therapy</a:t>
            </a:r>
          </a:p>
        </p:txBody>
      </p:sp>
      <p:sp>
        <p:nvSpPr>
          <p:cNvPr id="3" name="Content Placeholder 2"/>
          <p:cNvSpPr>
            <a:spLocks noGrp="1"/>
          </p:cNvSpPr>
          <p:nvPr>
            <p:ph idx="1"/>
          </p:nvPr>
        </p:nvSpPr>
        <p:spPr>
          <a:xfrm>
            <a:off x="2592925" y="2147047"/>
            <a:ext cx="8915400" cy="3777622"/>
          </a:xfrm>
        </p:spPr>
        <p:txBody>
          <a:bodyPr>
            <a:normAutofit lnSpcReduction="10000"/>
          </a:bodyPr>
          <a:lstStyle/>
          <a:p>
            <a:r>
              <a:rPr lang="en-US" sz="2000" dirty="0"/>
              <a:t>(5) extinguishing pain behaviors (defined as verbal and nonverbal expressions of pain).</a:t>
            </a:r>
            <a:r>
              <a:rPr lang="en-US" sz="2000" baseline="30000" dirty="0"/>
              <a:t> </a:t>
            </a:r>
          </a:p>
          <a:p>
            <a:r>
              <a:rPr lang="en-US" sz="2000" dirty="0"/>
              <a:t>Other techniques include distraction (</a:t>
            </a:r>
            <a:r>
              <a:rPr lang="en-US" sz="2000" dirty="0" err="1"/>
              <a:t>eg</a:t>
            </a:r>
            <a:r>
              <a:rPr lang="en-US" sz="2000" dirty="0"/>
              <a:t>: actively diverting attention away from pain), reinterpretation (</a:t>
            </a:r>
            <a:r>
              <a:rPr lang="en-US" sz="2000" dirty="0" err="1"/>
              <a:t>eg</a:t>
            </a:r>
            <a:r>
              <a:rPr lang="en-US" sz="2000" dirty="0"/>
              <a:t>: changing thoughts about pain), dissociation (</a:t>
            </a:r>
            <a:r>
              <a:rPr lang="en-US" sz="2000" dirty="0" err="1"/>
              <a:t>eg</a:t>
            </a:r>
            <a:r>
              <a:rPr lang="en-US" sz="2000" dirty="0"/>
              <a:t>: separating feelings of pain from other sensations), coping self-statements (</a:t>
            </a:r>
            <a:r>
              <a:rPr lang="en-US" sz="2000" dirty="0" err="1"/>
              <a:t>eg</a:t>
            </a:r>
            <a:r>
              <a:rPr lang="en-US" sz="2000" dirty="0"/>
              <a:t>: affirming self-statements), and emotional disclosure (</a:t>
            </a:r>
            <a:r>
              <a:rPr lang="en-US" sz="2000" dirty="0" err="1"/>
              <a:t>eg</a:t>
            </a:r>
            <a:r>
              <a:rPr lang="en-US" sz="2000" dirty="0"/>
              <a:t>: expressive writing).</a:t>
            </a:r>
          </a:p>
          <a:p>
            <a:endParaRPr lang="en-US" sz="2000" dirty="0"/>
          </a:p>
          <a:p>
            <a:pPr marL="0" indent="0">
              <a:buNone/>
            </a:pPr>
            <a:r>
              <a:rPr lang="en-US" sz="1600" u="sng" dirty="0">
                <a:hlinkClick r:id="rId2"/>
              </a:rPr>
              <a:t>https://www.apa.org/pubs/journals/releases/amp-a0035747.pdf</a:t>
            </a:r>
            <a:r>
              <a:rPr lang="en-US" sz="1600" dirty="0"/>
              <a:t>    </a:t>
            </a:r>
          </a:p>
          <a:p>
            <a:pPr marL="0" indent="0">
              <a:buNone/>
            </a:pPr>
            <a:r>
              <a:rPr lang="en-US" sz="1600" u="sng" dirty="0">
                <a:hlinkClick r:id="rId3"/>
              </a:rPr>
              <a:t>https://www.va.gov/PAINMANAGEMENT/docs/CBT-CP_Therapist_Manual.pdf</a:t>
            </a:r>
            <a:endParaRPr lang="en-US" sz="1600" dirty="0"/>
          </a:p>
          <a:p>
            <a:pPr marL="0" indent="0">
              <a:buNone/>
            </a:pPr>
            <a:r>
              <a:rPr lang="en-US" sz="1600" u="sng" dirty="0">
                <a:hlinkClick r:id="rId4"/>
              </a:rPr>
              <a:t>https://www.ncbi.nlm.nih.gov/pmc/articles/PMC3000182/</a:t>
            </a:r>
            <a:endParaRPr lang="en-US" sz="1600" dirty="0"/>
          </a:p>
          <a:p>
            <a:endParaRPr lang="en-US" sz="2000" dirty="0"/>
          </a:p>
          <a:p>
            <a:endParaRPr lang="en-US" sz="2000" dirty="0"/>
          </a:p>
        </p:txBody>
      </p:sp>
    </p:spTree>
    <p:extLst>
      <p:ext uri="{BB962C8B-B14F-4D97-AF65-F5344CB8AC3E}">
        <p14:creationId xmlns:p14="http://schemas.microsoft.com/office/powerpoint/2010/main" val="211749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1532" y="1426998"/>
            <a:ext cx="9969190" cy="1280890"/>
          </a:xfrm>
        </p:spPr>
        <p:txBody>
          <a:bodyPr>
            <a:noAutofit/>
          </a:bodyPr>
          <a:lstStyle/>
          <a:p>
            <a:r>
              <a:rPr lang="en-US" sz="4000" b="1" dirty="0"/>
              <a:t> “It’s far more important to know what person the disease has than what disease the person has” </a:t>
            </a:r>
            <a:br>
              <a:rPr lang="en-US" sz="4000" b="1" dirty="0"/>
            </a:br>
            <a:br>
              <a:rPr lang="en-US" sz="4000" b="1"/>
            </a:br>
            <a:r>
              <a:rPr lang="en-US" sz="4000" b="1"/>
              <a:t>		--</a:t>
            </a:r>
            <a:r>
              <a:rPr lang="en-US" sz="3200" b="1"/>
              <a:t>Hippocrates </a:t>
            </a:r>
            <a:r>
              <a:rPr lang="en-US" sz="3200" b="1" dirty="0"/>
              <a:t>of Cos (c. 460 BC – c. 370 BC). </a:t>
            </a:r>
            <a:endParaRPr lang="en-US" sz="3200" dirty="0"/>
          </a:p>
        </p:txBody>
      </p:sp>
    </p:spTree>
    <p:extLst>
      <p:ext uri="{BB962C8B-B14F-4D97-AF65-F5344CB8AC3E}">
        <p14:creationId xmlns:p14="http://schemas.microsoft.com/office/powerpoint/2010/main" val="19729695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Psychological Treatment of </a:t>
            </a:r>
            <a:br>
              <a:rPr lang="en-US" dirty="0"/>
            </a:br>
            <a:r>
              <a:rPr lang="en-US" dirty="0"/>
              <a:t>Chronic Pain: Cognitive Behavioral Therapy</a:t>
            </a:r>
          </a:p>
        </p:txBody>
      </p:sp>
      <p:sp>
        <p:nvSpPr>
          <p:cNvPr id="3" name="Content Placeholder 2"/>
          <p:cNvSpPr>
            <a:spLocks noGrp="1"/>
          </p:cNvSpPr>
          <p:nvPr>
            <p:ph idx="1"/>
          </p:nvPr>
        </p:nvSpPr>
        <p:spPr>
          <a:xfrm>
            <a:off x="2592925" y="2147047"/>
            <a:ext cx="8915400" cy="4420008"/>
          </a:xfrm>
        </p:spPr>
        <p:txBody>
          <a:bodyPr>
            <a:normAutofit fontScale="92500" lnSpcReduction="20000"/>
          </a:bodyPr>
          <a:lstStyle/>
          <a:p>
            <a:r>
              <a:rPr lang="en-US" sz="2000" dirty="0"/>
              <a:t>CBT has been the most popular form therapy to address chronic pain and pain management with good reason. </a:t>
            </a:r>
          </a:p>
          <a:p>
            <a:pPr marL="0" indent="0">
              <a:buNone/>
            </a:pPr>
            <a:endParaRPr lang="en-US" sz="2000" dirty="0"/>
          </a:p>
          <a:p>
            <a:r>
              <a:rPr lang="en-US" sz="2000" dirty="0"/>
              <a:t>Shown to be highly effective in addressing the negative cognitions that exacerbate the perception of pain and been seen to improve the over all quality of life of those with chronic pain.</a:t>
            </a:r>
          </a:p>
          <a:p>
            <a:endParaRPr lang="en-US" sz="2000" dirty="0"/>
          </a:p>
          <a:p>
            <a:r>
              <a:rPr lang="en-US" sz="2000" dirty="0"/>
              <a:t>In general of the articles reviewed, most have suggested that CBT has a </a:t>
            </a:r>
            <a:r>
              <a:rPr lang="en-US" sz="2000" dirty="0" err="1"/>
              <a:t>significan</a:t>
            </a:r>
            <a:r>
              <a:rPr lang="en-US" sz="2000" dirty="0"/>
              <a:t> effect on pain and the perception of pain. The domains that were significant varied from report to report as well as the level of significance found in the research’s effects on pain and pain perception. This is due in part because of the </a:t>
            </a:r>
            <a:r>
              <a:rPr lang="en-US" sz="2000" b="1" dirty="0"/>
              <a:t>heterogeneity of the sample </a:t>
            </a:r>
            <a:r>
              <a:rPr lang="en-US" sz="2000" dirty="0"/>
              <a:t>(pain type)</a:t>
            </a:r>
            <a:r>
              <a:rPr lang="en-US" sz="2000" b="1" dirty="0"/>
              <a:t> </a:t>
            </a:r>
            <a:r>
              <a:rPr lang="en-US" sz="2000" dirty="0"/>
              <a:t>who participated in studies, </a:t>
            </a:r>
            <a:r>
              <a:rPr lang="en-US" sz="2000" b="1" dirty="0"/>
              <a:t>domains were assessed </a:t>
            </a:r>
            <a:r>
              <a:rPr lang="en-US" sz="2000" dirty="0"/>
              <a:t>(depression, quality of life, anxiety, hopelessness, etc.), and how they were  </a:t>
            </a:r>
            <a:r>
              <a:rPr lang="en-US" sz="2000" b="1" dirty="0"/>
              <a:t>domains</a:t>
            </a:r>
            <a:r>
              <a:rPr lang="en-US" sz="2000" dirty="0"/>
              <a:t> or </a:t>
            </a:r>
            <a:r>
              <a:rPr lang="en-US" sz="2000" b="1" dirty="0"/>
              <a:t>variables</a:t>
            </a:r>
            <a:r>
              <a:rPr lang="en-US" sz="2000" dirty="0"/>
              <a:t> were </a:t>
            </a:r>
            <a:r>
              <a:rPr lang="en-US" sz="2000" b="1" dirty="0"/>
              <a:t>defined</a:t>
            </a:r>
            <a:r>
              <a:rPr lang="en-US" sz="2000" dirty="0"/>
              <a:t>. </a:t>
            </a:r>
          </a:p>
          <a:p>
            <a:endParaRPr lang="en-US" sz="2000" dirty="0"/>
          </a:p>
        </p:txBody>
      </p:sp>
    </p:spTree>
    <p:extLst>
      <p:ext uri="{BB962C8B-B14F-4D97-AF65-F5344CB8AC3E}">
        <p14:creationId xmlns:p14="http://schemas.microsoft.com/office/powerpoint/2010/main" val="4988720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Psychological Treatment of </a:t>
            </a:r>
            <a:br>
              <a:rPr lang="en-US" dirty="0"/>
            </a:br>
            <a:r>
              <a:rPr lang="en-US" dirty="0"/>
              <a:t>Chronic Pain: Cognitive Behavioral Therapy</a:t>
            </a:r>
          </a:p>
        </p:txBody>
      </p:sp>
      <p:sp>
        <p:nvSpPr>
          <p:cNvPr id="3" name="Content Placeholder 2"/>
          <p:cNvSpPr>
            <a:spLocks noGrp="1"/>
          </p:cNvSpPr>
          <p:nvPr>
            <p:ph idx="1"/>
          </p:nvPr>
        </p:nvSpPr>
        <p:spPr>
          <a:xfrm>
            <a:off x="2592925" y="2147047"/>
            <a:ext cx="8915400" cy="3777622"/>
          </a:xfrm>
        </p:spPr>
        <p:txBody>
          <a:bodyPr>
            <a:normAutofit/>
          </a:bodyPr>
          <a:lstStyle/>
          <a:p>
            <a:pPr marL="0" indent="0" algn="ctr">
              <a:buNone/>
            </a:pPr>
            <a:r>
              <a:rPr lang="en-US" sz="3200" dirty="0"/>
              <a:t>“CBT is effective by decreasing negative thoughts and evaluations associated with pain, and improving the patient’s beliefs that they can manage their pain.”  </a:t>
            </a:r>
          </a:p>
          <a:p>
            <a:pPr marL="0" indent="0" algn="ctr">
              <a:buNone/>
            </a:pPr>
            <a:r>
              <a:rPr lang="en-US" sz="3200" dirty="0"/>
              <a:t>Murphy, J (2017).</a:t>
            </a:r>
          </a:p>
          <a:p>
            <a:endParaRPr lang="en-US" sz="2000" dirty="0"/>
          </a:p>
        </p:txBody>
      </p:sp>
    </p:spTree>
    <p:extLst>
      <p:ext uri="{BB962C8B-B14F-4D97-AF65-F5344CB8AC3E}">
        <p14:creationId xmlns:p14="http://schemas.microsoft.com/office/powerpoint/2010/main" val="2952132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Psychological Treatment of </a:t>
            </a:r>
            <a:br>
              <a:rPr lang="en-US" dirty="0"/>
            </a:br>
            <a:r>
              <a:rPr lang="en-US" dirty="0"/>
              <a:t>Chronic Pain: Other Approaches</a:t>
            </a:r>
          </a:p>
        </p:txBody>
      </p:sp>
      <p:sp>
        <p:nvSpPr>
          <p:cNvPr id="3" name="Content Placeholder 2"/>
          <p:cNvSpPr>
            <a:spLocks noGrp="1"/>
          </p:cNvSpPr>
          <p:nvPr>
            <p:ph idx="1"/>
          </p:nvPr>
        </p:nvSpPr>
        <p:spPr>
          <a:xfrm>
            <a:off x="2592925" y="2147047"/>
            <a:ext cx="8915400" cy="3777622"/>
          </a:xfrm>
        </p:spPr>
        <p:txBody>
          <a:bodyPr>
            <a:normAutofit fontScale="85000" lnSpcReduction="20000"/>
          </a:bodyPr>
          <a:lstStyle/>
          <a:p>
            <a:r>
              <a:rPr lang="en-US" sz="3200" dirty="0"/>
              <a:t>EMDR (Eye Movement Desensitization and Reprocessing) are utilized for patients with previous trauma to transform memories and feelings.</a:t>
            </a:r>
          </a:p>
          <a:p>
            <a:r>
              <a:rPr lang="en-US" sz="3200" dirty="0"/>
              <a:t>Psychodynamic therapy is also useful in examining the patients’ coping strategies and belief systems. </a:t>
            </a:r>
          </a:p>
          <a:p>
            <a:r>
              <a:rPr lang="en-US" sz="3200" dirty="0"/>
              <a:t>Hypnosis</a:t>
            </a:r>
          </a:p>
          <a:p>
            <a:r>
              <a:rPr lang="en-US" sz="3200" dirty="0"/>
              <a:t>dietary changes</a:t>
            </a:r>
          </a:p>
          <a:p>
            <a:r>
              <a:rPr lang="en-US" sz="3200" dirty="0"/>
              <a:t>supplements</a:t>
            </a:r>
            <a:endParaRPr lang="en-US" sz="2000" dirty="0"/>
          </a:p>
        </p:txBody>
      </p:sp>
    </p:spTree>
    <p:extLst>
      <p:ext uri="{BB962C8B-B14F-4D97-AF65-F5344CB8AC3E}">
        <p14:creationId xmlns:p14="http://schemas.microsoft.com/office/powerpoint/2010/main" val="14136455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Psychological Treatment of </a:t>
            </a:r>
            <a:br>
              <a:rPr lang="en-US" dirty="0"/>
            </a:br>
            <a:r>
              <a:rPr lang="en-US" dirty="0"/>
              <a:t>Chronic Pain: Other Approaches</a:t>
            </a:r>
          </a:p>
        </p:txBody>
      </p:sp>
      <p:sp>
        <p:nvSpPr>
          <p:cNvPr id="3" name="Content Placeholder 2"/>
          <p:cNvSpPr>
            <a:spLocks noGrp="1"/>
          </p:cNvSpPr>
          <p:nvPr>
            <p:ph idx="1"/>
          </p:nvPr>
        </p:nvSpPr>
        <p:spPr>
          <a:xfrm>
            <a:off x="2592925" y="2147047"/>
            <a:ext cx="8915400" cy="3777622"/>
          </a:xfrm>
        </p:spPr>
        <p:txBody>
          <a:bodyPr>
            <a:normAutofit/>
          </a:bodyPr>
          <a:lstStyle/>
          <a:p>
            <a:pPr lvl="0"/>
            <a:endParaRPr lang="en-US" sz="2000" dirty="0"/>
          </a:p>
          <a:p>
            <a:pPr lvl="0"/>
            <a:r>
              <a:rPr lang="en-US" sz="2400" dirty="0"/>
              <a:t>Acceptance and Commitment Therapy for the Treatment of Chronic Pain and Coexisting Depression.</a:t>
            </a:r>
          </a:p>
          <a:p>
            <a:pPr lvl="0"/>
            <a:endParaRPr lang="en-US" sz="2400" dirty="0"/>
          </a:p>
          <a:p>
            <a:pPr lvl="0"/>
            <a:r>
              <a:rPr lang="en-US" sz="2400" dirty="0"/>
              <a:t>Emotional Awareness and Expression Therapy for Chronic Pain: which seems more effective for anxiety surrounding chronic pain. </a:t>
            </a:r>
          </a:p>
          <a:p>
            <a:endParaRPr lang="en-US" sz="2000" dirty="0"/>
          </a:p>
        </p:txBody>
      </p:sp>
    </p:spTree>
    <p:extLst>
      <p:ext uri="{BB962C8B-B14F-4D97-AF65-F5344CB8AC3E}">
        <p14:creationId xmlns:p14="http://schemas.microsoft.com/office/powerpoint/2010/main" val="11576958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a:xfrm>
            <a:off x="2592925" y="2147047"/>
            <a:ext cx="8915400" cy="3777622"/>
          </a:xfrm>
        </p:spPr>
        <p:txBody>
          <a:bodyPr>
            <a:normAutofit fontScale="85000" lnSpcReduction="10000"/>
          </a:bodyPr>
          <a:lstStyle/>
          <a:p>
            <a:pPr lvl="0"/>
            <a:endParaRPr lang="en-US" sz="2000" dirty="0"/>
          </a:p>
          <a:p>
            <a:pPr lvl="0"/>
            <a:r>
              <a:rPr lang="en-US" sz="2000" dirty="0"/>
              <a:t>CDC Website:     </a:t>
            </a:r>
            <a:r>
              <a:rPr lang="en-US" sz="2000" u="sng" dirty="0">
                <a:hlinkClick r:id="rId2"/>
              </a:rPr>
              <a:t>https://www.cdc.gov/mmwr/volumes/67/wr/pdfs/mm6736a2-H.pdf</a:t>
            </a:r>
            <a:endParaRPr lang="en-US" sz="2000" dirty="0"/>
          </a:p>
          <a:p>
            <a:pPr lvl="0"/>
            <a:r>
              <a:rPr lang="en-US" sz="2000" dirty="0"/>
              <a:t>Chronic Pain and the Health of Populations.  Boston University School of Public Health, Sept. 24, 2017</a:t>
            </a:r>
          </a:p>
          <a:p>
            <a:pPr lvl="0"/>
            <a:r>
              <a:rPr lang="en-US" sz="2000" dirty="0"/>
              <a:t>Grossman, P., et al. (2004). Mindfulness-based stress reduction and health benefits: A meta-analysis. </a:t>
            </a:r>
            <a:r>
              <a:rPr lang="en-US" sz="2000" i="1" dirty="0"/>
              <a:t>Journal of Psychosomatic Research,</a:t>
            </a:r>
            <a:r>
              <a:rPr lang="en-US" sz="2000" dirty="0"/>
              <a:t> </a:t>
            </a:r>
            <a:r>
              <a:rPr lang="en-US" sz="2000" i="1" dirty="0"/>
              <a:t>57</a:t>
            </a:r>
            <a:r>
              <a:rPr lang="en-US" sz="2000" dirty="0"/>
              <a:t>, 35–43. </a:t>
            </a:r>
            <a:r>
              <a:rPr lang="en-US" sz="2000" u="sng" dirty="0">
                <a:hlinkClick r:id="rId3"/>
              </a:rPr>
              <a:t>https://doi.org/10.1016/S0022-3999(03)00573-7</a:t>
            </a:r>
            <a:endParaRPr lang="en-US" sz="2000" dirty="0"/>
          </a:p>
          <a:p>
            <a:pPr lvl="0"/>
            <a:r>
              <a:rPr lang="en-US" sz="2000" dirty="0"/>
              <a:t>Hansen, </a:t>
            </a:r>
            <a:r>
              <a:rPr lang="en-US" sz="2000" dirty="0" err="1"/>
              <a:t>Goerge</a:t>
            </a:r>
            <a:r>
              <a:rPr lang="en-US" sz="2000" dirty="0"/>
              <a:t> &amp; </a:t>
            </a:r>
            <a:r>
              <a:rPr lang="en-US" sz="2000" dirty="0" err="1"/>
              <a:t>Streltzer</a:t>
            </a:r>
            <a:r>
              <a:rPr lang="en-US" sz="2000" dirty="0"/>
              <a:t>, Jon: The Psychology of Pain.  Emergency </a:t>
            </a:r>
            <a:r>
              <a:rPr lang="en-US" sz="2000" dirty="0" err="1"/>
              <a:t>Meidicne</a:t>
            </a:r>
            <a:r>
              <a:rPr lang="en-US" sz="2000" dirty="0"/>
              <a:t> </a:t>
            </a:r>
            <a:r>
              <a:rPr lang="en-US" sz="2000" dirty="0" err="1"/>
              <a:t>Clinica</a:t>
            </a:r>
            <a:r>
              <a:rPr lang="en-US" sz="2000" dirty="0"/>
              <a:t> of North America 23 (2005) 339-348</a:t>
            </a:r>
          </a:p>
          <a:p>
            <a:pPr lvl="0"/>
            <a:r>
              <a:rPr lang="en-US" sz="2000" dirty="0"/>
              <a:t>Hofmann, S. G., et al. (2010). The effect of mindfulness-based therapy on anxiety and depression: A meta-analytic review. </a:t>
            </a:r>
            <a:r>
              <a:rPr lang="en-US" sz="2000" i="1" dirty="0"/>
              <a:t>Journal of Consulting and Clinical Psychology,</a:t>
            </a:r>
            <a:r>
              <a:rPr lang="en-US" sz="2000" dirty="0"/>
              <a:t> </a:t>
            </a:r>
            <a:r>
              <a:rPr lang="en-US" sz="2000" i="1" dirty="0"/>
              <a:t>78</a:t>
            </a:r>
            <a:r>
              <a:rPr lang="en-US" sz="2000" dirty="0"/>
              <a:t>, 169–183. </a:t>
            </a:r>
            <a:r>
              <a:rPr lang="en-US" sz="2000" u="sng" dirty="0">
                <a:hlinkClick r:id="rId4"/>
              </a:rPr>
              <a:t>https://doi.org/10.1037/a0018555</a:t>
            </a:r>
            <a:endParaRPr lang="en-US" sz="2000" dirty="0"/>
          </a:p>
          <a:p>
            <a:endParaRPr lang="en-US" sz="2000" dirty="0"/>
          </a:p>
        </p:txBody>
      </p:sp>
    </p:spTree>
    <p:extLst>
      <p:ext uri="{BB962C8B-B14F-4D97-AF65-F5344CB8AC3E}">
        <p14:creationId xmlns:p14="http://schemas.microsoft.com/office/powerpoint/2010/main" val="1040160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a:xfrm>
            <a:off x="2592925" y="2147047"/>
            <a:ext cx="8915400" cy="3777622"/>
          </a:xfrm>
        </p:spPr>
        <p:txBody>
          <a:bodyPr>
            <a:normAutofit fontScale="92500" lnSpcReduction="10000"/>
          </a:bodyPr>
          <a:lstStyle/>
          <a:p>
            <a:pPr lvl="0"/>
            <a:r>
              <a:rPr lang="en-US" sz="2000" dirty="0" err="1"/>
              <a:t>Kabat</a:t>
            </a:r>
            <a:r>
              <a:rPr lang="en-US" sz="2000" dirty="0"/>
              <a:t>-Zinn, J. (1990). </a:t>
            </a:r>
            <a:r>
              <a:rPr lang="en-US" sz="2000" i="1" dirty="0"/>
              <a:t>Full catastrophe living: Using the wisdom of your body and mind to face stress, pain, and illness</a:t>
            </a:r>
            <a:r>
              <a:rPr lang="en-US" sz="2000" dirty="0"/>
              <a:t>. New York: Dell Publishing.</a:t>
            </a:r>
          </a:p>
          <a:p>
            <a:pPr lvl="0"/>
            <a:r>
              <a:rPr lang="en-US" sz="2000" dirty="0"/>
              <a:t>Lara Hilton, MPH, Susanne Hempel, PhD, Brett A. Ewing, MS, Eric </a:t>
            </a:r>
            <a:r>
              <a:rPr lang="en-US" sz="2000" dirty="0" err="1"/>
              <a:t>Apaydin</a:t>
            </a:r>
            <a:r>
              <a:rPr lang="en-US" sz="2000" dirty="0"/>
              <a:t>, MPP, Lea </a:t>
            </a:r>
            <a:r>
              <a:rPr lang="en-US" sz="2000" dirty="0" err="1"/>
              <a:t>Xenakis</a:t>
            </a:r>
            <a:r>
              <a:rPr lang="en-US" sz="2000" dirty="0"/>
              <a:t>, MPA, </a:t>
            </a:r>
            <a:r>
              <a:rPr lang="en-US" sz="2000" dirty="0" err="1"/>
              <a:t>Sydne</a:t>
            </a:r>
            <a:r>
              <a:rPr lang="en-US" sz="2000" dirty="0"/>
              <a:t> Newberry, PhD, Ben </a:t>
            </a:r>
            <a:r>
              <a:rPr lang="en-US" sz="2000" dirty="0" err="1"/>
              <a:t>Colaiaco</a:t>
            </a:r>
            <a:r>
              <a:rPr lang="en-US" sz="2000" dirty="0"/>
              <a:t>, MA, Alicia </a:t>
            </a:r>
            <a:r>
              <a:rPr lang="en-US" sz="2000" dirty="0" err="1"/>
              <a:t>Ruelaz</a:t>
            </a:r>
            <a:r>
              <a:rPr lang="en-US" sz="2000" dirty="0"/>
              <a:t> Maher, MD, Roberta M. </a:t>
            </a:r>
            <a:r>
              <a:rPr lang="en-US" sz="2000" dirty="0" err="1"/>
              <a:t>Shanman</a:t>
            </a:r>
            <a:r>
              <a:rPr lang="en-US" sz="2000" dirty="0"/>
              <a:t>, MS, Melony E. </a:t>
            </a:r>
            <a:r>
              <a:rPr lang="en-US" sz="2000" dirty="0" err="1"/>
              <a:t>Sorbero</a:t>
            </a:r>
            <a:r>
              <a:rPr lang="en-US" sz="2000" dirty="0"/>
              <a:t>, PhD, Margaret A. </a:t>
            </a:r>
            <a:r>
              <a:rPr lang="en-US" sz="2000" dirty="0" err="1"/>
              <a:t>Maglione</a:t>
            </a:r>
            <a:r>
              <a:rPr lang="en-US" sz="2000" dirty="0"/>
              <a:t>, MPP, Mindfulness Meditation for Chronic Pain: Systematic Review and Meta-analysis, </a:t>
            </a:r>
            <a:r>
              <a:rPr lang="en-US" sz="2000" i="1" dirty="0"/>
              <a:t>Annals of Behavioral Medicine</a:t>
            </a:r>
            <a:r>
              <a:rPr lang="en-US" sz="2000" dirty="0"/>
              <a:t>, Volume 51, Issue 2, April 2017, Pages 199–213, </a:t>
            </a:r>
            <a:r>
              <a:rPr lang="en-US" sz="2000" u="sng" dirty="0">
                <a:hlinkClick r:id="rId2"/>
              </a:rPr>
              <a:t>https://doi.org/10.1007/s12160-016-9844-2</a:t>
            </a:r>
            <a:endParaRPr lang="en-US" sz="2000" dirty="0"/>
          </a:p>
          <a:p>
            <a:pPr lvl="0"/>
            <a:r>
              <a:rPr lang="en-US" sz="2000" dirty="0"/>
              <a:t>McCracken LM, </a:t>
            </a:r>
            <a:r>
              <a:rPr lang="en-US" sz="2000" dirty="0" err="1"/>
              <a:t>Vowles</a:t>
            </a:r>
            <a:r>
              <a:rPr lang="en-US" sz="2000" dirty="0"/>
              <a:t> KE. Acceptance and commitment therapy and mindfulness for chronic pain: model, process, and progress. Am Psychol. 2014;69:178–187</a:t>
            </a:r>
          </a:p>
          <a:p>
            <a:endParaRPr lang="en-US" sz="2000" dirty="0"/>
          </a:p>
        </p:txBody>
      </p:sp>
    </p:spTree>
    <p:extLst>
      <p:ext uri="{BB962C8B-B14F-4D97-AF65-F5344CB8AC3E}">
        <p14:creationId xmlns:p14="http://schemas.microsoft.com/office/powerpoint/2010/main" val="5083166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a:xfrm>
            <a:off x="2592925" y="2147047"/>
            <a:ext cx="8915400" cy="3777622"/>
          </a:xfrm>
        </p:spPr>
        <p:txBody>
          <a:bodyPr>
            <a:normAutofit/>
          </a:bodyPr>
          <a:lstStyle/>
          <a:p>
            <a:pPr lvl="0"/>
            <a:r>
              <a:rPr lang="en-US" sz="2000" dirty="0"/>
              <a:t>Murphy, Jennifer L. Cognitive Behavioral Therapy for Chronic Pain: Therapist manual. (2017)</a:t>
            </a:r>
          </a:p>
          <a:p>
            <a:pPr lvl="0"/>
            <a:r>
              <a:rPr lang="en-US" sz="2000" dirty="0"/>
              <a:t>NCBI Website:  </a:t>
            </a:r>
            <a:r>
              <a:rPr lang="en-US" sz="2000" u="sng" dirty="0">
                <a:hlinkClick r:id="rId2"/>
              </a:rPr>
              <a:t>https://www.ncbi.nlm.nih.gov/pubmed/6131404</a:t>
            </a:r>
            <a:endParaRPr lang="en-US" sz="2000" dirty="0"/>
          </a:p>
          <a:p>
            <a:pPr lvl="0"/>
            <a:r>
              <a:rPr lang="en-US" sz="2000" dirty="0" err="1"/>
              <a:t>Songer</a:t>
            </a:r>
            <a:r>
              <a:rPr lang="en-US" sz="2000" dirty="0"/>
              <a:t> D. (2005). Psychotherapeutic approaches in the treatment of pain. </a:t>
            </a:r>
            <a:r>
              <a:rPr lang="en-US" sz="2000" i="1" dirty="0"/>
              <a:t>Psychiatry (</a:t>
            </a:r>
            <a:r>
              <a:rPr lang="en-US" sz="2000" i="1" dirty="0" err="1"/>
              <a:t>Edgmont</a:t>
            </a:r>
            <a:r>
              <a:rPr lang="en-US" sz="2000" i="1" dirty="0"/>
              <a:t> (Pa. : Township))</a:t>
            </a:r>
            <a:r>
              <a:rPr lang="en-US" sz="2000" dirty="0"/>
              <a:t>, </a:t>
            </a:r>
            <a:r>
              <a:rPr lang="en-US" sz="2000" i="1" dirty="0"/>
              <a:t>2</a:t>
            </a:r>
            <a:r>
              <a:rPr lang="en-US" sz="2000" dirty="0"/>
              <a:t>(5), 19–24.</a:t>
            </a:r>
          </a:p>
          <a:p>
            <a:pPr lvl="0"/>
            <a:r>
              <a:rPr lang="en-US" sz="2000" dirty="0"/>
              <a:t>Sturgeon, J: Psychological Therapies for the Management of Chronic Pain. Psychology Research and Behavior Management 2014:7, 115-124 (2017).</a:t>
            </a:r>
          </a:p>
          <a:p>
            <a:endParaRPr lang="en-US" sz="2000" dirty="0"/>
          </a:p>
        </p:txBody>
      </p:sp>
    </p:spTree>
    <p:extLst>
      <p:ext uri="{BB962C8B-B14F-4D97-AF65-F5344CB8AC3E}">
        <p14:creationId xmlns:p14="http://schemas.microsoft.com/office/powerpoint/2010/main" val="5887787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a:xfrm>
            <a:off x="2592925" y="2147047"/>
            <a:ext cx="8915400" cy="3777622"/>
          </a:xfrm>
        </p:spPr>
        <p:txBody>
          <a:bodyPr>
            <a:normAutofit/>
          </a:bodyPr>
          <a:lstStyle/>
          <a:p>
            <a:pPr lvl="0"/>
            <a:r>
              <a:rPr lang="en-US" sz="2000" dirty="0" err="1"/>
              <a:t>Tunks</a:t>
            </a:r>
            <a:r>
              <a:rPr lang="en-US" sz="2000" dirty="0"/>
              <a:t>, Eldon R,M.D., F.R.C.P.C., Crook, </a:t>
            </a:r>
            <a:r>
              <a:rPr lang="en-US" sz="2000" dirty="0" err="1"/>
              <a:t>Joan,R.N</a:t>
            </a:r>
            <a:r>
              <a:rPr lang="en-US" sz="2000" dirty="0"/>
              <a:t>., PhD., &amp; Weir, </a:t>
            </a:r>
            <a:r>
              <a:rPr lang="en-US" sz="2000" dirty="0" err="1"/>
              <a:t>Robin,R.N</a:t>
            </a:r>
            <a:r>
              <a:rPr lang="en-US" sz="2000" dirty="0"/>
              <a:t>., PhD. (2008). Epidemiology of chronic pain with psychological comorbidity: Prevalence, risk, course, and prognosis.</a:t>
            </a:r>
            <a:r>
              <a:rPr lang="en-US" sz="2000" i="1" dirty="0"/>
              <a:t> Canadian Journal of Psychiatry, 53</a:t>
            </a:r>
            <a:r>
              <a:rPr lang="en-US" sz="2000" dirty="0"/>
              <a:t>(4), 224-34. Retrieved from </a:t>
            </a:r>
            <a:r>
              <a:rPr lang="en-US" sz="2000" u="sng" dirty="0">
                <a:hlinkClick r:id="rId2"/>
              </a:rPr>
              <a:t>https://tcsedsystem.idm.oclc.org/login?url=https://search-proquest-com.tcsedsystem.idm.oclc.org/docview/222796032?accountid=34120</a:t>
            </a:r>
            <a:endParaRPr lang="en-US" sz="2000" dirty="0"/>
          </a:p>
          <a:p>
            <a:pPr lvl="0"/>
            <a:r>
              <a:rPr lang="en-US" sz="2000" u="sng" dirty="0">
                <a:hlinkClick r:id="rId3"/>
              </a:rPr>
              <a:t>https://ontario.cmha.ca/documents/the-relationship-between-mental-health-mental-illness-and-chronic-physical-conditions/</a:t>
            </a:r>
            <a:endParaRPr lang="en-US" sz="2000" dirty="0"/>
          </a:p>
          <a:p>
            <a:endParaRPr lang="en-US" sz="2000" dirty="0"/>
          </a:p>
        </p:txBody>
      </p:sp>
    </p:spTree>
    <p:extLst>
      <p:ext uri="{BB962C8B-B14F-4D97-AF65-F5344CB8AC3E}">
        <p14:creationId xmlns:p14="http://schemas.microsoft.com/office/powerpoint/2010/main" val="2146667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Center for Disease Control and Prevention: Regarding Chronic Pain - 2018</a:t>
            </a:r>
          </a:p>
        </p:txBody>
      </p:sp>
      <p:sp>
        <p:nvSpPr>
          <p:cNvPr id="3" name="Content Placeholder 2"/>
          <p:cNvSpPr>
            <a:spLocks noGrp="1"/>
          </p:cNvSpPr>
          <p:nvPr>
            <p:ph idx="1"/>
          </p:nvPr>
        </p:nvSpPr>
        <p:spPr/>
        <p:txBody>
          <a:bodyPr>
            <a:normAutofit fontScale="92500" lnSpcReduction="10000"/>
          </a:bodyPr>
          <a:lstStyle/>
          <a:p>
            <a:endParaRPr lang="en-US" dirty="0"/>
          </a:p>
          <a:p>
            <a:endParaRPr lang="en-US" dirty="0"/>
          </a:p>
          <a:p>
            <a:r>
              <a:rPr lang="en-US" dirty="0"/>
              <a:t>Chronic pain is the most common reason adults go to physicians</a:t>
            </a:r>
          </a:p>
          <a:p>
            <a:r>
              <a:rPr lang="en-US" dirty="0"/>
              <a:t>Associated with limitations  of ADLs.</a:t>
            </a:r>
          </a:p>
          <a:p>
            <a:r>
              <a:rPr lang="en-US" dirty="0"/>
              <a:t>Increased risk of suicide and medication dependence</a:t>
            </a:r>
          </a:p>
          <a:p>
            <a:r>
              <a:rPr lang="en-US" dirty="0"/>
              <a:t>Increased risk of anxiety, depression and perceived lower quality of life.</a:t>
            </a:r>
          </a:p>
          <a:p>
            <a:endParaRPr lang="en-US" dirty="0"/>
          </a:p>
          <a:p>
            <a:r>
              <a:rPr lang="en-US" dirty="0"/>
              <a:t>From a 2016 survey, chronic pain is estimated between 11% and 40% of adults in the USA, with considerable variance in the sub-groups [1].   Globally, it is estimated that about 1 in 5, or about 1.5 billion people, suffer from chronic pain, with prevalence increasing with age [2]. </a:t>
            </a:r>
          </a:p>
          <a:p>
            <a:pPr marL="0" indent="0">
              <a:buNone/>
            </a:pPr>
            <a:endParaRPr lang="en-US" dirty="0"/>
          </a:p>
        </p:txBody>
      </p:sp>
    </p:spTree>
    <p:extLst>
      <p:ext uri="{BB962C8B-B14F-4D97-AF65-F5344CB8AC3E}">
        <p14:creationId xmlns:p14="http://schemas.microsoft.com/office/powerpoint/2010/main" val="1324552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Body Mind Connection</a:t>
            </a:r>
          </a:p>
        </p:txBody>
      </p:sp>
      <p:sp>
        <p:nvSpPr>
          <p:cNvPr id="3" name="Content Placeholder 2"/>
          <p:cNvSpPr>
            <a:spLocks noGrp="1"/>
          </p:cNvSpPr>
          <p:nvPr>
            <p:ph idx="1"/>
          </p:nvPr>
        </p:nvSpPr>
        <p:spPr/>
        <p:txBody>
          <a:bodyPr/>
          <a:lstStyle/>
          <a:p>
            <a:r>
              <a:rPr lang="en-US" dirty="0"/>
              <a:t>Pain is a complex stressor.</a:t>
            </a:r>
          </a:p>
          <a:p>
            <a:r>
              <a:rPr lang="en-US" dirty="0"/>
              <a:t>Pain effects us physically, psychologically, and financially.</a:t>
            </a:r>
          </a:p>
          <a:p>
            <a:r>
              <a:rPr lang="en-US" dirty="0"/>
              <a:t>Pain will be felt by everyone at some point. </a:t>
            </a:r>
          </a:p>
          <a:p>
            <a:r>
              <a:rPr lang="en-US" dirty="0"/>
              <a:t>Pain is protective as it tells us what is wrong. </a:t>
            </a:r>
          </a:p>
          <a:p>
            <a:r>
              <a:rPr lang="en-US" dirty="0"/>
              <a:t>Pain is experienced differently by different people. </a:t>
            </a:r>
          </a:p>
          <a:p>
            <a:r>
              <a:rPr lang="en-US" dirty="0"/>
              <a:t>Pain involves more than physical sensation. </a:t>
            </a:r>
          </a:p>
          <a:p>
            <a:endParaRPr lang="en-US" dirty="0"/>
          </a:p>
        </p:txBody>
      </p:sp>
    </p:spTree>
    <p:extLst>
      <p:ext uri="{BB962C8B-B14F-4D97-AF65-F5344CB8AC3E}">
        <p14:creationId xmlns:p14="http://schemas.microsoft.com/office/powerpoint/2010/main" val="1388943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Body Mind Connection</a:t>
            </a:r>
          </a:p>
        </p:txBody>
      </p:sp>
      <p:sp>
        <p:nvSpPr>
          <p:cNvPr id="3" name="Content Placeholder 2"/>
          <p:cNvSpPr>
            <a:spLocks noGrp="1"/>
          </p:cNvSpPr>
          <p:nvPr>
            <p:ph idx="1"/>
          </p:nvPr>
        </p:nvSpPr>
        <p:spPr/>
        <p:txBody>
          <a:bodyPr/>
          <a:lstStyle/>
          <a:p>
            <a:r>
              <a:rPr lang="en-US" dirty="0"/>
              <a:t>Pain is affected by our affect and the evaluation of it and is equally important as the physical sensation. </a:t>
            </a:r>
          </a:p>
          <a:p>
            <a:r>
              <a:rPr lang="en-US" dirty="0"/>
              <a:t>Pain can be experienced only as a signal in lobotomized patients. </a:t>
            </a:r>
          </a:p>
          <a:p>
            <a:r>
              <a:rPr lang="en-US" dirty="0"/>
              <a:t>The </a:t>
            </a:r>
            <a:r>
              <a:rPr lang="en-US" b="1" dirty="0"/>
              <a:t>CONTEXT</a:t>
            </a:r>
            <a:r>
              <a:rPr lang="en-US" dirty="0"/>
              <a:t> in which we feel pain can affect how we perceive it</a:t>
            </a:r>
          </a:p>
          <a:p>
            <a:r>
              <a:rPr lang="en-US" dirty="0"/>
              <a:t>How we </a:t>
            </a:r>
            <a:r>
              <a:rPr lang="en-US" b="1" dirty="0"/>
              <a:t>ATTEND</a:t>
            </a:r>
            <a:r>
              <a:rPr lang="en-US" dirty="0"/>
              <a:t> to the pain can play a role in how we perceive it.</a:t>
            </a:r>
          </a:p>
          <a:p>
            <a:endParaRPr lang="en-US" dirty="0"/>
          </a:p>
          <a:p>
            <a:pPr marL="0" indent="0">
              <a:buNone/>
            </a:pPr>
            <a:r>
              <a:rPr lang="en-US" dirty="0"/>
              <a:t>For example, if we experience </a:t>
            </a:r>
            <a:r>
              <a:rPr lang="en-US" b="1" u="sng" dirty="0"/>
              <a:t>fear</a:t>
            </a:r>
            <a:r>
              <a:rPr lang="en-US" dirty="0"/>
              <a:t> or </a:t>
            </a:r>
            <a:r>
              <a:rPr lang="en-US" b="1" u="sng" dirty="0"/>
              <a:t>anxiety</a:t>
            </a:r>
            <a:r>
              <a:rPr lang="en-US" dirty="0"/>
              <a:t> in response to pain, or if we perceive a lack of </a:t>
            </a:r>
            <a:r>
              <a:rPr lang="en-US" b="1" u="sng" dirty="0"/>
              <a:t>control</a:t>
            </a:r>
            <a:r>
              <a:rPr lang="en-US" dirty="0"/>
              <a:t> over our pain, this can result in these unpleasant emotions or evaluations becoming associated with the pain.</a:t>
            </a:r>
          </a:p>
          <a:p>
            <a:pPr marL="0" indent="0">
              <a:buNone/>
            </a:pPr>
            <a:endParaRPr lang="en-US" dirty="0"/>
          </a:p>
        </p:txBody>
      </p:sp>
    </p:spTree>
    <p:extLst>
      <p:ext uri="{BB962C8B-B14F-4D97-AF65-F5344CB8AC3E}">
        <p14:creationId xmlns:p14="http://schemas.microsoft.com/office/powerpoint/2010/main" val="407214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Body Mind Connection</a:t>
            </a:r>
          </a:p>
        </p:txBody>
      </p:sp>
      <p:sp>
        <p:nvSpPr>
          <p:cNvPr id="3" name="Content Placeholder 2"/>
          <p:cNvSpPr>
            <a:spLocks noGrp="1"/>
          </p:cNvSpPr>
          <p:nvPr>
            <p:ph idx="1"/>
          </p:nvPr>
        </p:nvSpPr>
        <p:spPr/>
        <p:txBody>
          <a:bodyPr>
            <a:normAutofit/>
          </a:bodyPr>
          <a:lstStyle/>
          <a:p>
            <a:r>
              <a:rPr lang="en-US" dirty="0"/>
              <a:t>Pain can be perceived differently if is depending on the context or the emotional state that it was experienced. </a:t>
            </a:r>
          </a:p>
          <a:p>
            <a:r>
              <a:rPr lang="en-US" dirty="0"/>
              <a:t>Pain can become chronic and can increase the associated negative emotional response to it, which in turn increased the perceived level of pain experienced.</a:t>
            </a:r>
          </a:p>
          <a:p>
            <a:r>
              <a:rPr lang="en-US" dirty="0"/>
              <a:t>Negative emotional states can affect how we perceive pain.  This includes  learned helplessness, which can lead to </a:t>
            </a:r>
            <a:r>
              <a:rPr lang="en-US" b="1" u="sng" dirty="0"/>
              <a:t>pain catastrophizing</a:t>
            </a:r>
            <a:r>
              <a:rPr lang="en-US" dirty="0"/>
              <a:t>.</a:t>
            </a:r>
          </a:p>
          <a:p>
            <a:r>
              <a:rPr lang="en-US" b="1" dirty="0"/>
              <a:t>Pain catastrophizing </a:t>
            </a:r>
            <a:r>
              <a:rPr lang="en-US" dirty="0"/>
              <a:t>is characterized by magnification of the negative effects of actual or anticipated pain, rumination about pain, and feelings of hopelessness and helplessness in coping with pain. </a:t>
            </a:r>
          </a:p>
          <a:p>
            <a:r>
              <a:rPr lang="en-US" dirty="0"/>
              <a:t>We tend to remember pain.</a:t>
            </a:r>
          </a:p>
        </p:txBody>
      </p:sp>
    </p:spTree>
    <p:extLst>
      <p:ext uri="{BB962C8B-B14F-4D97-AF65-F5344CB8AC3E}">
        <p14:creationId xmlns:p14="http://schemas.microsoft.com/office/powerpoint/2010/main" val="159719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Pain and Mental Health</a:t>
            </a:r>
            <a:br>
              <a:rPr lang="en-US" dirty="0"/>
            </a:br>
            <a:endParaRPr lang="en-US" dirty="0"/>
          </a:p>
        </p:txBody>
      </p:sp>
      <p:sp>
        <p:nvSpPr>
          <p:cNvPr id="3" name="Content Placeholder 2"/>
          <p:cNvSpPr>
            <a:spLocks noGrp="1"/>
          </p:cNvSpPr>
          <p:nvPr>
            <p:ph idx="1"/>
          </p:nvPr>
        </p:nvSpPr>
        <p:spPr/>
        <p:txBody>
          <a:bodyPr/>
          <a:lstStyle/>
          <a:p>
            <a:r>
              <a:rPr lang="en-US" dirty="0"/>
              <a:t>Chronic Pain can be physically and emotionally stressful and inhibit functioning and affect our relationships, performance, hobbies, or finances.  It can affect our sleep, appetite, concentration, and processing speed.</a:t>
            </a:r>
          </a:p>
          <a:p>
            <a:endParaRPr lang="en-US" dirty="0"/>
          </a:p>
          <a:p>
            <a:r>
              <a:rPr lang="en-US" dirty="0"/>
              <a:t>Chronic stress releases hormones that can affect our mood, thinking and behavior.</a:t>
            </a:r>
          </a:p>
          <a:p>
            <a:endParaRPr lang="en-US" dirty="0"/>
          </a:p>
          <a:p>
            <a:r>
              <a:rPr lang="en-US" dirty="0"/>
              <a:t>The most common psychological soliloquies of chronic pain are depression and anxiety [</a:t>
            </a:r>
            <a:r>
              <a:rPr lang="en-US" b="1" u="sng" dirty="0"/>
              <a:t>Figure 1</a:t>
            </a:r>
            <a:r>
              <a:rPr lang="en-US" dirty="0"/>
              <a:t>].  These emotional states and pain reinforce each other.  This is largely because they involve similar brain structures, neuro- connections and neurotransmitters.</a:t>
            </a:r>
          </a:p>
          <a:p>
            <a:endParaRPr lang="en-US" dirty="0"/>
          </a:p>
        </p:txBody>
      </p:sp>
    </p:spTree>
    <p:extLst>
      <p:ext uri="{BB962C8B-B14F-4D97-AF65-F5344CB8AC3E}">
        <p14:creationId xmlns:p14="http://schemas.microsoft.com/office/powerpoint/2010/main" val="360419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59C671B-1B22-4141-A9C0-2E7941FDA7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7B2F5A4B-FA0F-4625-82F7-1D3F11281B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1" name="Freeform 12">
              <a:extLst>
                <a:ext uri="{FF2B5EF4-FFF2-40B4-BE49-F238E27FC236}">
                  <a16:creationId xmlns:a16="http://schemas.microsoft.com/office/drawing/2014/main" id="{9ACB0BAE-722F-4C91-8C2A-44EF768E83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2" name="Freeform 13">
              <a:extLst>
                <a:ext uri="{FF2B5EF4-FFF2-40B4-BE49-F238E27FC236}">
                  <a16:creationId xmlns:a16="http://schemas.microsoft.com/office/drawing/2014/main" id="{C3AC4D9F-59AC-421A-9FF3-C936CEC439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3" name="Freeform 14">
              <a:extLst>
                <a:ext uri="{FF2B5EF4-FFF2-40B4-BE49-F238E27FC236}">
                  <a16:creationId xmlns:a16="http://schemas.microsoft.com/office/drawing/2014/main" id="{797BCE03-677D-4D65-A4D1-1FD721DD5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 name="Freeform 15">
              <a:extLst>
                <a:ext uri="{FF2B5EF4-FFF2-40B4-BE49-F238E27FC236}">
                  <a16:creationId xmlns:a16="http://schemas.microsoft.com/office/drawing/2014/main" id="{D007E5D0-0B4E-4094-988C-9917146C2D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5" name="Freeform 16">
              <a:extLst>
                <a:ext uri="{FF2B5EF4-FFF2-40B4-BE49-F238E27FC236}">
                  <a16:creationId xmlns:a16="http://schemas.microsoft.com/office/drawing/2014/main" id="{024DB804-C06B-4A0A-AC43-6BCCB7D760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6" name="Freeform 17">
              <a:extLst>
                <a:ext uri="{FF2B5EF4-FFF2-40B4-BE49-F238E27FC236}">
                  <a16:creationId xmlns:a16="http://schemas.microsoft.com/office/drawing/2014/main" id="{B51DC17A-305E-486E-A527-5E8068E9EF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7" name="Freeform 18">
              <a:extLst>
                <a:ext uri="{FF2B5EF4-FFF2-40B4-BE49-F238E27FC236}">
                  <a16:creationId xmlns:a16="http://schemas.microsoft.com/office/drawing/2014/main" id="{B6CCA716-6D46-4523-BF96-FF1B0C5464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8" name="Freeform 19">
              <a:extLst>
                <a:ext uri="{FF2B5EF4-FFF2-40B4-BE49-F238E27FC236}">
                  <a16:creationId xmlns:a16="http://schemas.microsoft.com/office/drawing/2014/main" id="{E632B09A-D30C-4268-B28B-ACD6127630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9" name="Freeform 20">
              <a:extLst>
                <a:ext uri="{FF2B5EF4-FFF2-40B4-BE49-F238E27FC236}">
                  <a16:creationId xmlns:a16="http://schemas.microsoft.com/office/drawing/2014/main" id="{5FC839A4-228B-4EC0-8AF4-D8E38ECE67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0" name="Freeform 21">
              <a:extLst>
                <a:ext uri="{FF2B5EF4-FFF2-40B4-BE49-F238E27FC236}">
                  <a16:creationId xmlns:a16="http://schemas.microsoft.com/office/drawing/2014/main" id="{A8FFB1A1-5BB5-4551-87CD-F3365E6FE9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1" name="Freeform 22">
              <a:extLst>
                <a:ext uri="{FF2B5EF4-FFF2-40B4-BE49-F238E27FC236}">
                  <a16:creationId xmlns:a16="http://schemas.microsoft.com/office/drawing/2014/main" id="{D05AF173-8E70-41FA-9254-DF9AC3DDA2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3" name="Group 22">
            <a:extLst>
              <a:ext uri="{FF2B5EF4-FFF2-40B4-BE49-F238E27FC236}">
                <a16:creationId xmlns:a16="http://schemas.microsoft.com/office/drawing/2014/main" id="{1D56A4CE-A3F4-4CFF-9A65-C029AC17B7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4" name="Freeform 27">
              <a:extLst>
                <a:ext uri="{FF2B5EF4-FFF2-40B4-BE49-F238E27FC236}">
                  <a16:creationId xmlns:a16="http://schemas.microsoft.com/office/drawing/2014/main" id="{DF669161-0B30-4C76-96BF-962027487D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5" name="Freeform 28">
              <a:extLst>
                <a:ext uri="{FF2B5EF4-FFF2-40B4-BE49-F238E27FC236}">
                  <a16:creationId xmlns:a16="http://schemas.microsoft.com/office/drawing/2014/main" id="{A5232353-CF7C-44DD-8BEE-1C8FF54CDD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6" name="Freeform 29">
              <a:extLst>
                <a:ext uri="{FF2B5EF4-FFF2-40B4-BE49-F238E27FC236}">
                  <a16:creationId xmlns:a16="http://schemas.microsoft.com/office/drawing/2014/main" id="{AEA6CAE2-8741-4E88-A632-69C2B2EC58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7" name="Freeform 30">
              <a:extLst>
                <a:ext uri="{FF2B5EF4-FFF2-40B4-BE49-F238E27FC236}">
                  <a16:creationId xmlns:a16="http://schemas.microsoft.com/office/drawing/2014/main" id="{014AC37D-4388-4AE6-9D4D-CCD99A608C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8" name="Freeform 31">
              <a:extLst>
                <a:ext uri="{FF2B5EF4-FFF2-40B4-BE49-F238E27FC236}">
                  <a16:creationId xmlns:a16="http://schemas.microsoft.com/office/drawing/2014/main" id="{7FE084B0-333E-4F7C-83F1-F7D132527D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9" name="Freeform 32">
              <a:extLst>
                <a:ext uri="{FF2B5EF4-FFF2-40B4-BE49-F238E27FC236}">
                  <a16:creationId xmlns:a16="http://schemas.microsoft.com/office/drawing/2014/main" id="{FDCFCB98-2E3A-4227-823C-80489BB284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0" name="Freeform 33">
              <a:extLst>
                <a:ext uri="{FF2B5EF4-FFF2-40B4-BE49-F238E27FC236}">
                  <a16:creationId xmlns:a16="http://schemas.microsoft.com/office/drawing/2014/main" id="{252F94DE-A6A3-4463-BE05-34281F1C87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1" name="Freeform 34">
              <a:extLst>
                <a:ext uri="{FF2B5EF4-FFF2-40B4-BE49-F238E27FC236}">
                  <a16:creationId xmlns:a16="http://schemas.microsoft.com/office/drawing/2014/main" id="{16EA21FA-886F-43CF-9D44-C1342F3055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2" name="Freeform 35">
              <a:extLst>
                <a:ext uri="{FF2B5EF4-FFF2-40B4-BE49-F238E27FC236}">
                  <a16:creationId xmlns:a16="http://schemas.microsoft.com/office/drawing/2014/main" id="{88C821A5-BCF7-47FE-894F-0ADC5FDB2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3" name="Freeform 36">
              <a:extLst>
                <a:ext uri="{FF2B5EF4-FFF2-40B4-BE49-F238E27FC236}">
                  <a16:creationId xmlns:a16="http://schemas.microsoft.com/office/drawing/2014/main" id="{F8337ECE-206A-472E-AFC4-0F230C91E8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4" name="Freeform 37">
              <a:extLst>
                <a:ext uri="{FF2B5EF4-FFF2-40B4-BE49-F238E27FC236}">
                  <a16:creationId xmlns:a16="http://schemas.microsoft.com/office/drawing/2014/main" id="{90BB2EC4-D043-4B43-87E7-723A787EE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5" name="Freeform 38">
              <a:extLst>
                <a:ext uri="{FF2B5EF4-FFF2-40B4-BE49-F238E27FC236}">
                  <a16:creationId xmlns:a16="http://schemas.microsoft.com/office/drawing/2014/main" id="{04013015-AF71-47BC-BE4D-ED9EFA24FF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7" name="Rectangle 36">
            <a:extLst>
              <a:ext uri="{FF2B5EF4-FFF2-40B4-BE49-F238E27FC236}">
                <a16:creationId xmlns:a16="http://schemas.microsoft.com/office/drawing/2014/main" id="{71B30B18-D920-4E3E-B931-1F310244C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9" name="Freeform 11">
            <a:extLst>
              <a:ext uri="{FF2B5EF4-FFF2-40B4-BE49-F238E27FC236}">
                <a16:creationId xmlns:a16="http://schemas.microsoft.com/office/drawing/2014/main" id="{C70EF50A-66E6-460A-8AF9-47A10D0D99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1" name="Rectangle 40">
            <a:extLst>
              <a:ext uri="{FF2B5EF4-FFF2-40B4-BE49-F238E27FC236}">
                <a16:creationId xmlns:a16="http://schemas.microsoft.com/office/drawing/2014/main" id="{01520B72-94C4-4ABB-AC64-A3382705B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9A64CBFD-D6E8-4E6A-8F66-1948BED331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FB97A254-8AF3-BF41-B65C-11467FD806B6}"/>
              </a:ext>
            </a:extLst>
          </p:cNvPr>
          <p:cNvGraphicFramePr>
            <a:graphicFrameLocks noGrp="1"/>
          </p:cNvGraphicFramePr>
          <p:nvPr>
            <p:extLst>
              <p:ext uri="{D42A27DB-BD31-4B8C-83A1-F6EECF244321}">
                <p14:modId xmlns:p14="http://schemas.microsoft.com/office/powerpoint/2010/main" val="2455644964"/>
              </p:ext>
            </p:extLst>
          </p:nvPr>
        </p:nvGraphicFramePr>
        <p:xfrm>
          <a:off x="643467" y="1045510"/>
          <a:ext cx="10905070" cy="4766985"/>
        </p:xfrm>
        <a:graphic>
          <a:graphicData uri="http://schemas.openxmlformats.org/drawingml/2006/table">
            <a:tbl>
              <a:tblPr firstRow="1" firstCol="1" bandRow="1"/>
              <a:tblGrid>
                <a:gridCol w="2213741">
                  <a:extLst>
                    <a:ext uri="{9D8B030D-6E8A-4147-A177-3AD203B41FA5}">
                      <a16:colId xmlns:a16="http://schemas.microsoft.com/office/drawing/2014/main" val="2894012533"/>
                    </a:ext>
                  </a:extLst>
                </a:gridCol>
                <a:gridCol w="1244777">
                  <a:extLst>
                    <a:ext uri="{9D8B030D-6E8A-4147-A177-3AD203B41FA5}">
                      <a16:colId xmlns:a16="http://schemas.microsoft.com/office/drawing/2014/main" val="3575930785"/>
                    </a:ext>
                  </a:extLst>
                </a:gridCol>
                <a:gridCol w="2213741">
                  <a:extLst>
                    <a:ext uri="{9D8B030D-6E8A-4147-A177-3AD203B41FA5}">
                      <a16:colId xmlns:a16="http://schemas.microsoft.com/office/drawing/2014/main" val="210420854"/>
                    </a:ext>
                  </a:extLst>
                </a:gridCol>
                <a:gridCol w="370298">
                  <a:extLst>
                    <a:ext uri="{9D8B030D-6E8A-4147-A177-3AD203B41FA5}">
                      <a16:colId xmlns:a16="http://schemas.microsoft.com/office/drawing/2014/main" val="482134410"/>
                    </a:ext>
                  </a:extLst>
                </a:gridCol>
                <a:gridCol w="1033697">
                  <a:extLst>
                    <a:ext uri="{9D8B030D-6E8A-4147-A177-3AD203B41FA5}">
                      <a16:colId xmlns:a16="http://schemas.microsoft.com/office/drawing/2014/main" val="1558968531"/>
                    </a:ext>
                  </a:extLst>
                </a:gridCol>
                <a:gridCol w="2213741">
                  <a:extLst>
                    <a:ext uri="{9D8B030D-6E8A-4147-A177-3AD203B41FA5}">
                      <a16:colId xmlns:a16="http://schemas.microsoft.com/office/drawing/2014/main" val="2723642807"/>
                    </a:ext>
                  </a:extLst>
                </a:gridCol>
                <a:gridCol w="370298">
                  <a:extLst>
                    <a:ext uri="{9D8B030D-6E8A-4147-A177-3AD203B41FA5}">
                      <a16:colId xmlns:a16="http://schemas.microsoft.com/office/drawing/2014/main" val="1144775944"/>
                    </a:ext>
                  </a:extLst>
                </a:gridCol>
                <a:gridCol w="1244777">
                  <a:extLst>
                    <a:ext uri="{9D8B030D-6E8A-4147-A177-3AD203B41FA5}">
                      <a16:colId xmlns:a16="http://schemas.microsoft.com/office/drawing/2014/main" val="2095013072"/>
                    </a:ext>
                  </a:extLst>
                </a:gridCol>
              </a:tblGrid>
              <a:tr h="409941">
                <a:tc gridSpan="5">
                  <a:txBody>
                    <a:bodyPr/>
                    <a:lstStyle/>
                    <a:p>
                      <a:pPr marL="0" marR="0" algn="l" fontAlgn="t">
                        <a:lnSpc>
                          <a:spcPct val="107000"/>
                        </a:lnSpc>
                        <a:spcBef>
                          <a:spcPts val="0"/>
                        </a:spcBef>
                        <a:spcAft>
                          <a:spcPts val="0"/>
                        </a:spcAft>
                      </a:pPr>
                      <a:r>
                        <a:rPr lang="en-US" sz="15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Figure 1:  Estimated Prevalence of Depression, Anxiety, and Substance Use</a:t>
                      </a:r>
                      <a:endParaRPr lang="en-US" sz="2300" b="0" i="0" u="none" strike="noStrike">
                        <a:effectLst/>
                        <a:latin typeface="Arial" panose="020B0604020202020204" pitchFamily="34" charset="0"/>
                      </a:endParaRPr>
                    </a:p>
                  </a:txBody>
                  <a:tcPr marL="115793" marR="115793" marT="57897" marB="57897">
                    <a:lnL>
                      <a:noFill/>
                    </a:lnL>
                    <a:lnR>
                      <a:noFill/>
                    </a:lnR>
                    <a:lnT>
                      <a:noFill/>
                    </a:lnT>
                    <a:lnB>
                      <a:noFill/>
                    </a:lnB>
                    <a:solidFill>
                      <a:srgbClr val="F49C4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l" fontAlgn="t">
                        <a:lnSpc>
                          <a:spcPct val="107000"/>
                        </a:lnSpc>
                        <a:spcBef>
                          <a:spcPts val="0"/>
                        </a:spcBef>
                        <a:spcAft>
                          <a:spcPts val="0"/>
                        </a:spcAft>
                      </a:pPr>
                      <a:r>
                        <a:rPr lang="en-US" sz="15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a:noFill/>
                    </a:lnB>
                    <a:solidFill>
                      <a:srgbClr val="F49C42"/>
                    </a:solidFill>
                  </a:tcPr>
                </a:tc>
                <a:tc>
                  <a:txBody>
                    <a:bodyPr/>
                    <a:lstStyle/>
                    <a:p>
                      <a:pPr marL="0" marR="0" algn="l" fontAlgn="t">
                        <a:lnSpc>
                          <a:spcPct val="107000"/>
                        </a:lnSpc>
                        <a:spcBef>
                          <a:spcPts val="0"/>
                        </a:spcBef>
                        <a:spcAft>
                          <a:spcPts val="0"/>
                        </a:spcAft>
                      </a:pPr>
                      <a:r>
                        <a:rPr lang="en-US" sz="15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a:noFill/>
                    </a:lnB>
                    <a:solidFill>
                      <a:srgbClr val="F49C42"/>
                    </a:solidFill>
                  </a:tcPr>
                </a:tc>
                <a:tc>
                  <a:txBody>
                    <a:bodyPr/>
                    <a:lstStyle/>
                    <a:p>
                      <a:pPr marL="0" marR="0" algn="l" fontAlgn="t">
                        <a:lnSpc>
                          <a:spcPct val="107000"/>
                        </a:lnSpc>
                        <a:spcBef>
                          <a:spcPts val="0"/>
                        </a:spcBef>
                        <a:spcAft>
                          <a:spcPts val="0"/>
                        </a:spcAft>
                      </a:pPr>
                      <a:r>
                        <a:rPr lang="en-US" sz="15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a:noFill/>
                    </a:lnB>
                    <a:solidFill>
                      <a:srgbClr val="F49C42"/>
                    </a:solidFill>
                  </a:tcPr>
                </a:tc>
                <a:extLst>
                  <a:ext uri="{0D108BD9-81ED-4DB2-BD59-A6C34878D82A}">
                    <a16:rowId xmlns:a16="http://schemas.microsoft.com/office/drawing/2014/main" val="2839374477"/>
                  </a:ext>
                </a:extLst>
              </a:tr>
              <a:tr h="409941">
                <a:tc gridSpan="3">
                  <a:txBody>
                    <a:bodyPr/>
                    <a:lstStyle/>
                    <a:p>
                      <a:pPr marL="0" marR="0" algn="l" fontAlgn="t">
                        <a:lnSpc>
                          <a:spcPct val="107000"/>
                        </a:lnSpc>
                        <a:spcBef>
                          <a:spcPts val="0"/>
                        </a:spcBef>
                        <a:spcAft>
                          <a:spcPts val="0"/>
                        </a:spcAft>
                      </a:pPr>
                      <a:r>
                        <a:rPr lang="en-US" sz="15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Disorders in Commonly Occurring Chronic Pain Conditions</a:t>
                      </a:r>
                      <a:endParaRPr lang="en-US" sz="2300" b="0" i="0" u="none" strike="noStrike">
                        <a:effectLst/>
                        <a:latin typeface="Arial" panose="020B0604020202020204" pitchFamily="34" charset="0"/>
                      </a:endParaRPr>
                    </a:p>
                  </a:txBody>
                  <a:tcPr marL="115793" marR="115793" marT="57897" marB="57897">
                    <a:lnL>
                      <a:noFill/>
                    </a:lnL>
                    <a:lnR>
                      <a:noFill/>
                    </a:lnR>
                    <a:lnT>
                      <a:noFill/>
                    </a:lnT>
                    <a:lnB w="12700" cap="flat" cmpd="sng" algn="ctr">
                      <a:solidFill>
                        <a:srgbClr val="000000"/>
                      </a:solidFill>
                      <a:prstDash val="solid"/>
                      <a:round/>
                      <a:headEnd type="none" w="med" len="med"/>
                      <a:tailEnd type="none" w="med" len="med"/>
                    </a:lnB>
                    <a:solidFill>
                      <a:srgbClr val="F49C42"/>
                    </a:solidFill>
                  </a:tcPr>
                </a:tc>
                <a:tc hMerge="1">
                  <a:txBody>
                    <a:bodyPr/>
                    <a:lstStyle/>
                    <a:p>
                      <a:endParaRPr lang="en-US"/>
                    </a:p>
                  </a:txBody>
                  <a:tcPr/>
                </a:tc>
                <a:tc hMerge="1">
                  <a:txBody>
                    <a:bodyPr/>
                    <a:lstStyle/>
                    <a:p>
                      <a:endParaRPr lang="en-US"/>
                    </a:p>
                  </a:txBody>
                  <a:tcPr/>
                </a:tc>
                <a:tc>
                  <a:txBody>
                    <a:bodyPr/>
                    <a:lstStyle/>
                    <a:p>
                      <a:pPr marL="0" marR="0" algn="l" fontAlgn="t">
                        <a:lnSpc>
                          <a:spcPct val="107000"/>
                        </a:lnSpc>
                        <a:spcBef>
                          <a:spcPts val="0"/>
                        </a:spcBef>
                        <a:spcAft>
                          <a:spcPts val="0"/>
                        </a:spcAft>
                      </a:pPr>
                      <a:r>
                        <a:rPr lang="en-US" sz="15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w="12700" cap="flat" cmpd="sng" algn="ctr">
                      <a:solidFill>
                        <a:srgbClr val="000000"/>
                      </a:solidFill>
                      <a:prstDash val="solid"/>
                      <a:round/>
                      <a:headEnd type="none" w="med" len="med"/>
                      <a:tailEnd type="none" w="med" len="med"/>
                    </a:lnB>
                    <a:solidFill>
                      <a:srgbClr val="F49C42"/>
                    </a:solidFill>
                  </a:tcPr>
                </a:tc>
                <a:tc>
                  <a:txBody>
                    <a:bodyPr/>
                    <a:lstStyle/>
                    <a:p>
                      <a:pPr marL="0" marR="0" algn="l" fontAlgn="t">
                        <a:lnSpc>
                          <a:spcPct val="107000"/>
                        </a:lnSpc>
                        <a:spcBef>
                          <a:spcPts val="0"/>
                        </a:spcBef>
                        <a:spcAft>
                          <a:spcPts val="0"/>
                        </a:spcAft>
                      </a:pPr>
                      <a:r>
                        <a:rPr lang="en-US" sz="15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w="12700" cap="flat" cmpd="sng" algn="ctr">
                      <a:solidFill>
                        <a:srgbClr val="000000"/>
                      </a:solidFill>
                      <a:prstDash val="solid"/>
                      <a:round/>
                      <a:headEnd type="none" w="med" len="med"/>
                      <a:tailEnd type="none" w="med" len="med"/>
                    </a:lnB>
                    <a:solidFill>
                      <a:srgbClr val="F49C42"/>
                    </a:solidFill>
                  </a:tcPr>
                </a:tc>
                <a:tc>
                  <a:txBody>
                    <a:bodyPr/>
                    <a:lstStyle/>
                    <a:p>
                      <a:pPr marL="0" marR="0" algn="l" fontAlgn="t">
                        <a:lnSpc>
                          <a:spcPct val="107000"/>
                        </a:lnSpc>
                        <a:spcBef>
                          <a:spcPts val="0"/>
                        </a:spcBef>
                        <a:spcAft>
                          <a:spcPts val="0"/>
                        </a:spcAft>
                      </a:pPr>
                      <a:r>
                        <a:rPr lang="en-US" sz="15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w="12700" cap="flat" cmpd="sng" algn="ctr">
                      <a:solidFill>
                        <a:srgbClr val="000000"/>
                      </a:solidFill>
                      <a:prstDash val="solid"/>
                      <a:round/>
                      <a:headEnd type="none" w="med" len="med"/>
                      <a:tailEnd type="none" w="med" len="med"/>
                    </a:lnB>
                    <a:solidFill>
                      <a:srgbClr val="F49C42"/>
                    </a:solidFill>
                  </a:tcPr>
                </a:tc>
                <a:tc>
                  <a:txBody>
                    <a:bodyPr/>
                    <a:lstStyle/>
                    <a:p>
                      <a:pPr marL="0" marR="0" algn="l" fontAlgn="t">
                        <a:lnSpc>
                          <a:spcPct val="107000"/>
                        </a:lnSpc>
                        <a:spcBef>
                          <a:spcPts val="0"/>
                        </a:spcBef>
                        <a:spcAft>
                          <a:spcPts val="0"/>
                        </a:spcAft>
                      </a:pPr>
                      <a:r>
                        <a:rPr lang="en-US" sz="15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w="12700" cap="flat" cmpd="sng" algn="ctr">
                      <a:solidFill>
                        <a:srgbClr val="000000"/>
                      </a:solidFill>
                      <a:prstDash val="solid"/>
                      <a:round/>
                      <a:headEnd type="none" w="med" len="med"/>
                      <a:tailEnd type="none" w="med" len="med"/>
                    </a:lnB>
                    <a:solidFill>
                      <a:srgbClr val="F49C42"/>
                    </a:solidFill>
                  </a:tcPr>
                </a:tc>
                <a:tc>
                  <a:txBody>
                    <a:bodyPr/>
                    <a:lstStyle/>
                    <a:p>
                      <a:pPr marL="0" marR="0" algn="l" fontAlgn="t">
                        <a:lnSpc>
                          <a:spcPct val="107000"/>
                        </a:lnSpc>
                        <a:spcBef>
                          <a:spcPts val="0"/>
                        </a:spcBef>
                        <a:spcAft>
                          <a:spcPts val="0"/>
                        </a:spcAft>
                      </a:pPr>
                      <a:r>
                        <a:rPr lang="en-US" sz="15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w="12700" cap="flat" cmpd="sng" algn="ctr">
                      <a:solidFill>
                        <a:srgbClr val="000000"/>
                      </a:solidFill>
                      <a:prstDash val="solid"/>
                      <a:round/>
                      <a:headEnd type="none" w="med" len="med"/>
                      <a:tailEnd type="none" w="med" len="med"/>
                    </a:lnB>
                    <a:solidFill>
                      <a:srgbClr val="F49C42"/>
                    </a:solidFill>
                  </a:tcPr>
                </a:tc>
                <a:extLst>
                  <a:ext uri="{0D108BD9-81ED-4DB2-BD59-A6C34878D82A}">
                    <a16:rowId xmlns:a16="http://schemas.microsoft.com/office/drawing/2014/main" val="2913739665"/>
                  </a:ext>
                </a:extLst>
              </a:tr>
              <a:tr h="471375">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Variable</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Prevalence(%)</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Variable</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Prevalence</a:t>
                      </a:r>
                      <a:endParaRPr lang="en-US" sz="2300" b="0" i="0" u="none" strike="noStrike">
                        <a:effectLst/>
                        <a:latin typeface="Arial" panose="020B0604020202020204" pitchFamily="34" charset="0"/>
                      </a:endParaRPr>
                    </a:p>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Variable</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marL="0" marR="0" algn="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Prevalence(%)</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163953427"/>
                  </a:ext>
                </a:extLst>
              </a:tr>
              <a:tr h="368609">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Depression</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A9D08E"/>
                    </a:solidFill>
                  </a:tcPr>
                </a:tc>
                <a:tc gridSpan="3">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Anxiety</a:t>
                      </a:r>
                      <a:endParaRPr lang="en-US" sz="2300" b="0" i="0" u="none" strike="noStrike">
                        <a:effectLst/>
                        <a:latin typeface="Arial" panose="020B0604020202020204" pitchFamily="34" charset="0"/>
                      </a:endParaRPr>
                    </a:p>
                  </a:txBody>
                  <a:tcPr marL="115793" marR="115793" marT="57897" marB="5789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A9D08E"/>
                    </a:solidFill>
                  </a:tcPr>
                </a:tc>
                <a:tc hMerge="1">
                  <a:txBody>
                    <a:bodyPr/>
                    <a:lstStyle/>
                    <a:p>
                      <a:endParaRPr lang="en-US"/>
                    </a:p>
                  </a:txBody>
                  <a:tcPr/>
                </a:tc>
                <a:tc hMerge="1">
                  <a:txBody>
                    <a:bodyPr/>
                    <a:lstStyle/>
                    <a:p>
                      <a:endParaRPr lang="en-US"/>
                    </a:p>
                  </a:txBody>
                  <a:tcPr/>
                </a:tc>
                <a:tc gridSpan="3">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Substance use disorder</a:t>
                      </a:r>
                      <a:endParaRPr lang="en-US" sz="2300" b="0" i="0" u="none" strike="noStrike">
                        <a:effectLst/>
                        <a:latin typeface="Arial" panose="020B0604020202020204" pitchFamily="34" charset="0"/>
                      </a:endParaRPr>
                    </a:p>
                  </a:txBody>
                  <a:tcPr marL="115793" marR="115793" marT="57897" marB="5789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A9D08E"/>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47858686"/>
                  </a:ext>
                </a:extLst>
              </a:tr>
              <a:tr h="471375">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Spinal pain (lumbar, thoracic, or neck)</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ct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20486</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Spinal pain (lumbar, thoracic, or neck)</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a:noFill/>
                    </a:lnB>
                    <a:solidFill>
                      <a:srgbClr val="A9D08E"/>
                    </a:solidFill>
                  </a:tcPr>
                </a:tc>
                <a:tc>
                  <a:txBody>
                    <a:bodyPr/>
                    <a:lstStyle/>
                    <a:p>
                      <a:pPr marL="0" marR="0" algn="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1-26</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Spinal pain (lumbar, thoracic, or neck)</a:t>
                      </a:r>
                      <a:r>
                        <a:rPr lang="en-US" sz="1300" b="0" i="0" u="none" strike="noStrike" baseline="30000">
                          <a:solidFill>
                            <a:srgbClr val="3B7697"/>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a:noFill/>
                    </a:lnB>
                    <a:solidFill>
                      <a:srgbClr val="A9D08E"/>
                    </a:solidFill>
                  </a:tcPr>
                </a:tc>
                <a:tc>
                  <a:txBody>
                    <a:bodyPr/>
                    <a:lstStyle/>
                    <a:p>
                      <a:pPr marL="0" marR="0" algn="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4-14</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extLst>
                  <a:ext uri="{0D108BD9-81ED-4DB2-BD59-A6C34878D82A}">
                    <a16:rowId xmlns:a16="http://schemas.microsoft.com/office/drawing/2014/main" val="3338021272"/>
                  </a:ext>
                </a:extLst>
              </a:tr>
              <a:tr h="264877">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Neuropathic pain</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ct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4-12</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Neuropathic pain</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a:noFill/>
                    </a:lnB>
                    <a:solidFill>
                      <a:srgbClr val="A9D08E"/>
                    </a:solidFill>
                  </a:tcPr>
                </a:tc>
                <a:tc>
                  <a:txBody>
                    <a:bodyPr/>
                    <a:lstStyle/>
                    <a:p>
                      <a:pPr marL="0" marR="0" algn="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5-27</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Neuropathic pain</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a:noFill/>
                    </a:lnB>
                    <a:solidFill>
                      <a:srgbClr val="A9D08E"/>
                    </a:solidFill>
                  </a:tcPr>
                </a:tc>
                <a:tc>
                  <a:txBody>
                    <a:bodyPr/>
                    <a:lstStyle/>
                    <a:p>
                      <a:pPr marL="0" marR="0" algn="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1-9</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extLst>
                  <a:ext uri="{0D108BD9-81ED-4DB2-BD59-A6C34878D82A}">
                    <a16:rowId xmlns:a16="http://schemas.microsoft.com/office/drawing/2014/main" val="2185026778"/>
                  </a:ext>
                </a:extLst>
              </a:tr>
              <a:tr h="264877">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Fibromyalgia</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ct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21-83</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Fibromyalgia</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a:noFill/>
                    </a:lnB>
                    <a:solidFill>
                      <a:srgbClr val="A9D08E"/>
                    </a:solidFill>
                  </a:tcPr>
                </a:tc>
                <a:tc>
                  <a:txBody>
                    <a:bodyPr/>
                    <a:lstStyle/>
                    <a:p>
                      <a:pPr marL="0" marR="0" algn="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18-60</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Fibromyalgia</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a:noFill/>
                    </a:lnB>
                    <a:solidFill>
                      <a:srgbClr val="A9D08E"/>
                    </a:solidFill>
                  </a:tcPr>
                </a:tc>
                <a:tc>
                  <a:txBody>
                    <a:bodyPr/>
                    <a:lstStyle/>
                    <a:p>
                      <a:pPr marL="0" marR="0" algn="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1-25</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extLst>
                  <a:ext uri="{0D108BD9-81ED-4DB2-BD59-A6C34878D82A}">
                    <a16:rowId xmlns:a16="http://schemas.microsoft.com/office/drawing/2014/main" val="832443542"/>
                  </a:ext>
                </a:extLst>
              </a:tr>
              <a:tr h="264877">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Migraine headache</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ct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17-28</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Migraine headache</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a:noFill/>
                    </a:lnB>
                    <a:solidFill>
                      <a:srgbClr val="A9D08E"/>
                    </a:solidFill>
                  </a:tcPr>
                </a:tc>
                <a:tc>
                  <a:txBody>
                    <a:bodyPr/>
                    <a:lstStyle/>
                    <a:p>
                      <a:pPr marL="0" marR="0" algn="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2-45</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Migraine headache</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a:noFill/>
                    </a:lnB>
                    <a:solidFill>
                      <a:srgbClr val="A9D08E"/>
                    </a:solidFill>
                  </a:tcPr>
                </a:tc>
                <a:tc>
                  <a:txBody>
                    <a:bodyPr/>
                    <a:lstStyle/>
                    <a:p>
                      <a:pPr marL="0" marR="0" algn="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extLst>
                  <a:ext uri="{0D108BD9-81ED-4DB2-BD59-A6C34878D82A}">
                    <a16:rowId xmlns:a16="http://schemas.microsoft.com/office/drawing/2014/main" val="2175121273"/>
                  </a:ext>
                </a:extLst>
              </a:tr>
              <a:tr h="471375">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Temporomandibular joint disorder</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ct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16-65</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Temporomandibular joint disorder</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a:noFill/>
                    </a:lnB>
                    <a:solidFill>
                      <a:srgbClr val="A9D08E"/>
                    </a:solidFill>
                  </a:tcPr>
                </a:tc>
                <a:tc>
                  <a:txBody>
                    <a:bodyPr/>
                    <a:lstStyle/>
                    <a:p>
                      <a:pPr marL="0" marR="0" algn="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15-65</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Arthritis</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a:noFill/>
                    </a:lnB>
                    <a:solidFill>
                      <a:srgbClr val="A9D08E"/>
                    </a:solidFill>
                  </a:tcPr>
                </a:tc>
                <a:tc>
                  <a:txBody>
                    <a:bodyPr/>
                    <a:lstStyle/>
                    <a:p>
                      <a:pPr marL="0" marR="0" algn="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1-12</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extLst>
                  <a:ext uri="{0D108BD9-81ED-4DB2-BD59-A6C34878D82A}">
                    <a16:rowId xmlns:a16="http://schemas.microsoft.com/office/drawing/2014/main" val="625514910"/>
                  </a:ext>
                </a:extLst>
              </a:tr>
              <a:tr h="264877">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Pelvic pain</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ct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19-22</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Pelvic pain</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a:noFill/>
                    </a:lnB>
                    <a:solidFill>
                      <a:srgbClr val="A9D08E"/>
                    </a:solidFill>
                  </a:tcPr>
                </a:tc>
                <a:tc>
                  <a:txBody>
                    <a:bodyPr/>
                    <a:lstStyle/>
                    <a:p>
                      <a:pPr marL="0" marR="0" algn="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12-41</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extLst>
                  <a:ext uri="{0D108BD9-81ED-4DB2-BD59-A6C34878D82A}">
                    <a16:rowId xmlns:a16="http://schemas.microsoft.com/office/drawing/2014/main" val="700200057"/>
                  </a:ext>
                </a:extLst>
              </a:tr>
              <a:tr h="264877">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Abdominal pain</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ct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9-54</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Abdominal pain</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a:noFill/>
                    </a:lnB>
                    <a:solidFill>
                      <a:srgbClr val="A9D08E"/>
                    </a:solidFill>
                  </a:tcPr>
                </a:tc>
                <a:tc>
                  <a:txBody>
                    <a:bodyPr/>
                    <a:lstStyle/>
                    <a:p>
                      <a:pPr marL="0" marR="0" algn="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21-51</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a:noFill/>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a:noFill/>
                    </a:lnB>
                    <a:solidFill>
                      <a:srgbClr val="A9D08E"/>
                    </a:solidFill>
                  </a:tcPr>
                </a:tc>
                <a:extLst>
                  <a:ext uri="{0D108BD9-81ED-4DB2-BD59-A6C34878D82A}">
                    <a16:rowId xmlns:a16="http://schemas.microsoft.com/office/drawing/2014/main" val="124231928"/>
                  </a:ext>
                </a:extLst>
              </a:tr>
              <a:tr h="264877">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Arthritis</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A9D08E"/>
                    </a:solidFill>
                  </a:tcPr>
                </a:tc>
                <a:tc>
                  <a:txBody>
                    <a:bodyPr/>
                    <a:lstStyle/>
                    <a:p>
                      <a:pPr marL="0" marR="0" algn="ct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3-39</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Arthritis</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w="12700" cap="flat" cmpd="sng" algn="ctr">
                      <a:solidFill>
                        <a:srgbClr val="000000"/>
                      </a:solidFill>
                      <a:prstDash val="solid"/>
                      <a:round/>
                      <a:headEnd type="none" w="med" len="med"/>
                      <a:tailEnd type="none" w="med" len="med"/>
                    </a:lnB>
                    <a:solidFill>
                      <a:srgbClr val="A9D08E"/>
                    </a:solidFill>
                  </a:tcPr>
                </a:tc>
                <a:tc>
                  <a:txBody>
                    <a:bodyPr/>
                    <a:lstStyle/>
                    <a:p>
                      <a:pPr marL="0" marR="0" algn="r"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1-35</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a:noFill/>
                    </a:lnR>
                    <a:lnT>
                      <a:noFill/>
                    </a:lnT>
                    <a:lnB w="12700" cap="flat" cmpd="sng" algn="ctr">
                      <a:solidFill>
                        <a:srgbClr val="000000"/>
                      </a:solidFill>
                      <a:prstDash val="solid"/>
                      <a:round/>
                      <a:headEnd type="none" w="med" len="med"/>
                      <a:tailEnd type="none" w="med" len="med"/>
                    </a:lnB>
                    <a:solidFill>
                      <a:srgbClr val="A9D08E"/>
                    </a:solidFill>
                  </a:tcPr>
                </a:tc>
                <a:tc>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92474" marR="92474" marT="12062"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2817973276"/>
                  </a:ext>
                </a:extLst>
              </a:tr>
              <a:tr h="575107">
                <a:tc gridSpan="2">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Current and 12-mo prevalence rates grouped together.</a:t>
                      </a:r>
                      <a:endParaRPr lang="en-US" sz="2300" b="0" i="0" u="none" strike="noStrike">
                        <a:effectLst/>
                        <a:latin typeface="Arial" panose="020B0604020202020204" pitchFamily="34" charset="0"/>
                      </a:endParaRPr>
                    </a:p>
                  </a:txBody>
                  <a:tcPr marL="115793" marR="115793" marT="57897" marB="57897">
                    <a:lnL>
                      <a:noFill/>
                    </a:lnL>
                    <a:lnR>
                      <a:noFill/>
                    </a:lnR>
                    <a:lnT w="12700" cap="flat" cmpd="sng" algn="ctr">
                      <a:solidFill>
                        <a:srgbClr val="000000"/>
                      </a:solidFill>
                      <a:prstDash val="solid"/>
                      <a:round/>
                      <a:headEnd type="none" w="med" len="med"/>
                      <a:tailEnd type="none" w="med" len="med"/>
                    </a:lnT>
                    <a:lnB>
                      <a:noFill/>
                    </a:lnB>
                    <a:solidFill>
                      <a:srgbClr val="A9D08E"/>
                    </a:solidFill>
                  </a:tcPr>
                </a:tc>
                <a:tc hMerge="1">
                  <a:txBody>
                    <a:bodyPr/>
                    <a:lstStyle/>
                    <a:p>
                      <a:endParaRPr lang="en-US"/>
                    </a:p>
                  </a:txBody>
                  <a:tcPr/>
                </a:tc>
                <a:tc gridSpan="2">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115793" marR="115793" marT="57897" marB="57897">
                    <a:lnL>
                      <a:noFill/>
                    </a:lnL>
                    <a:lnR>
                      <a:noFill/>
                    </a:lnR>
                    <a:lnT w="12700" cap="flat" cmpd="sng" algn="ctr">
                      <a:solidFill>
                        <a:srgbClr val="000000"/>
                      </a:solidFill>
                      <a:prstDash val="solid"/>
                      <a:round/>
                      <a:headEnd type="none" w="med" len="med"/>
                      <a:tailEnd type="none" w="med" len="med"/>
                    </a:lnT>
                    <a:lnB>
                      <a:noFill/>
                    </a:lnB>
                    <a:solidFill>
                      <a:srgbClr val="A9D08E"/>
                    </a:solidFill>
                  </a:tcPr>
                </a:tc>
                <a:tc hMerge="1">
                  <a:txBody>
                    <a:bodyPr/>
                    <a:lstStyle/>
                    <a:p>
                      <a:endParaRPr lang="en-US"/>
                    </a:p>
                  </a:txBody>
                  <a:tcPr/>
                </a:tc>
                <a:tc gridSpan="2">
                  <a:txBody>
                    <a:bodyPr/>
                    <a:lstStyle/>
                    <a:p>
                      <a:pPr marL="0" marR="0" algn="l" fontAlgn="t">
                        <a:lnSpc>
                          <a:spcPct val="107000"/>
                        </a:lnSpc>
                        <a:spcBef>
                          <a:spcPts val="0"/>
                        </a:spcBef>
                        <a:spcAft>
                          <a:spcPts val="0"/>
                        </a:spcAft>
                      </a:pPr>
                      <a:r>
                        <a:rPr lang="en-US" sz="13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a:effectLst/>
                        <a:latin typeface="Arial" panose="020B0604020202020204" pitchFamily="34" charset="0"/>
                      </a:endParaRPr>
                    </a:p>
                  </a:txBody>
                  <a:tcPr marL="115793" marR="115793" marT="57897" marB="57897">
                    <a:lnL>
                      <a:noFill/>
                    </a:lnL>
                    <a:lnR>
                      <a:noFill/>
                    </a:lnR>
                    <a:lnT w="12700" cap="flat" cmpd="sng" algn="ctr">
                      <a:solidFill>
                        <a:srgbClr val="000000"/>
                      </a:solidFill>
                      <a:prstDash val="solid"/>
                      <a:round/>
                      <a:headEnd type="none" w="med" len="med"/>
                      <a:tailEnd type="none" w="med" len="med"/>
                    </a:lnT>
                    <a:lnB>
                      <a:noFill/>
                    </a:lnB>
                    <a:solidFill>
                      <a:srgbClr val="A9D08E"/>
                    </a:solidFill>
                  </a:tcPr>
                </a:tc>
                <a:tc hMerge="1">
                  <a:txBody>
                    <a:bodyPr/>
                    <a:lstStyle/>
                    <a:p>
                      <a:endParaRPr lang="en-US"/>
                    </a:p>
                  </a:txBody>
                  <a:tcPr/>
                </a:tc>
                <a:tc gridSpan="2">
                  <a:txBody>
                    <a:bodyPr/>
                    <a:lstStyle/>
                    <a:p>
                      <a:pPr marL="0" marR="0" algn="l" fontAlgn="t">
                        <a:lnSpc>
                          <a:spcPct val="107000"/>
                        </a:lnSpc>
                        <a:spcBef>
                          <a:spcPts val="0"/>
                        </a:spcBef>
                        <a:spcAft>
                          <a:spcPts val="0"/>
                        </a:spcAft>
                      </a:pPr>
                      <a:r>
                        <a:rPr lang="en-US" sz="13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300" b="0" i="0" u="none" strike="noStrike" dirty="0">
                        <a:effectLst/>
                        <a:latin typeface="Arial" panose="020B0604020202020204" pitchFamily="34" charset="0"/>
                      </a:endParaRPr>
                    </a:p>
                  </a:txBody>
                  <a:tcPr marL="115793" marR="115793" marT="57897" marB="57897">
                    <a:lnL>
                      <a:noFill/>
                    </a:lnL>
                    <a:lnR>
                      <a:noFill/>
                    </a:lnR>
                    <a:lnT w="12700" cap="flat" cmpd="sng" algn="ctr">
                      <a:solidFill>
                        <a:srgbClr val="000000"/>
                      </a:solidFill>
                      <a:prstDash val="solid"/>
                      <a:round/>
                      <a:headEnd type="none" w="med" len="med"/>
                      <a:tailEnd type="none" w="med" len="med"/>
                    </a:lnT>
                    <a:lnB>
                      <a:noFill/>
                    </a:lnB>
                    <a:solidFill>
                      <a:srgbClr val="A9D08E"/>
                    </a:solidFill>
                  </a:tcPr>
                </a:tc>
                <a:tc hMerge="1">
                  <a:txBody>
                    <a:bodyPr/>
                    <a:lstStyle/>
                    <a:p>
                      <a:endParaRPr lang="en-US"/>
                    </a:p>
                  </a:txBody>
                  <a:tcPr/>
                </a:tc>
                <a:extLst>
                  <a:ext uri="{0D108BD9-81ED-4DB2-BD59-A6C34878D82A}">
                    <a16:rowId xmlns:a16="http://schemas.microsoft.com/office/drawing/2014/main" val="156673553"/>
                  </a:ext>
                </a:extLst>
              </a:tr>
            </a:tbl>
          </a:graphicData>
        </a:graphic>
      </p:graphicFrame>
      <p:sp>
        <p:nvSpPr>
          <p:cNvPr id="36" name="TextBox 35">
            <a:extLst>
              <a:ext uri="{FF2B5EF4-FFF2-40B4-BE49-F238E27FC236}">
                <a16:creationId xmlns:a16="http://schemas.microsoft.com/office/drawing/2014/main" id="{95A11AE3-09BE-9349-98CD-9A5A600FFC92}"/>
              </a:ext>
            </a:extLst>
          </p:cNvPr>
          <p:cNvSpPr txBox="1"/>
          <p:nvPr/>
        </p:nvSpPr>
        <p:spPr>
          <a:xfrm>
            <a:off x="2336800" y="669473"/>
            <a:ext cx="1116011" cy="369332"/>
          </a:xfrm>
          <a:prstGeom prst="rect">
            <a:avLst/>
          </a:prstGeom>
          <a:noFill/>
        </p:spPr>
        <p:txBody>
          <a:bodyPr wrap="none" rtlCol="0">
            <a:spAutoFit/>
          </a:bodyPr>
          <a:lstStyle/>
          <a:p>
            <a:r>
              <a:rPr lang="en-US" b="1" dirty="0"/>
              <a:t>Figure 1.</a:t>
            </a:r>
          </a:p>
        </p:txBody>
      </p:sp>
    </p:spTree>
    <p:extLst>
      <p:ext uri="{BB962C8B-B14F-4D97-AF65-F5344CB8AC3E}">
        <p14:creationId xmlns:p14="http://schemas.microsoft.com/office/powerpoint/2010/main" val="241935902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6671</TotalTime>
  <Words>3715</Words>
  <Application>Microsoft Macintosh PowerPoint</Application>
  <PresentationFormat>Widescreen</PresentationFormat>
  <Paragraphs>399</Paragraphs>
  <Slides>37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Century Gothic</vt:lpstr>
      <vt:lpstr>Times New Roman</vt:lpstr>
      <vt:lpstr>Wingdings 3</vt:lpstr>
      <vt:lpstr>Wisp</vt:lpstr>
      <vt:lpstr>PSYCHOLOGICAL MANAGEMENT OF CHRONIC PAIN</vt:lpstr>
      <vt:lpstr>Biography</vt:lpstr>
      <vt:lpstr> “It’s far more important to know what person the disease has than what disease the person has”     --Hippocrates of Cos (c. 460 BC – c. 370 BC). </vt:lpstr>
      <vt:lpstr>Center for Disease Control and Prevention: Regarding Chronic Pain - 2018</vt:lpstr>
      <vt:lpstr>Body Mind Connection</vt:lpstr>
      <vt:lpstr>Body Mind Connection</vt:lpstr>
      <vt:lpstr>Body Mind Connection</vt:lpstr>
      <vt:lpstr>Pain and Mental Health </vt:lpstr>
      <vt:lpstr>PowerPoint Presentation</vt:lpstr>
      <vt:lpstr>Pain and Mental Health </vt:lpstr>
      <vt:lpstr>Pain and Mental Health </vt:lpstr>
      <vt:lpstr>PowerPoint Presentation</vt:lpstr>
      <vt:lpstr>Why is it important to identify and treat comorbid mental-health issues?</vt:lpstr>
      <vt:lpstr>PowerPoint Presentation</vt:lpstr>
      <vt:lpstr>Why is it important to identify and treat comorbid mental-health issues?</vt:lpstr>
      <vt:lpstr>Psychological Treatment of  Chronic Pain</vt:lpstr>
      <vt:lpstr>Psychological Treatment of  Chronic Pain: Mindfulness</vt:lpstr>
      <vt:lpstr>Psychological Treatment of  Chronic Pain: Mindfulness</vt:lpstr>
      <vt:lpstr>Psychological Treatment of  Chronic Pain: Mindfulness</vt:lpstr>
      <vt:lpstr>Psychological Treatment of  Chronic Pain: Mindfulness</vt:lpstr>
      <vt:lpstr>Psychological Treatment of  Chronic Pain: Mindfulness</vt:lpstr>
      <vt:lpstr>Psychological Treatment of  Chronic Pain: Mindfulness</vt:lpstr>
      <vt:lpstr>Psychological Treatment of  Chronic Pain: Mindfulness</vt:lpstr>
      <vt:lpstr>Psychological Treatment of  Chronic Pain: Mindfulness</vt:lpstr>
      <vt:lpstr>Psychological Treatment of  Chronic Pain: Cognitive Behavioral Therapy</vt:lpstr>
      <vt:lpstr>Psychological Treatment of  Chronic Pain: Cognitive Behavioral Therapy</vt:lpstr>
      <vt:lpstr>Psychological Treatment of  Chronic Pain: Cognitive Behavioral Therapy</vt:lpstr>
      <vt:lpstr>Psychological Treatment of  Chronic Pain: Cognitive Behavioral Therapy</vt:lpstr>
      <vt:lpstr>Psychological Treatment of  Chronic Pain: Cognitive Behavioral Therapy</vt:lpstr>
      <vt:lpstr>Psychological Treatment of  Chronic Pain: Cognitive Behavioral Therapy</vt:lpstr>
      <vt:lpstr>Psychological Treatment of  Chronic Pain: Cognitive Behavioral Therapy</vt:lpstr>
      <vt:lpstr>Psychological Treatment of  Chronic Pain: Other Approaches</vt:lpstr>
      <vt:lpstr>Psychological Treatment of  Chronic Pain: Other Approaches</vt:lpstr>
      <vt:lpstr>References</vt:lpstr>
      <vt:lpstr>References</vt:lpstr>
      <vt:lpstr>References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PSYCHOLOGICAL MANAGEMENT OF CHRONIC PAIN</dc:title>
  <dc:creator>don campbell</dc:creator>
  <cp:lastModifiedBy>don campbell</cp:lastModifiedBy>
  <cp:revision>25</cp:revision>
  <dcterms:created xsi:type="dcterms:W3CDTF">2020-06-17T23:28:42Z</dcterms:created>
  <dcterms:modified xsi:type="dcterms:W3CDTF">2020-07-04T20:01:22Z</dcterms:modified>
</cp:coreProperties>
</file>