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90" r:id="rId3"/>
    <p:sldId id="292" r:id="rId4"/>
    <p:sldId id="291" r:id="rId5"/>
    <p:sldId id="262" r:id="rId6"/>
    <p:sldId id="257" r:id="rId7"/>
    <p:sldId id="258" r:id="rId8"/>
    <p:sldId id="260" r:id="rId9"/>
    <p:sldId id="261" r:id="rId10"/>
    <p:sldId id="259" r:id="rId11"/>
    <p:sldId id="263" r:id="rId12"/>
    <p:sldId id="264" r:id="rId13"/>
    <p:sldId id="265" r:id="rId14"/>
    <p:sldId id="266" r:id="rId15"/>
    <p:sldId id="293" r:id="rId16"/>
    <p:sldId id="267" r:id="rId17"/>
    <p:sldId id="268" r:id="rId18"/>
    <p:sldId id="269" r:id="rId19"/>
    <p:sldId id="270" r:id="rId20"/>
    <p:sldId id="271" r:id="rId21"/>
    <p:sldId id="294" r:id="rId22"/>
    <p:sldId id="295" r:id="rId23"/>
    <p:sldId id="272" r:id="rId24"/>
    <p:sldId id="274" r:id="rId25"/>
    <p:sldId id="275" r:id="rId26"/>
    <p:sldId id="298" r:id="rId27"/>
    <p:sldId id="297" r:id="rId28"/>
    <p:sldId id="276" r:id="rId29"/>
    <p:sldId id="277" r:id="rId30"/>
    <p:sldId id="278" r:id="rId31"/>
    <p:sldId id="279" r:id="rId32"/>
    <p:sldId id="280" r:id="rId33"/>
    <p:sldId id="281" r:id="rId34"/>
    <p:sldId id="282" r:id="rId35"/>
    <p:sldId id="283" r:id="rId36"/>
    <p:sldId id="284" r:id="rId37"/>
    <p:sldId id="285" r:id="rId38"/>
    <p:sldId id="286" r:id="rId39"/>
    <p:sldId id="287" r:id="rId40"/>
    <p:sldId id="288" r:id="rId41"/>
    <p:sldId id="289"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8988" autoAdjust="0"/>
    <p:restoredTop sz="94660"/>
  </p:normalViewPr>
  <p:slideViewPr>
    <p:cSldViewPr snapToGrid="0">
      <p:cViewPr varScale="1">
        <p:scale>
          <a:sx n="102" d="100"/>
          <a:sy n="102" d="100"/>
        </p:scale>
        <p:origin x="-102" y="-318"/>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43249C1-7348-494B-9431-23A914A45A3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 xmlns:a16="http://schemas.microsoft.com/office/drawing/2014/main" id="{BD4A1D2A-A595-4735-92E8-10A697C1B81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 xmlns:a16="http://schemas.microsoft.com/office/drawing/2014/main" id="{144F714C-4FC9-4499-A6D4-29F1CC666B37}"/>
              </a:ext>
            </a:extLst>
          </p:cNvPr>
          <p:cNvSpPr>
            <a:spLocks noGrp="1"/>
          </p:cNvSpPr>
          <p:nvPr>
            <p:ph type="dt" sz="half" idx="10"/>
          </p:nvPr>
        </p:nvSpPr>
        <p:spPr/>
        <p:txBody>
          <a:bodyPr/>
          <a:lstStyle/>
          <a:p>
            <a:fld id="{9DAC8CB6-1E43-4D8B-A961-70DE4D0F63C0}" type="datetimeFigureOut">
              <a:rPr lang="en-US" smtClean="0"/>
              <a:pPr/>
              <a:t>7/26/2020</a:t>
            </a:fld>
            <a:endParaRPr lang="en-US"/>
          </a:p>
        </p:txBody>
      </p:sp>
      <p:sp>
        <p:nvSpPr>
          <p:cNvPr id="5" name="Footer Placeholder 4">
            <a:extLst>
              <a:ext uri="{FF2B5EF4-FFF2-40B4-BE49-F238E27FC236}">
                <a16:creationId xmlns="" xmlns:a16="http://schemas.microsoft.com/office/drawing/2014/main" id="{9BE68028-5DBC-435B-8E1D-B134E03B1B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E95229AD-6760-4064-A5DE-8FE97455B7E9}"/>
              </a:ext>
            </a:extLst>
          </p:cNvPr>
          <p:cNvSpPr>
            <a:spLocks noGrp="1"/>
          </p:cNvSpPr>
          <p:nvPr>
            <p:ph type="sldNum" sz="quarter" idx="12"/>
          </p:nvPr>
        </p:nvSpPr>
        <p:spPr/>
        <p:txBody>
          <a:bodyPr/>
          <a:lstStyle/>
          <a:p>
            <a:fld id="{1F128152-D6BA-48B6-9E3D-46F816BB4A6B}" type="slidenum">
              <a:rPr lang="en-US" smtClean="0"/>
              <a:pPr/>
              <a:t>‹#›</a:t>
            </a:fld>
            <a:endParaRPr lang="en-US"/>
          </a:p>
        </p:txBody>
      </p:sp>
    </p:spTree>
    <p:extLst>
      <p:ext uri="{BB962C8B-B14F-4D97-AF65-F5344CB8AC3E}">
        <p14:creationId xmlns="" xmlns:p14="http://schemas.microsoft.com/office/powerpoint/2010/main" val="40213556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DE31753-4FBF-4059-9AF3-41F149619DE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 xmlns:a16="http://schemas.microsoft.com/office/drawing/2014/main" id="{F6F6B047-69F4-4284-AB02-E63DCCE0714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A5264273-9ACD-40DE-BF9D-EE4F891FBEE8}"/>
              </a:ext>
            </a:extLst>
          </p:cNvPr>
          <p:cNvSpPr>
            <a:spLocks noGrp="1"/>
          </p:cNvSpPr>
          <p:nvPr>
            <p:ph type="dt" sz="half" idx="10"/>
          </p:nvPr>
        </p:nvSpPr>
        <p:spPr/>
        <p:txBody>
          <a:bodyPr/>
          <a:lstStyle/>
          <a:p>
            <a:fld id="{9DAC8CB6-1E43-4D8B-A961-70DE4D0F63C0}" type="datetimeFigureOut">
              <a:rPr lang="en-US" smtClean="0"/>
              <a:pPr/>
              <a:t>7/26/2020</a:t>
            </a:fld>
            <a:endParaRPr lang="en-US"/>
          </a:p>
        </p:txBody>
      </p:sp>
      <p:sp>
        <p:nvSpPr>
          <p:cNvPr id="5" name="Footer Placeholder 4">
            <a:extLst>
              <a:ext uri="{FF2B5EF4-FFF2-40B4-BE49-F238E27FC236}">
                <a16:creationId xmlns="" xmlns:a16="http://schemas.microsoft.com/office/drawing/2014/main" id="{92C5BEEA-E7A7-406E-B7DC-C1BD320DB99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87D437F5-EC73-4749-800B-41A511CF7699}"/>
              </a:ext>
            </a:extLst>
          </p:cNvPr>
          <p:cNvSpPr>
            <a:spLocks noGrp="1"/>
          </p:cNvSpPr>
          <p:nvPr>
            <p:ph type="sldNum" sz="quarter" idx="12"/>
          </p:nvPr>
        </p:nvSpPr>
        <p:spPr/>
        <p:txBody>
          <a:bodyPr/>
          <a:lstStyle/>
          <a:p>
            <a:fld id="{1F128152-D6BA-48B6-9E3D-46F816BB4A6B}" type="slidenum">
              <a:rPr lang="en-US" smtClean="0"/>
              <a:pPr/>
              <a:t>‹#›</a:t>
            </a:fld>
            <a:endParaRPr lang="en-US"/>
          </a:p>
        </p:txBody>
      </p:sp>
    </p:spTree>
    <p:extLst>
      <p:ext uri="{BB962C8B-B14F-4D97-AF65-F5344CB8AC3E}">
        <p14:creationId xmlns="" xmlns:p14="http://schemas.microsoft.com/office/powerpoint/2010/main" val="38762056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F83D4807-4FF6-4344-9F8E-EA5880ABEB6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 xmlns:a16="http://schemas.microsoft.com/office/drawing/2014/main" id="{129B29D6-4DC7-45AF-8EC6-61E6910FC37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AAFB3888-CD6B-4B95-8A90-BD4A9A5947B0}"/>
              </a:ext>
            </a:extLst>
          </p:cNvPr>
          <p:cNvSpPr>
            <a:spLocks noGrp="1"/>
          </p:cNvSpPr>
          <p:nvPr>
            <p:ph type="dt" sz="half" idx="10"/>
          </p:nvPr>
        </p:nvSpPr>
        <p:spPr/>
        <p:txBody>
          <a:bodyPr/>
          <a:lstStyle/>
          <a:p>
            <a:fld id="{9DAC8CB6-1E43-4D8B-A961-70DE4D0F63C0}" type="datetimeFigureOut">
              <a:rPr lang="en-US" smtClean="0"/>
              <a:pPr/>
              <a:t>7/26/2020</a:t>
            </a:fld>
            <a:endParaRPr lang="en-US"/>
          </a:p>
        </p:txBody>
      </p:sp>
      <p:sp>
        <p:nvSpPr>
          <p:cNvPr id="5" name="Footer Placeholder 4">
            <a:extLst>
              <a:ext uri="{FF2B5EF4-FFF2-40B4-BE49-F238E27FC236}">
                <a16:creationId xmlns="" xmlns:a16="http://schemas.microsoft.com/office/drawing/2014/main" id="{FD1D24E2-0052-4B5E-B163-B426EF2A74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1E91490A-EBBB-46EA-92DD-C4AC8D013FED}"/>
              </a:ext>
            </a:extLst>
          </p:cNvPr>
          <p:cNvSpPr>
            <a:spLocks noGrp="1"/>
          </p:cNvSpPr>
          <p:nvPr>
            <p:ph type="sldNum" sz="quarter" idx="12"/>
          </p:nvPr>
        </p:nvSpPr>
        <p:spPr/>
        <p:txBody>
          <a:bodyPr/>
          <a:lstStyle/>
          <a:p>
            <a:fld id="{1F128152-D6BA-48B6-9E3D-46F816BB4A6B}" type="slidenum">
              <a:rPr lang="en-US" smtClean="0"/>
              <a:pPr/>
              <a:t>‹#›</a:t>
            </a:fld>
            <a:endParaRPr lang="en-US"/>
          </a:p>
        </p:txBody>
      </p:sp>
    </p:spTree>
    <p:extLst>
      <p:ext uri="{BB962C8B-B14F-4D97-AF65-F5344CB8AC3E}">
        <p14:creationId xmlns="" xmlns:p14="http://schemas.microsoft.com/office/powerpoint/2010/main" val="258447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9DBA870-EE14-4DCE-9ED0-38F6B64A49B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7FB87118-B897-4E94-B7BA-A343C7BD328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19694A4E-A3D3-4488-A9A0-3515D722910F}"/>
              </a:ext>
            </a:extLst>
          </p:cNvPr>
          <p:cNvSpPr>
            <a:spLocks noGrp="1"/>
          </p:cNvSpPr>
          <p:nvPr>
            <p:ph type="dt" sz="half" idx="10"/>
          </p:nvPr>
        </p:nvSpPr>
        <p:spPr/>
        <p:txBody>
          <a:bodyPr/>
          <a:lstStyle/>
          <a:p>
            <a:fld id="{9DAC8CB6-1E43-4D8B-A961-70DE4D0F63C0}" type="datetimeFigureOut">
              <a:rPr lang="en-US" smtClean="0"/>
              <a:pPr/>
              <a:t>7/26/2020</a:t>
            </a:fld>
            <a:endParaRPr lang="en-US"/>
          </a:p>
        </p:txBody>
      </p:sp>
      <p:sp>
        <p:nvSpPr>
          <p:cNvPr id="5" name="Footer Placeholder 4">
            <a:extLst>
              <a:ext uri="{FF2B5EF4-FFF2-40B4-BE49-F238E27FC236}">
                <a16:creationId xmlns="" xmlns:a16="http://schemas.microsoft.com/office/drawing/2014/main" id="{16B712FA-E51E-4CEE-B441-A2436AB38D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41838C73-4B2D-4336-AD70-9364E1E9054B}"/>
              </a:ext>
            </a:extLst>
          </p:cNvPr>
          <p:cNvSpPr>
            <a:spLocks noGrp="1"/>
          </p:cNvSpPr>
          <p:nvPr>
            <p:ph type="sldNum" sz="quarter" idx="12"/>
          </p:nvPr>
        </p:nvSpPr>
        <p:spPr/>
        <p:txBody>
          <a:bodyPr/>
          <a:lstStyle/>
          <a:p>
            <a:fld id="{1F128152-D6BA-48B6-9E3D-46F816BB4A6B}" type="slidenum">
              <a:rPr lang="en-US" smtClean="0"/>
              <a:pPr/>
              <a:t>‹#›</a:t>
            </a:fld>
            <a:endParaRPr lang="en-US"/>
          </a:p>
        </p:txBody>
      </p:sp>
    </p:spTree>
    <p:extLst>
      <p:ext uri="{BB962C8B-B14F-4D97-AF65-F5344CB8AC3E}">
        <p14:creationId xmlns="" xmlns:p14="http://schemas.microsoft.com/office/powerpoint/2010/main" val="24785541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E80648B-073A-4DEA-9FE1-23500239345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 xmlns:a16="http://schemas.microsoft.com/office/drawing/2014/main" id="{6B6114A5-A27D-446D-A302-BA5F3060329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9A172D47-50A0-4A08-93C4-1CBAD6D98241}"/>
              </a:ext>
            </a:extLst>
          </p:cNvPr>
          <p:cNvSpPr>
            <a:spLocks noGrp="1"/>
          </p:cNvSpPr>
          <p:nvPr>
            <p:ph type="dt" sz="half" idx="10"/>
          </p:nvPr>
        </p:nvSpPr>
        <p:spPr/>
        <p:txBody>
          <a:bodyPr/>
          <a:lstStyle/>
          <a:p>
            <a:fld id="{9DAC8CB6-1E43-4D8B-A961-70DE4D0F63C0}" type="datetimeFigureOut">
              <a:rPr lang="en-US" smtClean="0"/>
              <a:pPr/>
              <a:t>7/26/2020</a:t>
            </a:fld>
            <a:endParaRPr lang="en-US"/>
          </a:p>
        </p:txBody>
      </p:sp>
      <p:sp>
        <p:nvSpPr>
          <p:cNvPr id="5" name="Footer Placeholder 4">
            <a:extLst>
              <a:ext uri="{FF2B5EF4-FFF2-40B4-BE49-F238E27FC236}">
                <a16:creationId xmlns="" xmlns:a16="http://schemas.microsoft.com/office/drawing/2014/main" id="{1D3E409F-7284-41D2-A6E3-4345EF0BBC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5E2DD4E8-08F8-4BBA-8508-0FA38FB242CC}"/>
              </a:ext>
            </a:extLst>
          </p:cNvPr>
          <p:cNvSpPr>
            <a:spLocks noGrp="1"/>
          </p:cNvSpPr>
          <p:nvPr>
            <p:ph type="sldNum" sz="quarter" idx="12"/>
          </p:nvPr>
        </p:nvSpPr>
        <p:spPr/>
        <p:txBody>
          <a:bodyPr/>
          <a:lstStyle/>
          <a:p>
            <a:fld id="{1F128152-D6BA-48B6-9E3D-46F816BB4A6B}" type="slidenum">
              <a:rPr lang="en-US" smtClean="0"/>
              <a:pPr/>
              <a:t>‹#›</a:t>
            </a:fld>
            <a:endParaRPr lang="en-US"/>
          </a:p>
        </p:txBody>
      </p:sp>
    </p:spTree>
    <p:extLst>
      <p:ext uri="{BB962C8B-B14F-4D97-AF65-F5344CB8AC3E}">
        <p14:creationId xmlns="" xmlns:p14="http://schemas.microsoft.com/office/powerpoint/2010/main" val="30774311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E30D7B2-E372-4F43-9251-640707DD4E4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DC73D477-8C20-4205-895B-662C096C468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 xmlns:a16="http://schemas.microsoft.com/office/drawing/2014/main" id="{3A461FE8-2401-41C9-B9C7-B6D9A41A9BF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 xmlns:a16="http://schemas.microsoft.com/office/drawing/2014/main" id="{1A4F8B4B-EBFA-44E3-9E88-E2DF8DF137DD}"/>
              </a:ext>
            </a:extLst>
          </p:cNvPr>
          <p:cNvSpPr>
            <a:spLocks noGrp="1"/>
          </p:cNvSpPr>
          <p:nvPr>
            <p:ph type="dt" sz="half" idx="10"/>
          </p:nvPr>
        </p:nvSpPr>
        <p:spPr/>
        <p:txBody>
          <a:bodyPr/>
          <a:lstStyle/>
          <a:p>
            <a:fld id="{9DAC8CB6-1E43-4D8B-A961-70DE4D0F63C0}" type="datetimeFigureOut">
              <a:rPr lang="en-US" smtClean="0"/>
              <a:pPr/>
              <a:t>7/26/2020</a:t>
            </a:fld>
            <a:endParaRPr lang="en-US"/>
          </a:p>
        </p:txBody>
      </p:sp>
      <p:sp>
        <p:nvSpPr>
          <p:cNvPr id="6" name="Footer Placeholder 5">
            <a:extLst>
              <a:ext uri="{FF2B5EF4-FFF2-40B4-BE49-F238E27FC236}">
                <a16:creationId xmlns="" xmlns:a16="http://schemas.microsoft.com/office/drawing/2014/main" id="{724ABD79-5484-4D98-8416-3C188BE03B0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5F73CDE0-2E84-4D8D-844A-AEED41ADA912}"/>
              </a:ext>
            </a:extLst>
          </p:cNvPr>
          <p:cNvSpPr>
            <a:spLocks noGrp="1"/>
          </p:cNvSpPr>
          <p:nvPr>
            <p:ph type="sldNum" sz="quarter" idx="12"/>
          </p:nvPr>
        </p:nvSpPr>
        <p:spPr/>
        <p:txBody>
          <a:bodyPr/>
          <a:lstStyle/>
          <a:p>
            <a:fld id="{1F128152-D6BA-48B6-9E3D-46F816BB4A6B}" type="slidenum">
              <a:rPr lang="en-US" smtClean="0"/>
              <a:pPr/>
              <a:t>‹#›</a:t>
            </a:fld>
            <a:endParaRPr lang="en-US"/>
          </a:p>
        </p:txBody>
      </p:sp>
    </p:spTree>
    <p:extLst>
      <p:ext uri="{BB962C8B-B14F-4D97-AF65-F5344CB8AC3E}">
        <p14:creationId xmlns="" xmlns:p14="http://schemas.microsoft.com/office/powerpoint/2010/main" val="16665052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9474B65-932D-4865-934E-0DD1742922D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 xmlns:a16="http://schemas.microsoft.com/office/drawing/2014/main" id="{EA0FCB9B-29C3-43A6-9951-494BB6ACE5C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 xmlns:a16="http://schemas.microsoft.com/office/drawing/2014/main" id="{187600EF-4494-4A71-AE5A-BCB4CDAB8E9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 xmlns:a16="http://schemas.microsoft.com/office/drawing/2014/main" id="{9D4233A6-98CF-4798-8240-FA35EABF60F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 xmlns:a16="http://schemas.microsoft.com/office/drawing/2014/main" id="{87EFD8AC-6DDA-46BB-9D58-787ABD49768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 xmlns:a16="http://schemas.microsoft.com/office/drawing/2014/main" id="{8C68E782-F774-48C8-A785-562B67105FCE}"/>
              </a:ext>
            </a:extLst>
          </p:cNvPr>
          <p:cNvSpPr>
            <a:spLocks noGrp="1"/>
          </p:cNvSpPr>
          <p:nvPr>
            <p:ph type="dt" sz="half" idx="10"/>
          </p:nvPr>
        </p:nvSpPr>
        <p:spPr/>
        <p:txBody>
          <a:bodyPr/>
          <a:lstStyle/>
          <a:p>
            <a:fld id="{9DAC8CB6-1E43-4D8B-A961-70DE4D0F63C0}" type="datetimeFigureOut">
              <a:rPr lang="en-US" smtClean="0"/>
              <a:pPr/>
              <a:t>7/26/2020</a:t>
            </a:fld>
            <a:endParaRPr lang="en-US"/>
          </a:p>
        </p:txBody>
      </p:sp>
      <p:sp>
        <p:nvSpPr>
          <p:cNvPr id="8" name="Footer Placeholder 7">
            <a:extLst>
              <a:ext uri="{FF2B5EF4-FFF2-40B4-BE49-F238E27FC236}">
                <a16:creationId xmlns="" xmlns:a16="http://schemas.microsoft.com/office/drawing/2014/main" id="{FE5840F4-AE3B-4D31-978E-2E02F768CA5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 xmlns:a16="http://schemas.microsoft.com/office/drawing/2014/main" id="{91F1ED61-239C-4AD0-93C5-63C4C9259C2E}"/>
              </a:ext>
            </a:extLst>
          </p:cNvPr>
          <p:cNvSpPr>
            <a:spLocks noGrp="1"/>
          </p:cNvSpPr>
          <p:nvPr>
            <p:ph type="sldNum" sz="quarter" idx="12"/>
          </p:nvPr>
        </p:nvSpPr>
        <p:spPr/>
        <p:txBody>
          <a:bodyPr/>
          <a:lstStyle/>
          <a:p>
            <a:fld id="{1F128152-D6BA-48B6-9E3D-46F816BB4A6B}" type="slidenum">
              <a:rPr lang="en-US" smtClean="0"/>
              <a:pPr/>
              <a:t>‹#›</a:t>
            </a:fld>
            <a:endParaRPr lang="en-US"/>
          </a:p>
        </p:txBody>
      </p:sp>
    </p:spTree>
    <p:extLst>
      <p:ext uri="{BB962C8B-B14F-4D97-AF65-F5344CB8AC3E}">
        <p14:creationId xmlns="" xmlns:p14="http://schemas.microsoft.com/office/powerpoint/2010/main" val="10868816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6CFD783-03ED-4CA6-92C2-C8060460023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 xmlns:a16="http://schemas.microsoft.com/office/drawing/2014/main" id="{1720E30C-87ED-4CEF-A398-631A3884BD7F}"/>
              </a:ext>
            </a:extLst>
          </p:cNvPr>
          <p:cNvSpPr>
            <a:spLocks noGrp="1"/>
          </p:cNvSpPr>
          <p:nvPr>
            <p:ph type="dt" sz="half" idx="10"/>
          </p:nvPr>
        </p:nvSpPr>
        <p:spPr/>
        <p:txBody>
          <a:bodyPr/>
          <a:lstStyle/>
          <a:p>
            <a:fld id="{9DAC8CB6-1E43-4D8B-A961-70DE4D0F63C0}" type="datetimeFigureOut">
              <a:rPr lang="en-US" smtClean="0"/>
              <a:pPr/>
              <a:t>7/26/2020</a:t>
            </a:fld>
            <a:endParaRPr lang="en-US"/>
          </a:p>
        </p:txBody>
      </p:sp>
      <p:sp>
        <p:nvSpPr>
          <p:cNvPr id="4" name="Footer Placeholder 3">
            <a:extLst>
              <a:ext uri="{FF2B5EF4-FFF2-40B4-BE49-F238E27FC236}">
                <a16:creationId xmlns="" xmlns:a16="http://schemas.microsoft.com/office/drawing/2014/main" id="{40C0F074-37B8-4562-B5C1-635F1AB414D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 xmlns:a16="http://schemas.microsoft.com/office/drawing/2014/main" id="{B0748EA6-139D-44BA-BD69-576FB57D249B}"/>
              </a:ext>
            </a:extLst>
          </p:cNvPr>
          <p:cNvSpPr>
            <a:spLocks noGrp="1"/>
          </p:cNvSpPr>
          <p:nvPr>
            <p:ph type="sldNum" sz="quarter" idx="12"/>
          </p:nvPr>
        </p:nvSpPr>
        <p:spPr/>
        <p:txBody>
          <a:bodyPr/>
          <a:lstStyle/>
          <a:p>
            <a:fld id="{1F128152-D6BA-48B6-9E3D-46F816BB4A6B}" type="slidenum">
              <a:rPr lang="en-US" smtClean="0"/>
              <a:pPr/>
              <a:t>‹#›</a:t>
            </a:fld>
            <a:endParaRPr lang="en-US"/>
          </a:p>
        </p:txBody>
      </p:sp>
    </p:spTree>
    <p:extLst>
      <p:ext uri="{BB962C8B-B14F-4D97-AF65-F5344CB8AC3E}">
        <p14:creationId xmlns="" xmlns:p14="http://schemas.microsoft.com/office/powerpoint/2010/main" val="31208606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5A26F05B-E3C9-4784-AC92-D533612EF1A1}"/>
              </a:ext>
            </a:extLst>
          </p:cNvPr>
          <p:cNvSpPr>
            <a:spLocks noGrp="1"/>
          </p:cNvSpPr>
          <p:nvPr>
            <p:ph type="dt" sz="half" idx="10"/>
          </p:nvPr>
        </p:nvSpPr>
        <p:spPr/>
        <p:txBody>
          <a:bodyPr/>
          <a:lstStyle/>
          <a:p>
            <a:fld id="{9DAC8CB6-1E43-4D8B-A961-70DE4D0F63C0}" type="datetimeFigureOut">
              <a:rPr lang="en-US" smtClean="0"/>
              <a:pPr/>
              <a:t>7/26/2020</a:t>
            </a:fld>
            <a:endParaRPr lang="en-US"/>
          </a:p>
        </p:txBody>
      </p:sp>
      <p:sp>
        <p:nvSpPr>
          <p:cNvPr id="3" name="Footer Placeholder 2">
            <a:extLst>
              <a:ext uri="{FF2B5EF4-FFF2-40B4-BE49-F238E27FC236}">
                <a16:creationId xmlns="" xmlns:a16="http://schemas.microsoft.com/office/drawing/2014/main" id="{D7448E19-9713-4305-A15C-05651BC6171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 xmlns:a16="http://schemas.microsoft.com/office/drawing/2014/main" id="{C94F274E-417D-419C-BECD-C34E3C1FC6FC}"/>
              </a:ext>
            </a:extLst>
          </p:cNvPr>
          <p:cNvSpPr>
            <a:spLocks noGrp="1"/>
          </p:cNvSpPr>
          <p:nvPr>
            <p:ph type="sldNum" sz="quarter" idx="12"/>
          </p:nvPr>
        </p:nvSpPr>
        <p:spPr/>
        <p:txBody>
          <a:bodyPr/>
          <a:lstStyle/>
          <a:p>
            <a:fld id="{1F128152-D6BA-48B6-9E3D-46F816BB4A6B}" type="slidenum">
              <a:rPr lang="en-US" smtClean="0"/>
              <a:pPr/>
              <a:t>‹#›</a:t>
            </a:fld>
            <a:endParaRPr lang="en-US"/>
          </a:p>
        </p:txBody>
      </p:sp>
    </p:spTree>
    <p:extLst>
      <p:ext uri="{BB962C8B-B14F-4D97-AF65-F5344CB8AC3E}">
        <p14:creationId xmlns="" xmlns:p14="http://schemas.microsoft.com/office/powerpoint/2010/main" val="32512159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C7DB5FA-F1F0-4B6E-B1CB-A292A851465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 xmlns:a16="http://schemas.microsoft.com/office/drawing/2014/main" id="{333C18D9-1466-4570-A5EE-55950574081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 xmlns:a16="http://schemas.microsoft.com/office/drawing/2014/main" id="{4570E199-47D8-4593-9D51-14D27979DA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32203E0E-85AD-4CB6-BBAB-87D6ABB7E0AD}"/>
              </a:ext>
            </a:extLst>
          </p:cNvPr>
          <p:cNvSpPr>
            <a:spLocks noGrp="1"/>
          </p:cNvSpPr>
          <p:nvPr>
            <p:ph type="dt" sz="half" idx="10"/>
          </p:nvPr>
        </p:nvSpPr>
        <p:spPr/>
        <p:txBody>
          <a:bodyPr/>
          <a:lstStyle/>
          <a:p>
            <a:fld id="{9DAC8CB6-1E43-4D8B-A961-70DE4D0F63C0}" type="datetimeFigureOut">
              <a:rPr lang="en-US" smtClean="0"/>
              <a:pPr/>
              <a:t>7/26/2020</a:t>
            </a:fld>
            <a:endParaRPr lang="en-US"/>
          </a:p>
        </p:txBody>
      </p:sp>
      <p:sp>
        <p:nvSpPr>
          <p:cNvPr id="6" name="Footer Placeholder 5">
            <a:extLst>
              <a:ext uri="{FF2B5EF4-FFF2-40B4-BE49-F238E27FC236}">
                <a16:creationId xmlns="" xmlns:a16="http://schemas.microsoft.com/office/drawing/2014/main" id="{C765428C-9858-4788-A006-C150A8DF288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53B0B023-31C8-48A7-A5B8-59FE9E8AA018}"/>
              </a:ext>
            </a:extLst>
          </p:cNvPr>
          <p:cNvSpPr>
            <a:spLocks noGrp="1"/>
          </p:cNvSpPr>
          <p:nvPr>
            <p:ph type="sldNum" sz="quarter" idx="12"/>
          </p:nvPr>
        </p:nvSpPr>
        <p:spPr/>
        <p:txBody>
          <a:bodyPr/>
          <a:lstStyle/>
          <a:p>
            <a:fld id="{1F128152-D6BA-48B6-9E3D-46F816BB4A6B}" type="slidenum">
              <a:rPr lang="en-US" smtClean="0"/>
              <a:pPr/>
              <a:t>‹#›</a:t>
            </a:fld>
            <a:endParaRPr lang="en-US"/>
          </a:p>
        </p:txBody>
      </p:sp>
    </p:spTree>
    <p:extLst>
      <p:ext uri="{BB962C8B-B14F-4D97-AF65-F5344CB8AC3E}">
        <p14:creationId xmlns="" xmlns:p14="http://schemas.microsoft.com/office/powerpoint/2010/main" val="23345200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36DD58B-526D-4EB2-9CC1-0B9228ABEC9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 xmlns:a16="http://schemas.microsoft.com/office/drawing/2014/main" id="{58C7B669-4FEB-400F-8316-F15563AD1E7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 xmlns:a16="http://schemas.microsoft.com/office/drawing/2014/main" id="{219F8880-BCD5-41E7-9AD4-A6B413153EA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A486DD17-CB9C-41F6-8A59-51A529F90FC0}"/>
              </a:ext>
            </a:extLst>
          </p:cNvPr>
          <p:cNvSpPr>
            <a:spLocks noGrp="1"/>
          </p:cNvSpPr>
          <p:nvPr>
            <p:ph type="dt" sz="half" idx="10"/>
          </p:nvPr>
        </p:nvSpPr>
        <p:spPr/>
        <p:txBody>
          <a:bodyPr/>
          <a:lstStyle/>
          <a:p>
            <a:fld id="{9DAC8CB6-1E43-4D8B-A961-70DE4D0F63C0}" type="datetimeFigureOut">
              <a:rPr lang="en-US" smtClean="0"/>
              <a:pPr/>
              <a:t>7/26/2020</a:t>
            </a:fld>
            <a:endParaRPr lang="en-US"/>
          </a:p>
        </p:txBody>
      </p:sp>
      <p:sp>
        <p:nvSpPr>
          <p:cNvPr id="6" name="Footer Placeholder 5">
            <a:extLst>
              <a:ext uri="{FF2B5EF4-FFF2-40B4-BE49-F238E27FC236}">
                <a16:creationId xmlns="" xmlns:a16="http://schemas.microsoft.com/office/drawing/2014/main" id="{39EDBBAA-A024-4004-8B56-81290B9EA61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873C1968-A98E-4F1C-9FAF-F3C6FAB76C6B}"/>
              </a:ext>
            </a:extLst>
          </p:cNvPr>
          <p:cNvSpPr>
            <a:spLocks noGrp="1"/>
          </p:cNvSpPr>
          <p:nvPr>
            <p:ph type="sldNum" sz="quarter" idx="12"/>
          </p:nvPr>
        </p:nvSpPr>
        <p:spPr/>
        <p:txBody>
          <a:bodyPr/>
          <a:lstStyle/>
          <a:p>
            <a:fld id="{1F128152-D6BA-48B6-9E3D-46F816BB4A6B}" type="slidenum">
              <a:rPr lang="en-US" smtClean="0"/>
              <a:pPr/>
              <a:t>‹#›</a:t>
            </a:fld>
            <a:endParaRPr lang="en-US"/>
          </a:p>
        </p:txBody>
      </p:sp>
    </p:spTree>
    <p:extLst>
      <p:ext uri="{BB962C8B-B14F-4D97-AF65-F5344CB8AC3E}">
        <p14:creationId xmlns="" xmlns:p14="http://schemas.microsoft.com/office/powerpoint/2010/main" val="36287371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1F439FDA-F332-474A-B561-92EA285A6C5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 xmlns:a16="http://schemas.microsoft.com/office/drawing/2014/main" id="{9B288A94-9DDD-4180-BF09-FCB95ADBC52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7AA70F20-DECC-491A-8951-34AC6ABDEA8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AC8CB6-1E43-4D8B-A961-70DE4D0F63C0}" type="datetimeFigureOut">
              <a:rPr lang="en-US" smtClean="0"/>
              <a:pPr/>
              <a:t>7/26/2020</a:t>
            </a:fld>
            <a:endParaRPr lang="en-US"/>
          </a:p>
        </p:txBody>
      </p:sp>
      <p:sp>
        <p:nvSpPr>
          <p:cNvPr id="5" name="Footer Placeholder 4">
            <a:extLst>
              <a:ext uri="{FF2B5EF4-FFF2-40B4-BE49-F238E27FC236}">
                <a16:creationId xmlns="" xmlns:a16="http://schemas.microsoft.com/office/drawing/2014/main" id="{53A755E0-6B85-4961-9A39-44516209D63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 xmlns:a16="http://schemas.microsoft.com/office/drawing/2014/main" id="{17A8A883-5B7A-4FC3-AC8D-BCE2F07B5E7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F128152-D6BA-48B6-9E3D-46F816BB4A6B}" type="slidenum">
              <a:rPr lang="en-US" smtClean="0"/>
              <a:pPr/>
              <a:t>‹#›</a:t>
            </a:fld>
            <a:endParaRPr lang="en-US"/>
          </a:p>
        </p:txBody>
      </p:sp>
    </p:spTree>
    <p:extLst>
      <p:ext uri="{BB962C8B-B14F-4D97-AF65-F5344CB8AC3E}">
        <p14:creationId xmlns="" xmlns:p14="http://schemas.microsoft.com/office/powerpoint/2010/main" val="40770075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pauldingrehab.org/" TargetMode="External"/><Relationship Id="rId2" Type="http://schemas.openxmlformats.org/officeDocument/2006/relationships/hyperlink" Target="http://www.instituteoflifestylemedicine.org/" TargetMode="External"/><Relationship Id="rId1" Type="http://schemas.openxmlformats.org/officeDocument/2006/relationships/slideLayout" Target="../slideLayouts/slideLayout2.xml"/><Relationship Id="rId4" Type="http://schemas.openxmlformats.org/officeDocument/2006/relationships/hyperlink" Target="http://hms.harvard.edu/hms/home.php"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lifestylemedicine.hmscme.com/course-overview" TargetMode="External"/><Relationship Id="rId2" Type="http://schemas.openxmlformats.org/officeDocument/2006/relationships/hyperlink" Target="http://www.instituteoflifestylemedicine.org/" TargetMode="External"/><Relationship Id="rId1" Type="http://schemas.openxmlformats.org/officeDocument/2006/relationships/slideLayout" Target="../slideLayouts/slideLayout2.xml"/><Relationship Id="rId4" Type="http://schemas.openxmlformats.org/officeDocument/2006/relationships/hyperlink" Target="https://www.instituteoflifestylemedicine.org/?page_id=511"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hyperlink" Target="https://www.lifehack.org/articles/productivity/15-simple-and-quick-office-stretches-boost-work-efficiency.html" TargetMode="Externa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2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2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3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s://www.pocacoop.com/" TargetMode="External"/><Relationship Id="rId2" Type="http://schemas.openxmlformats.org/officeDocument/2006/relationships/hyperlink" Target="http://pocacoop.com/" TargetMode="External"/><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3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2293447-D03B-4180-8295-7AA612191FBF}"/>
              </a:ext>
            </a:extLst>
          </p:cNvPr>
          <p:cNvSpPr>
            <a:spLocks noGrp="1"/>
          </p:cNvSpPr>
          <p:nvPr>
            <p:ph type="ctrTitle"/>
          </p:nvPr>
        </p:nvSpPr>
        <p:spPr/>
        <p:txBody>
          <a:bodyPr>
            <a:normAutofit fontScale="90000"/>
          </a:bodyPr>
          <a:lstStyle/>
          <a:p>
            <a:r>
              <a:rPr lang="en-US" b="1" dirty="0"/>
              <a:t/>
            </a:r>
            <a:br>
              <a:rPr lang="en-US" b="1" dirty="0"/>
            </a:br>
            <a:r>
              <a:rPr lang="en-US" b="1" dirty="0"/>
              <a:t/>
            </a:r>
            <a:br>
              <a:rPr lang="en-US" b="1" dirty="0"/>
            </a:br>
            <a:r>
              <a:rPr lang="en-US" b="1" dirty="0"/>
              <a:t/>
            </a:r>
            <a:br>
              <a:rPr lang="en-US" b="1" dirty="0"/>
            </a:br>
            <a:endParaRPr lang="en-US" b="1" dirty="0"/>
          </a:p>
        </p:txBody>
      </p:sp>
      <p:sp>
        <p:nvSpPr>
          <p:cNvPr id="3" name="Subtitle 2">
            <a:extLst>
              <a:ext uri="{FF2B5EF4-FFF2-40B4-BE49-F238E27FC236}">
                <a16:creationId xmlns="" xmlns:a16="http://schemas.microsoft.com/office/drawing/2014/main" id="{46E5EC91-21FD-4EEA-B2BE-F743401980DE}"/>
              </a:ext>
            </a:extLst>
          </p:cNvPr>
          <p:cNvSpPr>
            <a:spLocks noGrp="1"/>
          </p:cNvSpPr>
          <p:nvPr>
            <p:ph type="subTitle" idx="1"/>
          </p:nvPr>
        </p:nvSpPr>
        <p:spPr/>
        <p:txBody>
          <a:bodyPr>
            <a:normAutofit/>
          </a:bodyPr>
          <a:lstStyle/>
          <a:p>
            <a:r>
              <a:rPr lang="en-US" sz="5400" b="1" dirty="0" smtClean="0"/>
              <a:t>Community-based resources </a:t>
            </a:r>
            <a:br>
              <a:rPr lang="en-US" sz="5400" b="1" dirty="0" smtClean="0"/>
            </a:br>
            <a:r>
              <a:rPr lang="en-US" sz="5400" b="1" dirty="0" smtClean="0"/>
              <a:t>for patients with chronic pain</a:t>
            </a:r>
            <a:endParaRPr lang="en-US" sz="5400" dirty="0"/>
          </a:p>
        </p:txBody>
      </p:sp>
    </p:spTree>
    <p:extLst>
      <p:ext uri="{BB962C8B-B14F-4D97-AF65-F5344CB8AC3E}">
        <p14:creationId xmlns="" xmlns:p14="http://schemas.microsoft.com/office/powerpoint/2010/main" val="260693181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9246F4A-F617-4421-BED4-989B183E8490}"/>
              </a:ext>
            </a:extLst>
          </p:cNvPr>
          <p:cNvSpPr>
            <a:spLocks noGrp="1"/>
          </p:cNvSpPr>
          <p:nvPr>
            <p:ph type="title"/>
          </p:nvPr>
        </p:nvSpPr>
        <p:spPr/>
        <p:txBody>
          <a:bodyPr>
            <a:normAutofit/>
          </a:bodyPr>
          <a:lstStyle/>
          <a:p>
            <a:pPr algn="ctr"/>
            <a:r>
              <a:rPr lang="en-US" sz="5400" b="1" dirty="0" smtClean="0"/>
              <a:t>Paradigm Shift #4</a:t>
            </a:r>
            <a:endParaRPr lang="en-US" sz="5400" b="1" dirty="0"/>
          </a:p>
        </p:txBody>
      </p:sp>
      <p:sp>
        <p:nvSpPr>
          <p:cNvPr id="3" name="Content Placeholder 2">
            <a:extLst>
              <a:ext uri="{FF2B5EF4-FFF2-40B4-BE49-F238E27FC236}">
                <a16:creationId xmlns="" xmlns:a16="http://schemas.microsoft.com/office/drawing/2014/main" id="{6738BA9E-DBDA-4432-A2CC-5E1AF5AE60DB}"/>
              </a:ext>
            </a:extLst>
          </p:cNvPr>
          <p:cNvSpPr>
            <a:spLocks noGrp="1"/>
          </p:cNvSpPr>
          <p:nvPr>
            <p:ph idx="1"/>
          </p:nvPr>
        </p:nvSpPr>
        <p:spPr/>
        <p:txBody>
          <a:bodyPr>
            <a:normAutofit lnSpcReduction="10000"/>
          </a:bodyPr>
          <a:lstStyle/>
          <a:p>
            <a:pPr marL="0" indent="0">
              <a:buNone/>
            </a:pPr>
            <a:endParaRPr lang="en-US" dirty="0"/>
          </a:p>
          <a:p>
            <a:pPr marL="0" indent="0">
              <a:buNone/>
            </a:pPr>
            <a:r>
              <a:rPr lang="en-US" sz="5200" b="1" dirty="0"/>
              <a:t>Here’s an idea:  </a:t>
            </a:r>
          </a:p>
          <a:p>
            <a:pPr marL="0" indent="0">
              <a:buNone/>
            </a:pPr>
            <a:r>
              <a:rPr lang="en-US" sz="4000" dirty="0"/>
              <a:t>                  😒</a:t>
            </a:r>
            <a:r>
              <a:rPr lang="en-US" dirty="0"/>
              <a:t> </a:t>
            </a:r>
            <a:r>
              <a:rPr lang="en-US" sz="5400" dirty="0"/>
              <a:t>😩</a:t>
            </a:r>
            <a:r>
              <a:rPr lang="en-US" dirty="0"/>
              <a:t> </a:t>
            </a:r>
            <a:r>
              <a:rPr lang="en-US" sz="6600" dirty="0"/>
              <a:t>😣</a:t>
            </a:r>
            <a:r>
              <a:rPr lang="en-US" dirty="0"/>
              <a:t> </a:t>
            </a:r>
            <a:r>
              <a:rPr lang="en-US" sz="7200" dirty="0"/>
              <a:t>😱</a:t>
            </a:r>
            <a:r>
              <a:rPr lang="en-US" dirty="0"/>
              <a:t>   </a:t>
            </a:r>
            <a:r>
              <a:rPr lang="en-US" sz="8800" dirty="0"/>
              <a:t>😍</a:t>
            </a:r>
            <a:endParaRPr lang="en-US" dirty="0"/>
          </a:p>
          <a:p>
            <a:pPr marL="0" indent="0">
              <a:buNone/>
            </a:pPr>
            <a:r>
              <a:rPr lang="en-US" sz="4800" dirty="0"/>
              <a:t>Systems that provide medical care are NOT the only systems that provide health services.  </a:t>
            </a:r>
          </a:p>
          <a:p>
            <a:pPr marL="0" indent="0">
              <a:buNone/>
            </a:pPr>
            <a:endParaRPr lang="en-US" dirty="0"/>
          </a:p>
        </p:txBody>
      </p:sp>
    </p:spTree>
    <p:extLst>
      <p:ext uri="{BB962C8B-B14F-4D97-AF65-F5344CB8AC3E}">
        <p14:creationId xmlns="" xmlns:p14="http://schemas.microsoft.com/office/powerpoint/2010/main" val="419817054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ED00CBE6-9086-41E3-9FD9-77BAFBF5D96A}"/>
              </a:ext>
            </a:extLst>
          </p:cNvPr>
          <p:cNvSpPr>
            <a:spLocks noGrp="1"/>
          </p:cNvSpPr>
          <p:nvPr>
            <p:ph idx="1"/>
          </p:nvPr>
        </p:nvSpPr>
        <p:spPr>
          <a:xfrm>
            <a:off x="838200" y="2598056"/>
            <a:ext cx="10515600" cy="3832907"/>
          </a:xfrm>
        </p:spPr>
        <p:txBody>
          <a:bodyPr/>
          <a:lstStyle/>
          <a:p>
            <a:pPr marL="0" indent="0">
              <a:buNone/>
            </a:pPr>
            <a:endParaRPr lang="en-US" dirty="0"/>
          </a:p>
          <a:p>
            <a:pPr marL="0" indent="0">
              <a:buNone/>
            </a:pPr>
            <a:endParaRPr lang="en-US" dirty="0"/>
          </a:p>
          <a:p>
            <a:pPr marL="0" indent="0" algn="ctr">
              <a:buNone/>
            </a:pPr>
            <a:r>
              <a:rPr lang="en-US" sz="4400" dirty="0"/>
              <a:t>A major service that we can offer </a:t>
            </a:r>
            <a:r>
              <a:rPr lang="en-US" sz="4400" dirty="0" smtClean="0"/>
              <a:t>is guidance </a:t>
            </a:r>
            <a:r>
              <a:rPr lang="en-US" sz="4400" dirty="0"/>
              <a:t>toward resources that </a:t>
            </a:r>
            <a:r>
              <a:rPr lang="en-US" sz="4400" dirty="0" smtClean="0"/>
              <a:t>reduce </a:t>
            </a:r>
            <a:r>
              <a:rPr lang="en-US" sz="4400" dirty="0"/>
              <a:t>the burden of chronic pain.  </a:t>
            </a:r>
          </a:p>
        </p:txBody>
      </p:sp>
      <p:pic>
        <p:nvPicPr>
          <p:cNvPr id="4100" name="Picture 4" descr="Woman Teacher on WhatsApp 2.19.352">
            <a:extLst>
              <a:ext uri="{FF2B5EF4-FFF2-40B4-BE49-F238E27FC236}">
                <a16:creationId xmlns="" xmlns:a16="http://schemas.microsoft.com/office/drawing/2014/main" id="{D89775EC-0FA4-442D-AC5A-5CF3AC4DE103}"/>
              </a:ext>
            </a:extLst>
          </p:cNvPr>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2955471" y="1297215"/>
            <a:ext cx="1707241" cy="1707241"/>
          </a:xfrm>
          <a:prstGeom prst="rect">
            <a:avLst/>
          </a:prstGeom>
          <a:noFill/>
          <a:extLst>
            <a:ext uri="{909E8E84-426E-40DD-AFC4-6F175D3DCCD1}">
              <a14:hiddenFill xmlns="" xmlns:a14="http://schemas.microsoft.com/office/drawing/2010/main">
                <a:solidFill>
                  <a:srgbClr val="FFFFFF"/>
                </a:solidFill>
              </a14:hiddenFill>
            </a:ext>
          </a:extLst>
        </p:spPr>
      </p:pic>
      <p:pic>
        <p:nvPicPr>
          <p:cNvPr id="4104" name="Picture 8" descr="Man Teacher on JoyPixels 6.0">
            <a:extLst>
              <a:ext uri="{FF2B5EF4-FFF2-40B4-BE49-F238E27FC236}">
                <a16:creationId xmlns="" xmlns:a16="http://schemas.microsoft.com/office/drawing/2014/main" id="{5F434367-D73A-4D61-A973-2EE346E8B39D}"/>
              </a:ext>
            </a:extLst>
          </p:cNvPr>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7592785" y="1179283"/>
            <a:ext cx="1825173" cy="1825173"/>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42534204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1B5E21B-AA5E-4C9B-800A-5E13406F4359}"/>
              </a:ext>
            </a:extLst>
          </p:cNvPr>
          <p:cNvSpPr>
            <a:spLocks noGrp="1"/>
          </p:cNvSpPr>
          <p:nvPr>
            <p:ph type="title"/>
          </p:nvPr>
        </p:nvSpPr>
        <p:spPr/>
        <p:txBody>
          <a:bodyPr>
            <a:noAutofit/>
          </a:bodyPr>
          <a:lstStyle/>
          <a:p>
            <a:pPr algn="ctr"/>
            <a:r>
              <a:rPr lang="en-US" sz="8000" b="1" u="sng" dirty="0"/>
              <a:t>Goals</a:t>
            </a:r>
          </a:p>
        </p:txBody>
      </p:sp>
      <p:sp>
        <p:nvSpPr>
          <p:cNvPr id="3" name="Content Placeholder 2">
            <a:extLst>
              <a:ext uri="{FF2B5EF4-FFF2-40B4-BE49-F238E27FC236}">
                <a16:creationId xmlns="" xmlns:a16="http://schemas.microsoft.com/office/drawing/2014/main" id="{517FA245-DDD5-4BCB-889A-439337C059D7}"/>
              </a:ext>
            </a:extLst>
          </p:cNvPr>
          <p:cNvSpPr>
            <a:spLocks noGrp="1"/>
          </p:cNvSpPr>
          <p:nvPr>
            <p:ph idx="1"/>
          </p:nvPr>
        </p:nvSpPr>
        <p:spPr/>
        <p:txBody>
          <a:bodyPr>
            <a:normAutofit/>
          </a:bodyPr>
          <a:lstStyle/>
          <a:p>
            <a:pPr marL="0" indent="0">
              <a:buNone/>
            </a:pPr>
            <a:endParaRPr lang="en-US" dirty="0"/>
          </a:p>
          <a:p>
            <a:pPr marL="0" indent="0" algn="ctr">
              <a:buNone/>
            </a:pPr>
            <a:r>
              <a:rPr lang="en-US" sz="6000" dirty="0">
                <a:latin typeface="+mj-lt"/>
              </a:rPr>
              <a:t>“reduce the burden”</a:t>
            </a:r>
          </a:p>
          <a:p>
            <a:pPr marL="0" indent="0" algn="ctr">
              <a:buNone/>
            </a:pPr>
            <a:r>
              <a:rPr lang="en-US" sz="2600" dirty="0"/>
              <a:t> </a:t>
            </a:r>
          </a:p>
          <a:p>
            <a:pPr marL="0" indent="0" algn="ctr">
              <a:buNone/>
            </a:pPr>
            <a:r>
              <a:rPr lang="en-US" sz="6000" b="1" dirty="0"/>
              <a:t>NOT    </a:t>
            </a:r>
          </a:p>
          <a:p>
            <a:pPr marL="0" indent="0" algn="ctr">
              <a:buNone/>
            </a:pPr>
            <a:r>
              <a:rPr lang="en-US" sz="6000" dirty="0">
                <a:latin typeface="+mj-lt"/>
              </a:rPr>
              <a:t>“cure”</a:t>
            </a:r>
            <a:endParaRPr lang="en-US" sz="9600" dirty="0">
              <a:latin typeface="+mj-lt"/>
            </a:endParaRPr>
          </a:p>
        </p:txBody>
      </p:sp>
      <p:pic>
        <p:nvPicPr>
          <p:cNvPr id="13314" name="Picture 2">
            <a:extLst>
              <a:ext uri="{FF2B5EF4-FFF2-40B4-BE49-F238E27FC236}">
                <a16:creationId xmlns="" xmlns:a16="http://schemas.microsoft.com/office/drawing/2014/main" id="{5844E127-0B4C-42C2-AF68-836F754CA5CB}"/>
              </a:ext>
            </a:extLst>
          </p:cNvPr>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7870371" y="3265714"/>
            <a:ext cx="2791732" cy="2791732"/>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13581114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A036E82-86FF-4A0B-ABBA-B54F17B4659E}"/>
              </a:ext>
            </a:extLst>
          </p:cNvPr>
          <p:cNvSpPr>
            <a:spLocks noGrp="1"/>
          </p:cNvSpPr>
          <p:nvPr>
            <p:ph type="title"/>
          </p:nvPr>
        </p:nvSpPr>
        <p:spPr>
          <a:xfrm>
            <a:off x="838200" y="365125"/>
            <a:ext cx="10515600" cy="2523218"/>
          </a:xfrm>
        </p:spPr>
        <p:txBody>
          <a:bodyPr>
            <a:normAutofit fontScale="90000"/>
          </a:bodyPr>
          <a:lstStyle/>
          <a:p>
            <a:pPr algn="ctr"/>
            <a:r>
              <a:rPr lang="en-US" sz="5400" b="1" dirty="0"/>
              <a:t/>
            </a:r>
            <a:br>
              <a:rPr lang="en-US" sz="5400" b="1" dirty="0"/>
            </a:br>
            <a:r>
              <a:rPr lang="en-US" sz="5400" b="1" dirty="0"/>
              <a:t>Institute for Lifestyle Medicine </a:t>
            </a:r>
            <a:br>
              <a:rPr lang="en-US" sz="5400" b="1" dirty="0"/>
            </a:br>
            <a:r>
              <a:rPr lang="en-US" sz="3600" u="sng" dirty="0">
                <a:hlinkClick r:id="rId2"/>
              </a:rPr>
              <a:t>www.instituteoflifestylemedicine.org</a:t>
            </a:r>
            <a:r>
              <a:rPr lang="en-US" sz="5400" dirty="0"/>
              <a:t/>
            </a:r>
            <a:br>
              <a:rPr lang="en-US" sz="5400" dirty="0"/>
            </a:br>
            <a:endParaRPr lang="en-US" sz="5400" b="1" dirty="0"/>
          </a:p>
        </p:txBody>
      </p:sp>
      <p:sp>
        <p:nvSpPr>
          <p:cNvPr id="3" name="Content Placeholder 2">
            <a:extLst>
              <a:ext uri="{FF2B5EF4-FFF2-40B4-BE49-F238E27FC236}">
                <a16:creationId xmlns="" xmlns:a16="http://schemas.microsoft.com/office/drawing/2014/main" id="{A3C617F0-B5A6-4289-A5C9-4333C70BE839}"/>
              </a:ext>
            </a:extLst>
          </p:cNvPr>
          <p:cNvSpPr>
            <a:spLocks noGrp="1"/>
          </p:cNvSpPr>
          <p:nvPr>
            <p:ph idx="1"/>
          </p:nvPr>
        </p:nvSpPr>
        <p:spPr>
          <a:xfrm>
            <a:off x="838200" y="2315029"/>
            <a:ext cx="10515600" cy="3861934"/>
          </a:xfrm>
        </p:spPr>
        <p:txBody>
          <a:bodyPr/>
          <a:lstStyle/>
          <a:p>
            <a:pPr marL="0" indent="0">
              <a:buNone/>
            </a:pPr>
            <a:endParaRPr lang="en-US" dirty="0"/>
          </a:p>
          <a:p>
            <a:pPr marL="0" indent="0">
              <a:buNone/>
            </a:pPr>
            <a:r>
              <a:rPr lang="en-US" dirty="0"/>
              <a:t> </a:t>
            </a:r>
          </a:p>
          <a:p>
            <a:pPr marL="0" indent="0">
              <a:buNone/>
            </a:pPr>
            <a:r>
              <a:rPr lang="en-US" dirty="0"/>
              <a:t>The Institute of Lifestyle Medicine (ILM) was founded in 2007 at </a:t>
            </a:r>
            <a:r>
              <a:rPr lang="en-US" u="sng" dirty="0">
                <a:hlinkClick r:id="rId3"/>
              </a:rPr>
              <a:t>Spaulding Rehabilitation Hospital</a:t>
            </a:r>
            <a:r>
              <a:rPr lang="en-US" dirty="0"/>
              <a:t> and </a:t>
            </a:r>
            <a:r>
              <a:rPr lang="en-US" u="sng" dirty="0">
                <a:hlinkClick r:id="rId4"/>
              </a:rPr>
              <a:t>Harvard Medical School</a:t>
            </a:r>
            <a:r>
              <a:rPr lang="en-US" dirty="0"/>
              <a:t> to reduce lifestyle-related death and disease in society through clinician-directed interventions with patients.</a:t>
            </a:r>
          </a:p>
          <a:p>
            <a:pPr marL="0" indent="0">
              <a:buNone/>
            </a:pPr>
            <a:endParaRPr lang="en-US" dirty="0"/>
          </a:p>
        </p:txBody>
      </p:sp>
    </p:spTree>
    <p:extLst>
      <p:ext uri="{BB962C8B-B14F-4D97-AF65-F5344CB8AC3E}">
        <p14:creationId xmlns="" xmlns:p14="http://schemas.microsoft.com/office/powerpoint/2010/main" val="142409499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B77CFBE-ACCA-43BC-8425-E0618C871ECE}"/>
              </a:ext>
            </a:extLst>
          </p:cNvPr>
          <p:cNvSpPr>
            <a:spLocks noGrp="1"/>
          </p:cNvSpPr>
          <p:nvPr>
            <p:ph type="title"/>
          </p:nvPr>
        </p:nvSpPr>
        <p:spPr/>
        <p:txBody>
          <a:bodyPr>
            <a:normAutofit fontScale="90000"/>
          </a:bodyPr>
          <a:lstStyle/>
          <a:p>
            <a:pPr algn="ctr"/>
            <a:r>
              <a:rPr lang="en-US" sz="6600" b="1" dirty="0"/>
              <a:t/>
            </a:r>
            <a:br>
              <a:rPr lang="en-US" sz="6600" b="1" dirty="0"/>
            </a:br>
            <a:r>
              <a:rPr lang="en-US" sz="4900" b="1" dirty="0"/>
              <a:t>Institute for Lifestyle Medicine </a:t>
            </a:r>
            <a:r>
              <a:rPr lang="en-US" sz="6600" b="1" dirty="0"/>
              <a:t/>
            </a:r>
            <a:br>
              <a:rPr lang="en-US" sz="6600" b="1" dirty="0"/>
            </a:br>
            <a:r>
              <a:rPr lang="en-US" sz="2700" u="sng" dirty="0">
                <a:hlinkClick r:id="rId2"/>
              </a:rPr>
              <a:t>www.instituteoflifestylemedicine.org</a:t>
            </a:r>
            <a:r>
              <a:rPr lang="en-US" sz="6600" dirty="0"/>
              <a:t/>
            </a:r>
            <a:br>
              <a:rPr lang="en-US" sz="6600" dirty="0"/>
            </a:br>
            <a:endParaRPr lang="en-US" dirty="0"/>
          </a:p>
        </p:txBody>
      </p:sp>
      <p:sp>
        <p:nvSpPr>
          <p:cNvPr id="3" name="Content Placeholder 2">
            <a:extLst>
              <a:ext uri="{FF2B5EF4-FFF2-40B4-BE49-F238E27FC236}">
                <a16:creationId xmlns="" xmlns:a16="http://schemas.microsoft.com/office/drawing/2014/main" id="{717673E7-91F7-4E2C-867B-906C540B16C0}"/>
              </a:ext>
            </a:extLst>
          </p:cNvPr>
          <p:cNvSpPr>
            <a:spLocks noGrp="1"/>
          </p:cNvSpPr>
          <p:nvPr>
            <p:ph idx="1"/>
          </p:nvPr>
        </p:nvSpPr>
        <p:spPr/>
        <p:txBody>
          <a:bodyPr>
            <a:normAutofit fontScale="92500"/>
          </a:bodyPr>
          <a:lstStyle/>
          <a:p>
            <a:pPr fontAlgn="base"/>
            <a:r>
              <a:rPr lang="en-US" dirty="0"/>
              <a:t>The </a:t>
            </a:r>
            <a:r>
              <a:rPr lang="en-US" dirty="0" err="1"/>
              <a:t>Institue</a:t>
            </a:r>
            <a:r>
              <a:rPr lang="en-US" dirty="0"/>
              <a:t> for Lifestyle Medicine offers the following services:</a:t>
            </a:r>
          </a:p>
          <a:p>
            <a:pPr lvl="0" fontAlgn="base"/>
            <a:r>
              <a:rPr lang="en-US" dirty="0"/>
              <a:t>Training for health professionals wishing to improve their personal lifestyle choices so they can be more effective role models for their patients.</a:t>
            </a:r>
          </a:p>
          <a:p>
            <a:pPr lvl="0" fontAlgn="base"/>
            <a:r>
              <a:rPr lang="en-US" dirty="0"/>
              <a:t>Lifestyle Medicine CME courses including </a:t>
            </a:r>
            <a:r>
              <a:rPr lang="en-US" i="1" u="sng" dirty="0">
                <a:hlinkClick r:id="rId3"/>
              </a:rPr>
              <a:t>Lifestyle Medicine: Tools for Promoting Healthy Change</a:t>
            </a:r>
            <a:r>
              <a:rPr lang="en-US" u="sng" dirty="0">
                <a:hlinkClick r:id="rId3"/>
              </a:rPr>
              <a:t> </a:t>
            </a:r>
            <a:r>
              <a:rPr lang="en-US" dirty="0"/>
              <a:t>and </a:t>
            </a:r>
            <a:r>
              <a:rPr lang="en-US" i="1" dirty="0"/>
              <a:t>Active Lives: Transforming Ourselves and Our Patients (Registration and information available July 2020).</a:t>
            </a:r>
            <a:endParaRPr lang="en-US" dirty="0"/>
          </a:p>
          <a:p>
            <a:pPr lvl="0" fontAlgn="base"/>
            <a:r>
              <a:rPr lang="en-US" dirty="0"/>
              <a:t>Online Lifestyle Medicine CME courses through Harvard Medical School.</a:t>
            </a:r>
          </a:p>
          <a:p>
            <a:pPr lvl="0" fontAlgn="base"/>
            <a:r>
              <a:rPr lang="en-US" dirty="0"/>
              <a:t>Consulting services to corporations, hospitals, medical practices, health &amp; wellness providers, and fitness facilities.</a:t>
            </a:r>
          </a:p>
          <a:p>
            <a:pPr lvl="0" fontAlgn="base"/>
            <a:r>
              <a:rPr lang="en-US" u="sng" dirty="0">
                <a:hlinkClick r:id="rId4"/>
              </a:rPr>
              <a:t>Culinary Medicine programs</a:t>
            </a:r>
            <a:r>
              <a:rPr lang="en-US" dirty="0"/>
              <a:t>.</a:t>
            </a:r>
          </a:p>
          <a:p>
            <a:pPr marL="0" indent="0">
              <a:buNone/>
            </a:pPr>
            <a:endParaRPr lang="en-US" dirty="0"/>
          </a:p>
        </p:txBody>
      </p:sp>
    </p:spTree>
    <p:extLst>
      <p:ext uri="{BB962C8B-B14F-4D97-AF65-F5344CB8AC3E}">
        <p14:creationId xmlns="" xmlns:p14="http://schemas.microsoft.com/office/powerpoint/2010/main" val="137786531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5400" dirty="0" smtClean="0"/>
              <a:t>Lifestyle Issues</a:t>
            </a:r>
            <a:endParaRPr lang="en-US" sz="5400" dirty="0"/>
          </a:p>
        </p:txBody>
      </p:sp>
      <p:sp>
        <p:nvSpPr>
          <p:cNvPr id="3" name="Content Placeholder 2"/>
          <p:cNvSpPr>
            <a:spLocks noGrp="1"/>
          </p:cNvSpPr>
          <p:nvPr>
            <p:ph idx="1"/>
          </p:nvPr>
        </p:nvSpPr>
        <p:spPr/>
        <p:txBody>
          <a:bodyPr/>
          <a:lstStyle/>
          <a:p>
            <a:pPr>
              <a:buNone/>
            </a:pPr>
            <a:endParaRPr lang="en-US" dirty="0" smtClean="0"/>
          </a:p>
          <a:p>
            <a:pPr>
              <a:buNone/>
            </a:pPr>
            <a:endParaRPr lang="en-US" dirty="0" smtClean="0"/>
          </a:p>
          <a:p>
            <a:pPr marL="514350" indent="-514350">
              <a:buAutoNum type="arabicPeriod"/>
            </a:pPr>
            <a:r>
              <a:rPr lang="en-US" dirty="0" smtClean="0"/>
              <a:t>Weight</a:t>
            </a:r>
          </a:p>
          <a:p>
            <a:pPr marL="514350" indent="-514350">
              <a:buAutoNum type="arabicPeriod"/>
            </a:pPr>
            <a:r>
              <a:rPr lang="en-US" dirty="0" smtClean="0"/>
              <a:t>Stretching</a:t>
            </a:r>
          </a:p>
          <a:p>
            <a:pPr marL="514350" indent="-514350">
              <a:buAutoNum type="arabicPeriod"/>
            </a:pPr>
            <a:r>
              <a:rPr lang="en-US" dirty="0" smtClean="0"/>
              <a:t>Exercise</a:t>
            </a:r>
          </a:p>
          <a:p>
            <a:pPr marL="514350" indent="-514350">
              <a:buAutoNum type="arabicPeriod"/>
            </a:pPr>
            <a:r>
              <a:rPr lang="en-US" dirty="0" smtClean="0"/>
              <a:t>Depression/anxiety</a:t>
            </a:r>
          </a:p>
          <a:p>
            <a:pPr marL="514350" indent="-514350">
              <a:buAutoNum type="arabicPeriod"/>
            </a:pPr>
            <a:r>
              <a:rPr lang="en-US" dirty="0" smtClean="0"/>
              <a:t>Drug/alcohol Use or Addiction </a:t>
            </a: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9C470AE-CE85-454C-907C-CA89A463FDDE}"/>
              </a:ext>
            </a:extLst>
          </p:cNvPr>
          <p:cNvSpPr>
            <a:spLocks noGrp="1"/>
          </p:cNvSpPr>
          <p:nvPr>
            <p:ph type="title"/>
          </p:nvPr>
        </p:nvSpPr>
        <p:spPr/>
        <p:txBody>
          <a:bodyPr>
            <a:normAutofit/>
          </a:bodyPr>
          <a:lstStyle/>
          <a:p>
            <a:pPr algn="ctr"/>
            <a:r>
              <a:rPr lang="en-US" sz="5400" b="1" dirty="0"/>
              <a:t>Weight</a:t>
            </a:r>
          </a:p>
        </p:txBody>
      </p:sp>
      <p:sp>
        <p:nvSpPr>
          <p:cNvPr id="3" name="Content Placeholder 2">
            <a:extLst>
              <a:ext uri="{FF2B5EF4-FFF2-40B4-BE49-F238E27FC236}">
                <a16:creationId xmlns="" xmlns:a16="http://schemas.microsoft.com/office/drawing/2014/main" id="{1740495E-FA9F-4BD1-95F5-E1413C31635C}"/>
              </a:ext>
            </a:extLst>
          </p:cNvPr>
          <p:cNvSpPr>
            <a:spLocks noGrp="1"/>
          </p:cNvSpPr>
          <p:nvPr>
            <p:ph idx="1"/>
          </p:nvPr>
        </p:nvSpPr>
        <p:spPr>
          <a:xfrm>
            <a:off x="478971" y="1825625"/>
            <a:ext cx="10204451" cy="4351338"/>
          </a:xfrm>
        </p:spPr>
        <p:txBody>
          <a:bodyPr/>
          <a:lstStyle/>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sp>
        <p:nvSpPr>
          <p:cNvPr id="8" name="Content Placeholder 2">
            <a:extLst>
              <a:ext uri="{FF2B5EF4-FFF2-40B4-BE49-F238E27FC236}">
                <a16:creationId xmlns="" xmlns:a16="http://schemas.microsoft.com/office/drawing/2014/main" id="{5C7E3260-3D31-4390-8BDB-5116BD3AA53C}"/>
              </a:ext>
            </a:extLst>
          </p:cNvPr>
          <p:cNvSpPr txBox="1">
            <a:spLocks/>
          </p:cNvSpPr>
          <p:nvPr/>
        </p:nvSpPr>
        <p:spPr>
          <a:xfrm>
            <a:off x="198664" y="1494971"/>
            <a:ext cx="11833679" cy="468199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dirty="0"/>
          </a:p>
          <a:p>
            <a:pPr marL="0" indent="0">
              <a:buFont typeface="Arial" panose="020B0604020202020204" pitchFamily="34" charset="0"/>
              <a:buNone/>
            </a:pPr>
            <a:r>
              <a:rPr lang="en-US" dirty="0"/>
              <a:t>   </a:t>
            </a:r>
          </a:p>
          <a:p>
            <a:pPr marL="0" indent="0">
              <a:buFont typeface="Arial" panose="020B0604020202020204" pitchFamily="34" charset="0"/>
              <a:buNone/>
            </a:pPr>
            <a:endParaRPr lang="en-US" dirty="0"/>
          </a:p>
          <a:p>
            <a:pPr marL="0" indent="0" algn="ctr">
              <a:buFont typeface="Arial" panose="020B0604020202020204" pitchFamily="34" charset="0"/>
              <a:buNone/>
            </a:pPr>
            <a:r>
              <a:rPr lang="en-US" sz="4400" dirty="0"/>
              <a:t>“But the doctor didn’t SAY anything!”</a:t>
            </a:r>
          </a:p>
          <a:p>
            <a:pPr marL="0" indent="0">
              <a:buFont typeface="Arial" panose="020B0604020202020204" pitchFamily="34" charset="0"/>
              <a:buNone/>
            </a:pPr>
            <a:endParaRPr lang="en-US" dirty="0"/>
          </a:p>
        </p:txBody>
      </p:sp>
      <p:pic>
        <p:nvPicPr>
          <p:cNvPr id="23554" name="Picture 2" descr="https://cdn3.iconfinder.com/data/icons/people-emoji/50/Fat-512.png"/>
          <p:cNvPicPr>
            <a:picLocks noChangeAspect="1" noChangeArrowheads="1"/>
          </p:cNvPicPr>
          <p:nvPr/>
        </p:nvPicPr>
        <p:blipFill>
          <a:blip r:embed="rId2"/>
          <a:srcRect/>
          <a:stretch>
            <a:fillRect/>
          </a:stretch>
        </p:blipFill>
        <p:spPr bwMode="auto">
          <a:xfrm>
            <a:off x="2118050" y="3931296"/>
            <a:ext cx="2202024" cy="2202025"/>
          </a:xfrm>
          <a:prstGeom prst="rect">
            <a:avLst/>
          </a:prstGeom>
          <a:noFill/>
        </p:spPr>
      </p:pic>
      <p:pic>
        <p:nvPicPr>
          <p:cNvPr id="23556" name="Picture 4" descr="https://cdn3.iconfinder.com/data/icons/people-emoji/50/Fat-512.png"/>
          <p:cNvPicPr>
            <a:picLocks noChangeAspect="1" noChangeArrowheads="1"/>
          </p:cNvPicPr>
          <p:nvPr/>
        </p:nvPicPr>
        <p:blipFill>
          <a:blip r:embed="rId2"/>
          <a:srcRect/>
          <a:stretch>
            <a:fillRect/>
          </a:stretch>
        </p:blipFill>
        <p:spPr bwMode="auto">
          <a:xfrm>
            <a:off x="5128792" y="3934956"/>
            <a:ext cx="2261054" cy="2261055"/>
          </a:xfrm>
          <a:prstGeom prst="rect">
            <a:avLst/>
          </a:prstGeom>
          <a:noFill/>
        </p:spPr>
      </p:pic>
      <p:pic>
        <p:nvPicPr>
          <p:cNvPr id="10" name="Picture 4" descr="https://cdn3.iconfinder.com/data/icons/people-emoji/50/Fat-512.png"/>
          <p:cNvPicPr>
            <a:picLocks noChangeAspect="1" noChangeArrowheads="1"/>
          </p:cNvPicPr>
          <p:nvPr/>
        </p:nvPicPr>
        <p:blipFill>
          <a:blip r:embed="rId2"/>
          <a:srcRect/>
          <a:stretch>
            <a:fillRect/>
          </a:stretch>
        </p:blipFill>
        <p:spPr bwMode="auto">
          <a:xfrm>
            <a:off x="8127028" y="3882082"/>
            <a:ext cx="2261054" cy="2261055"/>
          </a:xfrm>
          <a:prstGeom prst="rect">
            <a:avLst/>
          </a:prstGeom>
          <a:noFill/>
        </p:spPr>
      </p:pic>
    </p:spTree>
    <p:extLst>
      <p:ext uri="{BB962C8B-B14F-4D97-AF65-F5344CB8AC3E}">
        <p14:creationId xmlns="" xmlns:p14="http://schemas.microsoft.com/office/powerpoint/2010/main" val="354990853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8ED2B65-1EDD-43E5-AFBA-DB2EF337DF19}"/>
              </a:ext>
            </a:extLst>
          </p:cNvPr>
          <p:cNvSpPr>
            <a:spLocks noGrp="1"/>
          </p:cNvSpPr>
          <p:nvPr>
            <p:ph type="title"/>
          </p:nvPr>
        </p:nvSpPr>
        <p:spPr/>
        <p:txBody>
          <a:bodyPr>
            <a:normAutofit/>
          </a:bodyPr>
          <a:lstStyle/>
          <a:p>
            <a:pPr algn="ctr"/>
            <a:r>
              <a:rPr lang="en-US" sz="6000" b="1" dirty="0"/>
              <a:t>Words of Wisdom</a:t>
            </a:r>
          </a:p>
        </p:txBody>
      </p:sp>
      <p:sp>
        <p:nvSpPr>
          <p:cNvPr id="3" name="Content Placeholder 2">
            <a:extLst>
              <a:ext uri="{FF2B5EF4-FFF2-40B4-BE49-F238E27FC236}">
                <a16:creationId xmlns="" xmlns:a16="http://schemas.microsoft.com/office/drawing/2014/main" id="{97529D39-2272-4B2D-9904-45C5BCB69B8B}"/>
              </a:ext>
            </a:extLst>
          </p:cNvPr>
          <p:cNvSpPr>
            <a:spLocks noGrp="1"/>
          </p:cNvSpPr>
          <p:nvPr>
            <p:ph idx="1"/>
          </p:nvPr>
        </p:nvSpPr>
        <p:spPr>
          <a:xfrm>
            <a:off x="1052287" y="2032000"/>
            <a:ext cx="10515600" cy="4201885"/>
          </a:xfrm>
        </p:spPr>
        <p:txBody>
          <a:bodyPr>
            <a:normAutofit/>
          </a:bodyPr>
          <a:lstStyle/>
          <a:p>
            <a:pPr marL="0" indent="0" algn="ctr">
              <a:buNone/>
            </a:pPr>
            <a:endParaRPr lang="en-US" dirty="0"/>
          </a:p>
          <a:p>
            <a:pPr marL="0" indent="0" algn="ctr">
              <a:buNone/>
            </a:pPr>
            <a:r>
              <a:rPr lang="en-US" dirty="0"/>
              <a:t> </a:t>
            </a:r>
            <a:r>
              <a:rPr lang="en-US" sz="3600" b="1" dirty="0"/>
              <a:t>Weight reduction REQUIRES dietary change.</a:t>
            </a:r>
          </a:p>
          <a:p>
            <a:pPr marL="0" indent="0">
              <a:buNone/>
            </a:pPr>
            <a:endParaRPr lang="en-US" dirty="0"/>
          </a:p>
        </p:txBody>
      </p:sp>
      <p:pic>
        <p:nvPicPr>
          <p:cNvPr id="8198" name="Picture 6">
            <a:extLst>
              <a:ext uri="{FF2B5EF4-FFF2-40B4-BE49-F238E27FC236}">
                <a16:creationId xmlns="" xmlns:a16="http://schemas.microsoft.com/office/drawing/2014/main" id="{D06F517D-3DB5-4DF5-842B-ED6963DB5B23}"/>
              </a:ext>
            </a:extLst>
          </p:cNvPr>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4793342" y="3531282"/>
            <a:ext cx="2877457" cy="2337934"/>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49971687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148CBE7-A936-4DB7-A805-043181312500}"/>
              </a:ext>
            </a:extLst>
          </p:cNvPr>
          <p:cNvSpPr>
            <a:spLocks noGrp="1"/>
          </p:cNvSpPr>
          <p:nvPr>
            <p:ph type="title"/>
          </p:nvPr>
        </p:nvSpPr>
        <p:spPr/>
        <p:txBody>
          <a:bodyPr>
            <a:normAutofit/>
          </a:bodyPr>
          <a:lstStyle/>
          <a:p>
            <a:pPr algn="ctr"/>
            <a:r>
              <a:rPr lang="en-US" sz="6000" b="1" dirty="0"/>
              <a:t>Words of Wisdom</a:t>
            </a:r>
            <a:endParaRPr lang="en-US" sz="6000" dirty="0"/>
          </a:p>
        </p:txBody>
      </p:sp>
      <p:sp>
        <p:nvSpPr>
          <p:cNvPr id="3" name="Content Placeholder 2">
            <a:extLst>
              <a:ext uri="{FF2B5EF4-FFF2-40B4-BE49-F238E27FC236}">
                <a16:creationId xmlns="" xmlns:a16="http://schemas.microsoft.com/office/drawing/2014/main" id="{7E8CA7F3-FE3F-420E-BCC9-53E89053BFA8}"/>
              </a:ext>
            </a:extLst>
          </p:cNvPr>
          <p:cNvSpPr>
            <a:spLocks noGrp="1"/>
          </p:cNvSpPr>
          <p:nvPr>
            <p:ph idx="1"/>
          </p:nvPr>
        </p:nvSpPr>
        <p:spPr/>
        <p:txBody>
          <a:bodyPr/>
          <a:lstStyle/>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lgn="ctr">
              <a:buNone/>
            </a:pPr>
            <a:r>
              <a:rPr lang="en-US" dirty="0"/>
              <a:t>	</a:t>
            </a:r>
            <a:r>
              <a:rPr lang="en-US" sz="3600" dirty="0"/>
              <a:t>Calorie reduction reduces weight.</a:t>
            </a:r>
          </a:p>
          <a:p>
            <a:pPr marL="0" indent="0">
              <a:buNone/>
            </a:pPr>
            <a:endParaRPr lang="en-US" dirty="0"/>
          </a:p>
        </p:txBody>
      </p:sp>
      <p:pic>
        <p:nvPicPr>
          <p:cNvPr id="5" name="Picture 2">
            <a:extLst>
              <a:ext uri="{FF2B5EF4-FFF2-40B4-BE49-F238E27FC236}">
                <a16:creationId xmlns="" xmlns:a16="http://schemas.microsoft.com/office/drawing/2014/main" id="{8990F466-161D-4AAB-AE1C-60695F72CD0F}"/>
              </a:ext>
            </a:extLst>
          </p:cNvPr>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1245507" y="2092065"/>
            <a:ext cx="2529158" cy="2233192"/>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36469444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09738FE-8A65-4749-9C43-8FEFC1245925}"/>
              </a:ext>
            </a:extLst>
          </p:cNvPr>
          <p:cNvSpPr>
            <a:spLocks noGrp="1"/>
          </p:cNvSpPr>
          <p:nvPr>
            <p:ph type="title"/>
          </p:nvPr>
        </p:nvSpPr>
        <p:spPr/>
        <p:txBody>
          <a:bodyPr>
            <a:normAutofit/>
          </a:bodyPr>
          <a:lstStyle/>
          <a:p>
            <a:pPr algn="ctr"/>
            <a:r>
              <a:rPr lang="en-US" sz="6000" b="1" dirty="0"/>
              <a:t>Words of Wisdom</a:t>
            </a:r>
            <a:endParaRPr lang="en-US" sz="6000" dirty="0"/>
          </a:p>
        </p:txBody>
      </p:sp>
      <p:sp>
        <p:nvSpPr>
          <p:cNvPr id="3" name="Content Placeholder 2">
            <a:extLst>
              <a:ext uri="{FF2B5EF4-FFF2-40B4-BE49-F238E27FC236}">
                <a16:creationId xmlns="" xmlns:a16="http://schemas.microsoft.com/office/drawing/2014/main" id="{502CFAFE-ADD0-4C38-B30F-1DF34BE72A15}"/>
              </a:ext>
            </a:extLst>
          </p:cNvPr>
          <p:cNvSpPr>
            <a:spLocks noGrp="1"/>
          </p:cNvSpPr>
          <p:nvPr>
            <p:ph idx="1"/>
          </p:nvPr>
        </p:nvSpPr>
        <p:spPr>
          <a:xfrm>
            <a:off x="173223" y="1792980"/>
            <a:ext cx="11057207" cy="4623469"/>
          </a:xfrm>
        </p:spPr>
        <p:txBody>
          <a:bodyPr/>
          <a:lstStyle/>
          <a:p>
            <a:pPr marL="0" indent="0">
              <a:buNone/>
            </a:pPr>
            <a:endParaRPr lang="en-US" dirty="0"/>
          </a:p>
          <a:p>
            <a:pPr marL="0" indent="0">
              <a:buNone/>
            </a:pPr>
            <a:endParaRPr lang="en-US" dirty="0"/>
          </a:p>
          <a:p>
            <a:pPr marL="0" indent="0">
              <a:buNone/>
            </a:pPr>
            <a:r>
              <a:rPr lang="en-US" sz="3600" dirty="0"/>
              <a:t>    Exercise can maintain weight loss, </a:t>
            </a:r>
          </a:p>
          <a:p>
            <a:pPr marL="0" indent="0">
              <a:buNone/>
            </a:pPr>
            <a:r>
              <a:rPr lang="en-US" sz="3600" dirty="0"/>
              <a:t>    but DOES NOT create it. </a:t>
            </a:r>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pic>
        <p:nvPicPr>
          <p:cNvPr id="7170" name="Picture 2">
            <a:extLst>
              <a:ext uri="{FF2B5EF4-FFF2-40B4-BE49-F238E27FC236}">
                <a16:creationId xmlns="" xmlns:a16="http://schemas.microsoft.com/office/drawing/2014/main" id="{54F4278E-CF64-421F-890E-4EA485D1E9A1}"/>
              </a:ext>
            </a:extLst>
          </p:cNvPr>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8211738" y="3274617"/>
            <a:ext cx="2180492" cy="2737019"/>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03199938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5400" b="1" dirty="0" smtClean="0"/>
              <a:t>Paradigm Shift #1</a:t>
            </a:r>
            <a:endParaRPr lang="en-US" sz="5400" b="1" dirty="0"/>
          </a:p>
        </p:txBody>
      </p:sp>
      <p:sp>
        <p:nvSpPr>
          <p:cNvPr id="3" name="Content Placeholder 2"/>
          <p:cNvSpPr>
            <a:spLocks noGrp="1"/>
          </p:cNvSpPr>
          <p:nvPr>
            <p:ph idx="1"/>
          </p:nvPr>
        </p:nvSpPr>
        <p:spPr/>
        <p:txBody>
          <a:bodyPr>
            <a:normAutofit/>
          </a:bodyPr>
          <a:lstStyle/>
          <a:p>
            <a:endParaRPr lang="en-US" dirty="0" smtClean="0"/>
          </a:p>
          <a:p>
            <a:pPr algn="ctr">
              <a:buNone/>
            </a:pPr>
            <a:r>
              <a:rPr lang="en-US" dirty="0" smtClean="0"/>
              <a:t>Chronic pain, regardless of </a:t>
            </a:r>
            <a:r>
              <a:rPr lang="en-US" dirty="0" err="1" smtClean="0"/>
              <a:t>pathophysiology</a:t>
            </a:r>
            <a:r>
              <a:rPr lang="en-US" dirty="0" smtClean="0"/>
              <a:t> or causation,  is a</a:t>
            </a:r>
          </a:p>
          <a:p>
            <a:pPr algn="ctr">
              <a:buNone/>
            </a:pPr>
            <a:r>
              <a:rPr lang="en-US" dirty="0" smtClean="0"/>
              <a:t> </a:t>
            </a:r>
          </a:p>
          <a:p>
            <a:pPr algn="ctr">
              <a:buNone/>
            </a:pPr>
            <a:r>
              <a:rPr lang="en-US" sz="4800" b="1" dirty="0" smtClean="0"/>
              <a:t>chronic, non-infectious disease</a:t>
            </a:r>
            <a:r>
              <a:rPr lang="en-US" dirty="0" smtClean="0"/>
              <a:t>.</a:t>
            </a:r>
          </a:p>
          <a:p>
            <a:pPr>
              <a:buNone/>
            </a:pPr>
            <a:endParaRPr lang="en-US" dirty="0" smtClean="0"/>
          </a:p>
          <a:p>
            <a:pPr>
              <a:buNone/>
            </a:pPr>
            <a:endParaRPr lang="en-US" dirty="0" smtClean="0"/>
          </a:p>
          <a:p>
            <a:pPr>
              <a:buNone/>
            </a:pPr>
            <a:r>
              <a:rPr lang="en-US" dirty="0" smtClean="0"/>
              <a:t>   Our goal is to minimize the impact of that disease to allow people to lead comfortable, productive lives.</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4FAFC79-31B1-42BA-A564-D3B421F94FF7}"/>
              </a:ext>
            </a:extLst>
          </p:cNvPr>
          <p:cNvSpPr>
            <a:spLocks noGrp="1"/>
          </p:cNvSpPr>
          <p:nvPr>
            <p:ph type="title"/>
          </p:nvPr>
        </p:nvSpPr>
        <p:spPr/>
        <p:txBody>
          <a:bodyPr>
            <a:normAutofit/>
          </a:bodyPr>
          <a:lstStyle/>
          <a:p>
            <a:pPr algn="ctr"/>
            <a:r>
              <a:rPr lang="en-US" sz="6000" b="1" dirty="0"/>
              <a:t>Words of Wisdom</a:t>
            </a:r>
            <a:endParaRPr lang="en-US" sz="6000" dirty="0"/>
          </a:p>
        </p:txBody>
      </p:sp>
      <p:sp>
        <p:nvSpPr>
          <p:cNvPr id="3" name="Content Placeholder 2">
            <a:extLst>
              <a:ext uri="{FF2B5EF4-FFF2-40B4-BE49-F238E27FC236}">
                <a16:creationId xmlns="" xmlns:a16="http://schemas.microsoft.com/office/drawing/2014/main" id="{F7820217-37B0-43F9-94CF-2E968C3534BF}"/>
              </a:ext>
            </a:extLst>
          </p:cNvPr>
          <p:cNvSpPr>
            <a:spLocks noGrp="1"/>
          </p:cNvSpPr>
          <p:nvPr>
            <p:ph idx="1"/>
          </p:nvPr>
        </p:nvSpPr>
        <p:spPr>
          <a:xfrm>
            <a:off x="700314" y="1905453"/>
            <a:ext cx="10515600" cy="4351338"/>
          </a:xfrm>
        </p:spPr>
        <p:txBody>
          <a:bodyPr/>
          <a:lstStyle/>
          <a:p>
            <a:endParaRPr lang="en-US" dirty="0"/>
          </a:p>
          <a:p>
            <a:pPr marL="0" indent="0">
              <a:buNone/>
            </a:pPr>
            <a:endParaRPr lang="en-US" dirty="0"/>
          </a:p>
          <a:p>
            <a:pPr marL="0" indent="0">
              <a:buNone/>
            </a:pPr>
            <a:r>
              <a:rPr lang="en-US" sz="3600" b="1" dirty="0"/>
              <a:t>            THERE IS NO EASY DIETING</a:t>
            </a:r>
          </a:p>
          <a:p>
            <a:pPr marL="0" indent="0">
              <a:buNone/>
            </a:pPr>
            <a:endParaRPr lang="en-US" dirty="0"/>
          </a:p>
        </p:txBody>
      </p:sp>
      <p:pic>
        <p:nvPicPr>
          <p:cNvPr id="10242" name="Picture 2">
            <a:extLst>
              <a:ext uri="{FF2B5EF4-FFF2-40B4-BE49-F238E27FC236}">
                <a16:creationId xmlns="" xmlns:a16="http://schemas.microsoft.com/office/drawing/2014/main" id="{9FB1347E-85F0-4B48-9847-D3410C10F1CC}"/>
              </a:ext>
            </a:extLst>
          </p:cNvPr>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7715250" y="3538764"/>
            <a:ext cx="2857500" cy="285750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72239108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5400" b="1" dirty="0" smtClean="0"/>
              <a:t>Resources</a:t>
            </a:r>
            <a:endParaRPr lang="en-US" sz="5400" b="1" dirty="0"/>
          </a:p>
        </p:txBody>
      </p:sp>
      <p:sp>
        <p:nvSpPr>
          <p:cNvPr id="3" name="Content Placeholder 2"/>
          <p:cNvSpPr>
            <a:spLocks noGrp="1"/>
          </p:cNvSpPr>
          <p:nvPr>
            <p:ph idx="1"/>
          </p:nvPr>
        </p:nvSpPr>
        <p:spPr/>
        <p:txBody>
          <a:bodyPr/>
          <a:lstStyle/>
          <a:p>
            <a:pPr>
              <a:buNone/>
            </a:pPr>
            <a:endParaRPr lang="en-US" dirty="0" smtClean="0"/>
          </a:p>
          <a:p>
            <a:pPr>
              <a:buNone/>
            </a:pPr>
            <a:r>
              <a:rPr lang="en-US" dirty="0" smtClean="0"/>
              <a:t>General medical insurance </a:t>
            </a:r>
          </a:p>
          <a:p>
            <a:pPr>
              <a:buNone/>
            </a:pPr>
            <a:endParaRPr lang="en-US" dirty="0" smtClean="0"/>
          </a:p>
          <a:p>
            <a:pPr>
              <a:buNone/>
            </a:pPr>
            <a:r>
              <a:rPr lang="en-US" dirty="0" smtClean="0"/>
              <a:t>Weight Watchers</a:t>
            </a:r>
          </a:p>
          <a:p>
            <a:pPr>
              <a:buNone/>
            </a:pPr>
            <a:endParaRPr lang="en-US" dirty="0" smtClean="0"/>
          </a:p>
          <a:p>
            <a:pPr>
              <a:buNone/>
            </a:pPr>
            <a:r>
              <a:rPr lang="en-US" dirty="0" smtClean="0"/>
              <a:t>My Fitness Pal </a:t>
            </a:r>
          </a:p>
          <a:p>
            <a:pPr>
              <a:buNone/>
            </a:pPr>
            <a:endParaRPr lang="en-US" dirty="0" smtClean="0"/>
          </a:p>
          <a:p>
            <a:pPr>
              <a:buNone/>
            </a:pPr>
            <a:r>
              <a:rPr lang="en-US" dirty="0" smtClean="0"/>
              <a:t>+ many, many others (just try to avoid crazy)</a:t>
            </a:r>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5400" b="1" dirty="0" smtClean="0"/>
              <a:t>Stretching</a:t>
            </a:r>
            <a:endParaRPr lang="en-US" sz="5400" b="1" dirty="0"/>
          </a:p>
        </p:txBody>
      </p:sp>
      <p:sp>
        <p:nvSpPr>
          <p:cNvPr id="3" name="Content Placeholder 2"/>
          <p:cNvSpPr>
            <a:spLocks noGrp="1"/>
          </p:cNvSpPr>
          <p:nvPr>
            <p:ph idx="1"/>
          </p:nvPr>
        </p:nvSpPr>
        <p:spPr/>
        <p:txBody>
          <a:bodyPr/>
          <a:lstStyle/>
          <a:p>
            <a:endParaRPr lang="en-US" dirty="0" smtClean="0"/>
          </a:p>
          <a:p>
            <a:endParaRPr lang="en-US" dirty="0" smtClean="0"/>
          </a:p>
          <a:p>
            <a:endParaRPr lang="en-US" dirty="0" smtClean="0"/>
          </a:p>
          <a:p>
            <a:pPr algn="ctr">
              <a:buNone/>
            </a:pPr>
            <a:r>
              <a:rPr lang="en-US" sz="9600" dirty="0" smtClean="0"/>
              <a:t>YouTube.com </a:t>
            </a:r>
            <a:endParaRPr lang="en-US" sz="96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C8A5A7F-3920-42CB-9C02-D2C0C62488FE}"/>
              </a:ext>
            </a:extLst>
          </p:cNvPr>
          <p:cNvSpPr>
            <a:spLocks noGrp="1"/>
          </p:cNvSpPr>
          <p:nvPr>
            <p:ph type="title"/>
          </p:nvPr>
        </p:nvSpPr>
        <p:spPr>
          <a:xfrm>
            <a:off x="838200" y="365125"/>
            <a:ext cx="10515600" cy="1108075"/>
          </a:xfrm>
        </p:spPr>
        <p:txBody>
          <a:bodyPr>
            <a:normAutofit/>
          </a:bodyPr>
          <a:lstStyle/>
          <a:p>
            <a:pPr algn="ctr"/>
            <a:r>
              <a:rPr lang="en-US" sz="5400" b="1" dirty="0"/>
              <a:t>Stretching </a:t>
            </a:r>
          </a:p>
        </p:txBody>
      </p:sp>
      <p:sp>
        <p:nvSpPr>
          <p:cNvPr id="4" name="Content Placeholder 3">
            <a:extLst>
              <a:ext uri="{FF2B5EF4-FFF2-40B4-BE49-F238E27FC236}">
                <a16:creationId xmlns="" xmlns:a16="http://schemas.microsoft.com/office/drawing/2014/main" id="{6FFDBEB2-EEA0-45BE-8CCB-7A3F79BC2F93}"/>
              </a:ext>
            </a:extLst>
          </p:cNvPr>
          <p:cNvSpPr>
            <a:spLocks noGrp="1"/>
          </p:cNvSpPr>
          <p:nvPr>
            <p:ph idx="1"/>
          </p:nvPr>
        </p:nvSpPr>
        <p:spPr>
          <a:xfrm>
            <a:off x="838199" y="1992313"/>
            <a:ext cx="10515600" cy="4351338"/>
          </a:xfrm>
        </p:spPr>
        <p:txBody>
          <a:bodyPr/>
          <a:lstStyle/>
          <a:p>
            <a:endParaRPr lang="en-US" dirty="0"/>
          </a:p>
          <a:p>
            <a:endParaRPr lang="en-US" dirty="0"/>
          </a:p>
          <a:p>
            <a:endParaRPr lang="en-US" dirty="0"/>
          </a:p>
          <a:p>
            <a:endParaRPr lang="en-US" dirty="0"/>
          </a:p>
          <a:p>
            <a:endParaRPr lang="en-US" dirty="0"/>
          </a:p>
          <a:p>
            <a:endParaRPr lang="en-US" dirty="0"/>
          </a:p>
        </p:txBody>
      </p:sp>
      <p:pic>
        <p:nvPicPr>
          <p:cNvPr id="11268" name="Picture 4">
            <a:extLst>
              <a:ext uri="{FF2B5EF4-FFF2-40B4-BE49-F238E27FC236}">
                <a16:creationId xmlns="" xmlns:a16="http://schemas.microsoft.com/office/drawing/2014/main" id="{F82FBE23-6764-420F-84BE-640E32AA7B42}"/>
              </a:ext>
            </a:extLst>
          </p:cNvPr>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4614861" y="2139310"/>
            <a:ext cx="3222853" cy="4145149"/>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88777682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DB7A456-E736-44C8-A1F8-94AD169DBEE8}"/>
              </a:ext>
            </a:extLst>
          </p:cNvPr>
          <p:cNvSpPr>
            <a:spLocks noGrp="1"/>
          </p:cNvSpPr>
          <p:nvPr>
            <p:ph type="title"/>
          </p:nvPr>
        </p:nvSpPr>
        <p:spPr/>
        <p:txBody>
          <a:bodyPr>
            <a:normAutofit/>
          </a:bodyPr>
          <a:lstStyle/>
          <a:p>
            <a:pPr algn="ctr"/>
            <a:r>
              <a:rPr lang="en-US" sz="5400" b="1" dirty="0"/>
              <a:t>Stretching</a:t>
            </a:r>
          </a:p>
        </p:txBody>
      </p:sp>
      <p:sp>
        <p:nvSpPr>
          <p:cNvPr id="3" name="Content Placeholder 2">
            <a:extLst>
              <a:ext uri="{FF2B5EF4-FFF2-40B4-BE49-F238E27FC236}">
                <a16:creationId xmlns="" xmlns:a16="http://schemas.microsoft.com/office/drawing/2014/main" id="{7DEED500-59CF-4673-8DE2-BA6D7B22F381}"/>
              </a:ext>
            </a:extLst>
          </p:cNvPr>
          <p:cNvSpPr>
            <a:spLocks noGrp="1"/>
          </p:cNvSpPr>
          <p:nvPr>
            <p:ph idx="1"/>
          </p:nvPr>
        </p:nvSpPr>
        <p:spPr/>
        <p:txBody>
          <a:bodyPr>
            <a:normAutofit lnSpcReduction="10000"/>
          </a:bodyPr>
          <a:lstStyle/>
          <a:p>
            <a:endParaRPr lang="en-US" dirty="0"/>
          </a:p>
          <a:p>
            <a:pPr marL="0" indent="0" algn="ctr">
              <a:buNone/>
            </a:pPr>
            <a:r>
              <a:rPr lang="en-US" sz="3600" dirty="0"/>
              <a:t>Office Stretches</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u="sng" dirty="0">
              <a:hlinkClick r:id="rId2"/>
            </a:endParaRPr>
          </a:p>
          <a:p>
            <a:pPr marL="0" indent="0">
              <a:buNone/>
            </a:pPr>
            <a:r>
              <a:rPr lang="en-US" u="sng" dirty="0">
                <a:hlinkClick r:id="rId2"/>
              </a:rPr>
              <a:t>https://www.lifehack.org/articles/productivity/15-simple-and-quick-office-stretches-boost-work-efficiency.html</a:t>
            </a:r>
            <a:r>
              <a:rPr lang="en-US" dirty="0"/>
              <a:t>  </a:t>
            </a:r>
          </a:p>
          <a:p>
            <a:endParaRPr lang="en-US" dirty="0"/>
          </a:p>
        </p:txBody>
      </p:sp>
      <p:pic>
        <p:nvPicPr>
          <p:cNvPr id="14340" name="Picture 4">
            <a:extLst>
              <a:ext uri="{FF2B5EF4-FFF2-40B4-BE49-F238E27FC236}">
                <a16:creationId xmlns="" xmlns:a16="http://schemas.microsoft.com/office/drawing/2014/main" id="{A87D6D18-9232-4847-A234-728A25C23358}"/>
              </a:ext>
            </a:extLst>
          </p:cNvPr>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7739743" y="1944914"/>
            <a:ext cx="2968171" cy="2968171"/>
          </a:xfrm>
          <a:prstGeom prst="rect">
            <a:avLst/>
          </a:prstGeom>
          <a:noFill/>
          <a:extLst>
            <a:ext uri="{909E8E84-426E-40DD-AFC4-6F175D3DCCD1}">
              <a14:hiddenFill xmlns="" xmlns:a14="http://schemas.microsoft.com/office/drawing/2010/main">
                <a:solidFill>
                  <a:srgbClr val="FFFFFF"/>
                </a:solidFill>
              </a14:hiddenFill>
            </a:ext>
          </a:extLst>
        </p:spPr>
      </p:pic>
      <p:pic>
        <p:nvPicPr>
          <p:cNvPr id="14342" name="Picture 6">
            <a:extLst>
              <a:ext uri="{FF2B5EF4-FFF2-40B4-BE49-F238E27FC236}">
                <a16:creationId xmlns="" xmlns:a16="http://schemas.microsoft.com/office/drawing/2014/main" id="{937FC81D-F5C3-47E4-BF28-8A282040A3BC}"/>
              </a:ext>
            </a:extLst>
          </p:cNvPr>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1059544" y="1853974"/>
            <a:ext cx="3229427" cy="3229427"/>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23538195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1B2BD99-145B-46E9-913E-3C4874DD6115}"/>
              </a:ext>
            </a:extLst>
          </p:cNvPr>
          <p:cNvSpPr>
            <a:spLocks noGrp="1"/>
          </p:cNvSpPr>
          <p:nvPr>
            <p:ph type="title"/>
          </p:nvPr>
        </p:nvSpPr>
        <p:spPr>
          <a:xfrm>
            <a:off x="630008" y="395288"/>
            <a:ext cx="10515600" cy="1325563"/>
          </a:xfrm>
        </p:spPr>
        <p:txBody>
          <a:bodyPr>
            <a:normAutofit/>
          </a:bodyPr>
          <a:lstStyle/>
          <a:p>
            <a:pPr algn="ctr"/>
            <a:r>
              <a:rPr lang="en-US" sz="5400" b="1" dirty="0"/>
              <a:t>Stretching</a:t>
            </a:r>
          </a:p>
        </p:txBody>
      </p:sp>
      <p:sp>
        <p:nvSpPr>
          <p:cNvPr id="3" name="Content Placeholder 2">
            <a:extLst>
              <a:ext uri="{FF2B5EF4-FFF2-40B4-BE49-F238E27FC236}">
                <a16:creationId xmlns="" xmlns:a16="http://schemas.microsoft.com/office/drawing/2014/main" id="{F7B95C6A-92C1-4234-8C63-5B2106C899C6}"/>
              </a:ext>
            </a:extLst>
          </p:cNvPr>
          <p:cNvSpPr>
            <a:spLocks noGrp="1"/>
          </p:cNvSpPr>
          <p:nvPr>
            <p:ph idx="1"/>
          </p:nvPr>
        </p:nvSpPr>
        <p:spPr>
          <a:xfrm>
            <a:off x="630008" y="1720851"/>
            <a:ext cx="10515600" cy="4549319"/>
          </a:xfrm>
        </p:spPr>
        <p:txBody>
          <a:bodyPr/>
          <a:lstStyle/>
          <a:p>
            <a:pPr marL="0" indent="0" algn="ctr">
              <a:buNone/>
            </a:pPr>
            <a:endParaRPr lang="en-US" dirty="0"/>
          </a:p>
          <a:p>
            <a:pPr marL="0" indent="0" algn="ctr">
              <a:buNone/>
            </a:pPr>
            <a:r>
              <a:rPr lang="en-US" sz="4000" b="1" dirty="0"/>
              <a:t>Yoga</a:t>
            </a:r>
          </a:p>
          <a:p>
            <a:pPr marL="0" indent="0" algn="ctr">
              <a:buNone/>
            </a:pPr>
            <a:endParaRPr lang="en-US" sz="3600" b="1" dirty="0"/>
          </a:p>
        </p:txBody>
      </p:sp>
      <p:pic>
        <p:nvPicPr>
          <p:cNvPr id="13320" name="Picture 8">
            <a:extLst>
              <a:ext uri="{FF2B5EF4-FFF2-40B4-BE49-F238E27FC236}">
                <a16:creationId xmlns="" xmlns:a16="http://schemas.microsoft.com/office/drawing/2014/main" id="{6D9627D7-53BE-457F-8BFD-23477AC27D04}"/>
              </a:ext>
            </a:extLst>
          </p:cNvPr>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4225243" y="3081451"/>
            <a:ext cx="2857500" cy="2857500"/>
          </a:xfrm>
          <a:prstGeom prst="rect">
            <a:avLst/>
          </a:prstGeom>
          <a:noFill/>
          <a:extLst>
            <a:ext uri="{909E8E84-426E-40DD-AFC4-6F175D3DCCD1}">
              <a14:hiddenFill xmlns="" xmlns:a14="http://schemas.microsoft.com/office/drawing/2010/main">
                <a:solidFill>
                  <a:srgbClr val="FFFFFF"/>
                </a:solidFill>
              </a14:hiddenFill>
            </a:ext>
          </a:extLst>
        </p:spPr>
      </p:pic>
      <p:pic>
        <p:nvPicPr>
          <p:cNvPr id="13324" name="Picture 12">
            <a:extLst>
              <a:ext uri="{FF2B5EF4-FFF2-40B4-BE49-F238E27FC236}">
                <a16:creationId xmlns="" xmlns:a16="http://schemas.microsoft.com/office/drawing/2014/main" id="{6B5D82C0-1842-4A72-AEEB-C8D070342808}"/>
              </a:ext>
            </a:extLst>
          </p:cNvPr>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7833879" y="3429000"/>
            <a:ext cx="3311729" cy="2547484"/>
          </a:xfrm>
          <a:prstGeom prst="rect">
            <a:avLst/>
          </a:prstGeom>
          <a:noFill/>
          <a:extLst>
            <a:ext uri="{909E8E84-426E-40DD-AFC4-6F175D3DCCD1}">
              <a14:hiddenFill xmlns="" xmlns:a14="http://schemas.microsoft.com/office/drawing/2010/main">
                <a:solidFill>
                  <a:srgbClr val="FFFFFF"/>
                </a:solidFill>
              </a14:hiddenFill>
            </a:ext>
          </a:extLst>
        </p:spPr>
      </p:pic>
      <p:pic>
        <p:nvPicPr>
          <p:cNvPr id="15362" name="Picture 2" descr="https://static-s.aa-cdn.net/img/ios/1173500579/c3d178b1a797b8c1d67629699b40601c?v=1"/>
          <p:cNvPicPr>
            <a:picLocks noChangeAspect="1" noChangeArrowheads="1"/>
          </p:cNvPicPr>
          <p:nvPr/>
        </p:nvPicPr>
        <p:blipFill>
          <a:blip r:embed="rId4"/>
          <a:srcRect/>
          <a:stretch>
            <a:fillRect/>
          </a:stretch>
        </p:blipFill>
        <p:spPr bwMode="auto">
          <a:xfrm>
            <a:off x="902024" y="3434767"/>
            <a:ext cx="2438400" cy="2438400"/>
          </a:xfrm>
          <a:prstGeom prst="rect">
            <a:avLst/>
          </a:prstGeom>
          <a:noFill/>
        </p:spPr>
      </p:pic>
    </p:spTree>
    <p:extLst>
      <p:ext uri="{BB962C8B-B14F-4D97-AF65-F5344CB8AC3E}">
        <p14:creationId xmlns="" xmlns:p14="http://schemas.microsoft.com/office/powerpoint/2010/main" val="39243383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Office Ergonomics </a:t>
            </a:r>
            <a:endParaRPr lang="en-US" dirty="0"/>
          </a:p>
        </p:txBody>
      </p:sp>
      <p:sp>
        <p:nvSpPr>
          <p:cNvPr id="3" name="Content Placeholder 2"/>
          <p:cNvSpPr>
            <a:spLocks noGrp="1"/>
          </p:cNvSpPr>
          <p:nvPr>
            <p:ph idx="1"/>
          </p:nvPr>
        </p:nvSpPr>
        <p:spPr/>
        <p:txBody>
          <a:bodyPr/>
          <a:lstStyle/>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r>
              <a:rPr lang="en-US" dirty="0" smtClean="0"/>
              <a:t> </a:t>
            </a:r>
            <a:r>
              <a:rPr lang="en-US" dirty="0" smtClean="0"/>
              <a:t>  Education, </a:t>
            </a:r>
            <a:r>
              <a:rPr lang="en-US" dirty="0" smtClean="0"/>
              <a:t>Education</a:t>
            </a:r>
            <a:r>
              <a:rPr lang="en-US" dirty="0" smtClean="0"/>
              <a:t>,</a:t>
            </a:r>
            <a:r>
              <a:rPr lang="en-US" dirty="0" smtClean="0"/>
              <a:t> Education</a:t>
            </a:r>
            <a:r>
              <a:rPr lang="en-US" dirty="0" smtClean="0"/>
              <a:t>,</a:t>
            </a:r>
            <a:r>
              <a:rPr lang="en-US" dirty="0" smtClean="0"/>
              <a:t> Education</a:t>
            </a:r>
            <a:r>
              <a:rPr lang="en-US" dirty="0" smtClean="0"/>
              <a:t>,</a:t>
            </a:r>
            <a:r>
              <a:rPr lang="en-US" dirty="0" smtClean="0"/>
              <a:t> Education</a:t>
            </a:r>
            <a:r>
              <a:rPr lang="en-US" dirty="0" smtClean="0"/>
              <a:t>, </a:t>
            </a:r>
            <a:r>
              <a:rPr lang="en-US" dirty="0" smtClean="0"/>
              <a:t>Education,</a:t>
            </a:r>
            <a:endParaRPr lang="en-US" dirty="0"/>
          </a:p>
        </p:txBody>
      </p:sp>
      <p:pic>
        <p:nvPicPr>
          <p:cNvPr id="4" name="Picture 2"/>
          <p:cNvPicPr>
            <a:picLocks noChangeAspect="1" noChangeArrowheads="1"/>
          </p:cNvPicPr>
          <p:nvPr/>
        </p:nvPicPr>
        <p:blipFill>
          <a:blip r:embed="rId2" cstate="print"/>
          <a:srcRect/>
          <a:stretch>
            <a:fillRect/>
          </a:stretch>
        </p:blipFill>
        <p:spPr bwMode="auto">
          <a:xfrm>
            <a:off x="1687086" y="2068382"/>
            <a:ext cx="3148899" cy="2466295"/>
          </a:xfrm>
          <a:prstGeom prst="rect">
            <a:avLst/>
          </a:prstGeom>
          <a:noFill/>
          <a:ln w="9525">
            <a:noFill/>
            <a:miter lim="800000"/>
            <a:headEnd/>
            <a:tailEnd/>
          </a:ln>
          <a:effectLst/>
        </p:spPr>
      </p:pic>
      <p:pic>
        <p:nvPicPr>
          <p:cNvPr id="5" name="Picture 3"/>
          <p:cNvPicPr>
            <a:picLocks noChangeAspect="1" noChangeArrowheads="1"/>
          </p:cNvPicPr>
          <p:nvPr/>
        </p:nvPicPr>
        <p:blipFill>
          <a:blip r:embed="rId3"/>
          <a:srcRect/>
          <a:stretch>
            <a:fillRect/>
          </a:stretch>
        </p:blipFill>
        <p:spPr bwMode="auto">
          <a:xfrm>
            <a:off x="5979369" y="2061483"/>
            <a:ext cx="4228321" cy="2650476"/>
          </a:xfrm>
          <a:prstGeom prst="rect">
            <a:avLst/>
          </a:prstGeom>
          <a:noFill/>
          <a:ln w="9525">
            <a:noFill/>
            <a:miter lim="800000"/>
            <a:headEnd/>
            <a:tailEnd/>
          </a:ln>
          <a:effec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5400" b="1" dirty="0" smtClean="0"/>
              <a:t>Home Exercise</a:t>
            </a:r>
            <a:endParaRPr lang="en-US" sz="5400" b="1" dirty="0"/>
          </a:p>
        </p:txBody>
      </p:sp>
      <p:sp>
        <p:nvSpPr>
          <p:cNvPr id="3" name="Content Placeholder 2"/>
          <p:cNvSpPr>
            <a:spLocks noGrp="1"/>
          </p:cNvSpPr>
          <p:nvPr>
            <p:ph idx="1"/>
          </p:nvPr>
        </p:nvSpPr>
        <p:spPr/>
        <p:txBody>
          <a:bodyPr/>
          <a:lstStyle/>
          <a:p>
            <a:endParaRPr lang="en-US" dirty="0" smtClean="0"/>
          </a:p>
          <a:p>
            <a:endParaRPr lang="en-US" dirty="0" smtClean="0"/>
          </a:p>
          <a:p>
            <a:endParaRPr lang="en-US" dirty="0" smtClean="0"/>
          </a:p>
          <a:p>
            <a:pPr algn="ctr">
              <a:buNone/>
            </a:pPr>
            <a:r>
              <a:rPr lang="en-US" sz="9600" dirty="0" smtClean="0"/>
              <a:t>YouTube.com </a:t>
            </a:r>
            <a:endParaRPr lang="en-US" sz="96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C12B075-570A-44F5-BE4D-F407C62C6B4E}"/>
              </a:ext>
            </a:extLst>
          </p:cNvPr>
          <p:cNvSpPr>
            <a:spLocks noGrp="1"/>
          </p:cNvSpPr>
          <p:nvPr>
            <p:ph type="title"/>
          </p:nvPr>
        </p:nvSpPr>
        <p:spPr/>
        <p:txBody>
          <a:bodyPr>
            <a:normAutofit/>
          </a:bodyPr>
          <a:lstStyle/>
          <a:p>
            <a:pPr algn="ctr"/>
            <a:r>
              <a:rPr lang="en-US" sz="5400" b="1" dirty="0"/>
              <a:t>EXERCISE</a:t>
            </a:r>
          </a:p>
        </p:txBody>
      </p:sp>
      <p:sp>
        <p:nvSpPr>
          <p:cNvPr id="3" name="Content Placeholder 2">
            <a:extLst>
              <a:ext uri="{FF2B5EF4-FFF2-40B4-BE49-F238E27FC236}">
                <a16:creationId xmlns="" xmlns:a16="http://schemas.microsoft.com/office/drawing/2014/main" id="{C2772966-8940-41B8-BF79-86228992B427}"/>
              </a:ext>
            </a:extLst>
          </p:cNvPr>
          <p:cNvSpPr>
            <a:spLocks noGrp="1"/>
          </p:cNvSpPr>
          <p:nvPr>
            <p:ph idx="1"/>
          </p:nvPr>
        </p:nvSpPr>
        <p:spPr/>
        <p:txBody>
          <a:bodyPr>
            <a:normAutofit fontScale="92500" lnSpcReduction="10000"/>
          </a:bodyPr>
          <a:lstStyle/>
          <a:p>
            <a:pPr marL="0" indent="0">
              <a:buNone/>
            </a:pPr>
            <a:r>
              <a:rPr lang="en-US" dirty="0"/>
              <a:t>Walking	Swimming	     Biking	Dancing	Zumba	Yoga</a:t>
            </a:r>
          </a:p>
          <a:p>
            <a:pPr marL="0" indent="0">
              <a:buNone/>
            </a:pPr>
            <a:r>
              <a:rPr lang="en-US" dirty="0"/>
              <a:t>Gardening	Housework	     Scuba	Karate		Baseball	Golf</a:t>
            </a:r>
          </a:p>
          <a:p>
            <a:pPr marL="0" indent="0">
              <a:buNone/>
            </a:pPr>
            <a:r>
              <a:rPr lang="en-US" dirty="0"/>
              <a:t>Running	Basketball	     Tennis	Badminton	Volleyball	Bowling</a:t>
            </a:r>
          </a:p>
          <a:p>
            <a:pPr marL="0" indent="0">
              <a:buNone/>
            </a:pPr>
            <a:r>
              <a:rPr lang="en-US" dirty="0"/>
              <a:t>Hiking		Ping Pong	     Hockey	Football	Frisbee	Catch</a:t>
            </a:r>
          </a:p>
          <a:p>
            <a:pPr marL="0" indent="0">
              <a:buNone/>
            </a:pPr>
            <a:r>
              <a:rPr lang="en-US" dirty="0"/>
              <a:t>Fishing	Trampolining     Squash	Handball	Hunting	Skating</a:t>
            </a:r>
          </a:p>
          <a:p>
            <a:pPr marL="0" indent="0">
              <a:buNone/>
            </a:pPr>
            <a:r>
              <a:rPr lang="en-US" dirty="0"/>
              <a:t>Kite flying	Hang gliding	     Rugby	Pickleball	Martial arts	Sailing</a:t>
            </a:r>
          </a:p>
          <a:p>
            <a:pPr marL="0" indent="0">
              <a:buNone/>
            </a:pPr>
            <a:r>
              <a:rPr lang="en-US" dirty="0"/>
              <a:t>Sledding 	Windsurfing      Skiing	Paintball	Laser tag	Polo</a:t>
            </a:r>
          </a:p>
          <a:p>
            <a:pPr marL="0" indent="0">
              <a:buNone/>
            </a:pPr>
            <a:r>
              <a:rPr lang="en-US" dirty="0"/>
              <a:t>Wrestling	Weightlifting     Tag		Rowing	Climbing	Diving</a:t>
            </a:r>
          </a:p>
          <a:p>
            <a:pPr marL="0" indent="0">
              <a:buNone/>
            </a:pPr>
            <a:r>
              <a:rPr lang="en-US" dirty="0" err="1"/>
              <a:t>Snorkeliing</a:t>
            </a:r>
            <a:r>
              <a:rPr lang="en-US" dirty="0"/>
              <a:t>	Handball	    Archery	Skateboard	Kickball	Soccer     			</a:t>
            </a:r>
          </a:p>
          <a:p>
            <a:pPr marL="0" indent="0">
              <a:buNone/>
            </a:pPr>
            <a:endParaRPr lang="en-US" dirty="0"/>
          </a:p>
          <a:p>
            <a:pPr marL="0" indent="0">
              <a:buNone/>
            </a:pPr>
            <a:endParaRPr lang="en-US" dirty="0"/>
          </a:p>
        </p:txBody>
      </p:sp>
    </p:spTree>
    <p:extLst>
      <p:ext uri="{BB962C8B-B14F-4D97-AF65-F5344CB8AC3E}">
        <p14:creationId xmlns="" xmlns:p14="http://schemas.microsoft.com/office/powerpoint/2010/main" val="39196162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DE8E073-AF5D-459E-9CE0-A70F370F1289}"/>
              </a:ext>
            </a:extLst>
          </p:cNvPr>
          <p:cNvSpPr>
            <a:spLocks noGrp="1"/>
          </p:cNvSpPr>
          <p:nvPr>
            <p:ph type="title"/>
          </p:nvPr>
        </p:nvSpPr>
        <p:spPr>
          <a:xfrm>
            <a:off x="910771" y="256268"/>
            <a:ext cx="10515600" cy="1325563"/>
          </a:xfrm>
        </p:spPr>
        <p:txBody>
          <a:bodyPr>
            <a:normAutofit/>
          </a:bodyPr>
          <a:lstStyle/>
          <a:p>
            <a:pPr algn="ctr"/>
            <a:r>
              <a:rPr lang="en-US" sz="5400" dirty="0"/>
              <a:t>EXERCISE</a:t>
            </a:r>
          </a:p>
        </p:txBody>
      </p:sp>
      <p:sp>
        <p:nvSpPr>
          <p:cNvPr id="3" name="Content Placeholder 2">
            <a:extLst>
              <a:ext uri="{FF2B5EF4-FFF2-40B4-BE49-F238E27FC236}">
                <a16:creationId xmlns="" xmlns:a16="http://schemas.microsoft.com/office/drawing/2014/main" id="{1736ABF2-09DC-495B-8176-DC071A415AA8}"/>
              </a:ext>
            </a:extLst>
          </p:cNvPr>
          <p:cNvSpPr>
            <a:spLocks noGrp="1"/>
          </p:cNvSpPr>
          <p:nvPr>
            <p:ph idx="1"/>
          </p:nvPr>
        </p:nvSpPr>
        <p:spPr/>
        <p:txBody>
          <a:bodyPr>
            <a:normAutofit lnSpcReduction="10000"/>
          </a:bodyPr>
          <a:lstStyle/>
          <a:p>
            <a:pPr marL="0" indent="0">
              <a:buNone/>
            </a:pPr>
            <a:endParaRPr lang="en-US" dirty="0"/>
          </a:p>
          <a:p>
            <a:pPr marL="0" indent="0">
              <a:buNone/>
            </a:pPr>
            <a:r>
              <a:rPr lang="en-US" b="1" dirty="0"/>
              <a:t>Practical tips:</a:t>
            </a:r>
          </a:p>
          <a:p>
            <a:pPr marL="0" indent="0">
              <a:buNone/>
            </a:pPr>
            <a:endParaRPr lang="en-US" sz="1050" dirty="0"/>
          </a:p>
          <a:p>
            <a:pPr marL="0" indent="0">
              <a:buNone/>
            </a:pPr>
            <a:r>
              <a:rPr lang="en-US" dirty="0"/>
              <a:t>1. Local recreational centers often have free or low-cost classes and adult teams.</a:t>
            </a:r>
          </a:p>
          <a:p>
            <a:pPr marL="514350" indent="-514350">
              <a:buAutoNum type="arabicPeriod" startAt="2"/>
            </a:pPr>
            <a:r>
              <a:rPr lang="en-US" dirty="0"/>
              <a:t>Meetups.com</a:t>
            </a:r>
          </a:p>
          <a:p>
            <a:pPr marL="514350" indent="-514350">
              <a:buAutoNum type="arabicPeriod" startAt="2"/>
            </a:pPr>
            <a:r>
              <a:rPr lang="en-US" dirty="0"/>
              <a:t>Sierra Club:  Runs regular hiking groups at all levels of conditioning.</a:t>
            </a:r>
          </a:p>
          <a:p>
            <a:pPr marL="0" indent="0">
              <a:buNone/>
            </a:pPr>
            <a:r>
              <a:rPr lang="en-US" dirty="0"/>
              <a:t>4.  Silver Sneakers: Some Medicare Plans include “Silver Sneaker” Gym Memberships, one of many nation-wide fitness programs that have partnerships with Medicare Insurance providers. </a:t>
            </a:r>
          </a:p>
        </p:txBody>
      </p:sp>
      <p:pic>
        <p:nvPicPr>
          <p:cNvPr id="1028" name="Picture 4">
            <a:extLst>
              <a:ext uri="{FF2B5EF4-FFF2-40B4-BE49-F238E27FC236}">
                <a16:creationId xmlns="" xmlns:a16="http://schemas.microsoft.com/office/drawing/2014/main" id="{BEF02A35-9805-48DA-BE3C-2B108F3D0DD9}"/>
              </a:ext>
            </a:extLst>
          </p:cNvPr>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1316264" y="190385"/>
            <a:ext cx="2781300" cy="1457325"/>
          </a:xfrm>
          <a:prstGeom prst="rect">
            <a:avLst/>
          </a:prstGeom>
          <a:noFill/>
          <a:extLst>
            <a:ext uri="{909E8E84-426E-40DD-AFC4-6F175D3DCCD1}">
              <a14:hiddenFill xmlns="" xmlns:a14="http://schemas.microsoft.com/office/drawing/2010/main">
                <a:solidFill>
                  <a:srgbClr val="FFFFFF"/>
                </a:solidFill>
              </a14:hiddenFill>
            </a:ext>
          </a:extLst>
        </p:spPr>
      </p:pic>
      <p:pic>
        <p:nvPicPr>
          <p:cNvPr id="1030" name="Picture 6">
            <a:extLst>
              <a:ext uri="{FF2B5EF4-FFF2-40B4-BE49-F238E27FC236}">
                <a16:creationId xmlns="" xmlns:a16="http://schemas.microsoft.com/office/drawing/2014/main" id="{C384CF8A-DCFF-425A-85A5-BC3073E58C5E}"/>
              </a:ext>
            </a:extLst>
          </p:cNvPr>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8298317" y="73250"/>
            <a:ext cx="2257425" cy="1609725"/>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93090099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5400" b="1" dirty="0" smtClean="0"/>
              <a:t>Case Study </a:t>
            </a:r>
            <a:endParaRPr lang="en-US" sz="5400" b="1" dirty="0"/>
          </a:p>
        </p:txBody>
      </p:sp>
      <p:sp>
        <p:nvSpPr>
          <p:cNvPr id="3" name="Content Placeholder 2"/>
          <p:cNvSpPr>
            <a:spLocks noGrp="1"/>
          </p:cNvSpPr>
          <p:nvPr>
            <p:ph idx="1"/>
          </p:nvPr>
        </p:nvSpPr>
        <p:spPr/>
        <p:txBody>
          <a:bodyPr>
            <a:normAutofit fontScale="85000" lnSpcReduction="20000"/>
          </a:bodyPr>
          <a:lstStyle/>
          <a:p>
            <a:pPr>
              <a:buNone/>
            </a:pPr>
            <a:r>
              <a:rPr lang="en-US" dirty="0" smtClean="0"/>
              <a:t>   Hypothetical case study:  This is a 45 year old woman who is moderately obese.  She complains of persistent low back pain with radiation down the left leg as far as the knee and intermittent right-sided back pain into the right buttock.  Pain has been present for over 6 months without obvious precipitating cause, although she connects onset of pain with a change in her work situation, that required her to stand in front of a counter with a </a:t>
            </a:r>
            <a:r>
              <a:rPr lang="en-US" dirty="0" err="1" smtClean="0"/>
              <a:t>plexiglass</a:t>
            </a:r>
            <a:r>
              <a:rPr lang="en-US" dirty="0" smtClean="0"/>
              <a:t> shield in front of her in order to serve customers.  She was previously allowed to move around freely and to sit at times during the work day.  She denies any previous history of low back pain and denies any difficulty with bowel or bladder symptoms.  The patient has had a total of 12 sessions of physical therapy without significant benefit.  MRI of the lumbar spine reveals age-appropriate degenerative findings without specific localizing abnormalities.  Worker’s compensation has denied authorization for a trial of acupuncture and has made arrangement for a QME to consider permanent and stationary status.  The pain is severe enough to interfere with sleep.  The patient is requesting “pain medicine.”  </a:t>
            </a:r>
          </a:p>
          <a:p>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CBAF7A2-62BD-4102-AC3E-F42ED96C01DD}"/>
              </a:ext>
            </a:extLst>
          </p:cNvPr>
          <p:cNvSpPr>
            <a:spLocks noGrp="1"/>
          </p:cNvSpPr>
          <p:nvPr>
            <p:ph type="title"/>
          </p:nvPr>
        </p:nvSpPr>
        <p:spPr/>
        <p:txBody>
          <a:bodyPr>
            <a:normAutofit/>
          </a:bodyPr>
          <a:lstStyle/>
          <a:p>
            <a:pPr algn="ctr"/>
            <a:r>
              <a:rPr lang="en-US" sz="5400" b="1" dirty="0"/>
              <a:t>DEPRESSION AND </a:t>
            </a:r>
            <a:r>
              <a:rPr lang="en-US" sz="5400" b="1" dirty="0" smtClean="0"/>
              <a:t>Anxiety</a:t>
            </a:r>
            <a:endParaRPr lang="en-US" sz="5400" b="1" dirty="0"/>
          </a:p>
        </p:txBody>
      </p:sp>
      <p:sp>
        <p:nvSpPr>
          <p:cNvPr id="3" name="Content Placeholder 2">
            <a:extLst>
              <a:ext uri="{FF2B5EF4-FFF2-40B4-BE49-F238E27FC236}">
                <a16:creationId xmlns="" xmlns:a16="http://schemas.microsoft.com/office/drawing/2014/main" id="{51BA86DB-CB5A-45F7-877C-CE350891AE8C}"/>
              </a:ext>
            </a:extLst>
          </p:cNvPr>
          <p:cNvSpPr>
            <a:spLocks noGrp="1"/>
          </p:cNvSpPr>
          <p:nvPr>
            <p:ph idx="1"/>
          </p:nvPr>
        </p:nvSpPr>
        <p:spPr>
          <a:xfrm>
            <a:off x="848548" y="1825625"/>
            <a:ext cx="10515600" cy="4351338"/>
          </a:xfrm>
        </p:spPr>
        <p:txBody>
          <a:bodyPr>
            <a:normAutofit/>
          </a:bodyPr>
          <a:lstStyle/>
          <a:p>
            <a:endParaRPr lang="en-US" dirty="0"/>
          </a:p>
          <a:p>
            <a:pPr marL="0" indent="0">
              <a:buNone/>
            </a:pPr>
            <a:endParaRPr lang="en-US" dirty="0"/>
          </a:p>
          <a:p>
            <a:pPr marL="0" indent="0">
              <a:buNone/>
            </a:pPr>
            <a:endParaRPr lang="en-US" dirty="0"/>
          </a:p>
          <a:p>
            <a:pPr marL="0" indent="0">
              <a:buNone/>
            </a:pPr>
            <a:endParaRPr lang="en-US" dirty="0"/>
          </a:p>
        </p:txBody>
      </p:sp>
      <p:grpSp>
        <p:nvGrpSpPr>
          <p:cNvPr id="7" name="Group 4">
            <a:extLst>
              <a:ext uri="{FF2B5EF4-FFF2-40B4-BE49-F238E27FC236}">
                <a16:creationId xmlns="" xmlns:a16="http://schemas.microsoft.com/office/drawing/2014/main" id="{D50ABF11-BD00-4414-839E-4E7C2C5A45BF}"/>
              </a:ext>
            </a:extLst>
          </p:cNvPr>
          <p:cNvGrpSpPr>
            <a:grpSpLocks noChangeAspect="1"/>
          </p:cNvGrpSpPr>
          <p:nvPr/>
        </p:nvGrpSpPr>
        <p:grpSpPr bwMode="auto">
          <a:xfrm>
            <a:off x="2728686" y="2235200"/>
            <a:ext cx="7579212" cy="3472855"/>
            <a:chOff x="1403" y="1618"/>
            <a:chExt cx="4728" cy="2032"/>
          </a:xfrm>
        </p:grpSpPr>
        <p:sp>
          <p:nvSpPr>
            <p:cNvPr id="8" name="AutoShape 3">
              <a:extLst>
                <a:ext uri="{FF2B5EF4-FFF2-40B4-BE49-F238E27FC236}">
                  <a16:creationId xmlns="" xmlns:a16="http://schemas.microsoft.com/office/drawing/2014/main" id="{40313D50-B274-4BC0-97CA-B6DE3F4616EC}"/>
                </a:ext>
              </a:extLst>
            </p:cNvPr>
            <p:cNvSpPr>
              <a:spLocks noChangeAspect="1" noChangeArrowheads="1" noTextEdit="1"/>
            </p:cNvSpPr>
            <p:nvPr/>
          </p:nvSpPr>
          <p:spPr bwMode="auto">
            <a:xfrm>
              <a:off x="1495" y="1685"/>
              <a:ext cx="4636" cy="19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Rectangle 5">
              <a:extLst>
                <a:ext uri="{FF2B5EF4-FFF2-40B4-BE49-F238E27FC236}">
                  <a16:creationId xmlns="" xmlns:a16="http://schemas.microsoft.com/office/drawing/2014/main" id="{443456E1-60C1-4B58-BAC0-3C6B2F16E9F6}"/>
                </a:ext>
              </a:extLst>
            </p:cNvPr>
            <p:cNvSpPr>
              <a:spLocks noChangeArrowheads="1"/>
            </p:cNvSpPr>
            <p:nvPr/>
          </p:nvSpPr>
          <p:spPr bwMode="auto">
            <a:xfrm>
              <a:off x="1403" y="1618"/>
              <a:ext cx="82" cy="2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0" name="Rectangle 6">
              <a:extLst>
                <a:ext uri="{FF2B5EF4-FFF2-40B4-BE49-F238E27FC236}">
                  <a16:creationId xmlns="" xmlns:a16="http://schemas.microsoft.com/office/drawing/2014/main" id="{E6331C03-39D8-4EE7-B445-EC546D513C07}"/>
                </a:ext>
              </a:extLst>
            </p:cNvPr>
            <p:cNvSpPr>
              <a:spLocks noChangeArrowheads="1"/>
            </p:cNvSpPr>
            <p:nvPr/>
          </p:nvSpPr>
          <p:spPr bwMode="auto">
            <a:xfrm>
              <a:off x="1403" y="1944"/>
              <a:ext cx="82" cy="2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1" name="Rectangle 7">
              <a:extLst>
                <a:ext uri="{FF2B5EF4-FFF2-40B4-BE49-F238E27FC236}">
                  <a16:creationId xmlns="" xmlns:a16="http://schemas.microsoft.com/office/drawing/2014/main" id="{4D5C06CC-3F74-4568-8DEF-A7F1BB1ED479}"/>
                </a:ext>
              </a:extLst>
            </p:cNvPr>
            <p:cNvSpPr>
              <a:spLocks noChangeArrowheads="1"/>
            </p:cNvSpPr>
            <p:nvPr/>
          </p:nvSpPr>
          <p:spPr bwMode="auto">
            <a:xfrm>
              <a:off x="1760" y="1944"/>
              <a:ext cx="82" cy="2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2" name="Rectangle 8">
              <a:extLst>
                <a:ext uri="{FF2B5EF4-FFF2-40B4-BE49-F238E27FC236}">
                  <a16:creationId xmlns="" xmlns:a16="http://schemas.microsoft.com/office/drawing/2014/main" id="{92AC5AA0-10C2-4123-B809-0AF474D2A231}"/>
                </a:ext>
              </a:extLst>
            </p:cNvPr>
            <p:cNvSpPr>
              <a:spLocks noChangeArrowheads="1"/>
            </p:cNvSpPr>
            <p:nvPr/>
          </p:nvSpPr>
          <p:spPr bwMode="auto">
            <a:xfrm>
              <a:off x="2116" y="1944"/>
              <a:ext cx="82" cy="2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3" name="Rectangle 9">
              <a:extLst>
                <a:ext uri="{FF2B5EF4-FFF2-40B4-BE49-F238E27FC236}">
                  <a16:creationId xmlns="" xmlns:a16="http://schemas.microsoft.com/office/drawing/2014/main" id="{C1861AD3-9AE1-47BE-A53D-26B5A1956AA2}"/>
                </a:ext>
              </a:extLst>
            </p:cNvPr>
            <p:cNvSpPr>
              <a:spLocks noChangeArrowheads="1"/>
            </p:cNvSpPr>
            <p:nvPr/>
          </p:nvSpPr>
          <p:spPr bwMode="auto">
            <a:xfrm>
              <a:off x="2473" y="1944"/>
              <a:ext cx="82" cy="2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4" name="Rectangle 10">
              <a:extLst>
                <a:ext uri="{FF2B5EF4-FFF2-40B4-BE49-F238E27FC236}">
                  <a16:creationId xmlns="" xmlns:a16="http://schemas.microsoft.com/office/drawing/2014/main" id="{5A8022C3-DA46-4710-8E1E-80E6BDFDD118}"/>
                </a:ext>
              </a:extLst>
            </p:cNvPr>
            <p:cNvSpPr>
              <a:spLocks noChangeArrowheads="1"/>
            </p:cNvSpPr>
            <p:nvPr/>
          </p:nvSpPr>
          <p:spPr bwMode="auto">
            <a:xfrm>
              <a:off x="2830" y="1944"/>
              <a:ext cx="82" cy="2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5" name="Rectangle 11">
              <a:extLst>
                <a:ext uri="{FF2B5EF4-FFF2-40B4-BE49-F238E27FC236}">
                  <a16:creationId xmlns="" xmlns:a16="http://schemas.microsoft.com/office/drawing/2014/main" id="{8EF9DDBE-1CAD-4E19-B71F-D89EAB1DED3A}"/>
                </a:ext>
              </a:extLst>
            </p:cNvPr>
            <p:cNvSpPr>
              <a:spLocks noChangeArrowheads="1"/>
            </p:cNvSpPr>
            <p:nvPr/>
          </p:nvSpPr>
          <p:spPr bwMode="auto">
            <a:xfrm>
              <a:off x="3059" y="1824"/>
              <a:ext cx="1186" cy="1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000000"/>
                  </a:solidFill>
                  <a:effectLst/>
                  <a:latin typeface="Calibri" panose="020F0502020204030204" pitchFamily="34" charset="0"/>
                </a:rPr>
                <a:t>Life events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6" name="Rectangle 12">
              <a:extLst>
                <a:ext uri="{FF2B5EF4-FFF2-40B4-BE49-F238E27FC236}">
                  <a16:creationId xmlns="" xmlns:a16="http://schemas.microsoft.com/office/drawing/2014/main" id="{7FE81227-F21B-4093-BD0A-5EB814ADA44C}"/>
                </a:ext>
              </a:extLst>
            </p:cNvPr>
            <p:cNvSpPr>
              <a:spLocks noChangeArrowheads="1"/>
            </p:cNvSpPr>
            <p:nvPr/>
          </p:nvSpPr>
          <p:spPr bwMode="auto">
            <a:xfrm>
              <a:off x="4180" y="1944"/>
              <a:ext cx="82" cy="2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7" name="Rectangle 13">
              <a:extLst>
                <a:ext uri="{FF2B5EF4-FFF2-40B4-BE49-F238E27FC236}">
                  <a16:creationId xmlns="" xmlns:a16="http://schemas.microsoft.com/office/drawing/2014/main" id="{A174827A-1639-4CB0-B0F2-BC7E86EA93B2}"/>
                </a:ext>
              </a:extLst>
            </p:cNvPr>
            <p:cNvSpPr>
              <a:spLocks noChangeArrowheads="1"/>
            </p:cNvSpPr>
            <p:nvPr/>
          </p:nvSpPr>
          <p:spPr bwMode="auto">
            <a:xfrm>
              <a:off x="1403" y="2272"/>
              <a:ext cx="82" cy="2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8" name="Rectangle 14">
              <a:extLst>
                <a:ext uri="{FF2B5EF4-FFF2-40B4-BE49-F238E27FC236}">
                  <a16:creationId xmlns="" xmlns:a16="http://schemas.microsoft.com/office/drawing/2014/main" id="{297023F2-A2C9-441D-87DE-8B7B74187000}"/>
                </a:ext>
              </a:extLst>
            </p:cNvPr>
            <p:cNvSpPr>
              <a:spLocks noChangeArrowheads="1"/>
            </p:cNvSpPr>
            <p:nvPr/>
          </p:nvSpPr>
          <p:spPr bwMode="auto">
            <a:xfrm>
              <a:off x="1403" y="2598"/>
              <a:ext cx="82" cy="2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9" name="Rectangle 15">
              <a:extLst>
                <a:ext uri="{FF2B5EF4-FFF2-40B4-BE49-F238E27FC236}">
                  <a16:creationId xmlns="" xmlns:a16="http://schemas.microsoft.com/office/drawing/2014/main" id="{4275F814-483F-4BEE-BEAF-D71E004DC4BA}"/>
                </a:ext>
              </a:extLst>
            </p:cNvPr>
            <p:cNvSpPr>
              <a:spLocks noChangeArrowheads="1"/>
            </p:cNvSpPr>
            <p:nvPr/>
          </p:nvSpPr>
          <p:spPr bwMode="auto">
            <a:xfrm>
              <a:off x="1760" y="2598"/>
              <a:ext cx="82" cy="2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0" name="Rectangle 16">
              <a:extLst>
                <a:ext uri="{FF2B5EF4-FFF2-40B4-BE49-F238E27FC236}">
                  <a16:creationId xmlns="" xmlns:a16="http://schemas.microsoft.com/office/drawing/2014/main" id="{7AC89EAC-B759-424D-83D8-AEE154398943}"/>
                </a:ext>
              </a:extLst>
            </p:cNvPr>
            <p:cNvSpPr>
              <a:spLocks noChangeArrowheads="1"/>
            </p:cNvSpPr>
            <p:nvPr/>
          </p:nvSpPr>
          <p:spPr bwMode="auto">
            <a:xfrm>
              <a:off x="2116" y="2598"/>
              <a:ext cx="481" cy="2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1" name="Rectangle 17">
              <a:extLst>
                <a:ext uri="{FF2B5EF4-FFF2-40B4-BE49-F238E27FC236}">
                  <a16:creationId xmlns="" xmlns:a16="http://schemas.microsoft.com/office/drawing/2014/main" id="{452AB7DD-8FFE-47EB-B692-787B5941DDB0}"/>
                </a:ext>
              </a:extLst>
            </p:cNvPr>
            <p:cNvSpPr>
              <a:spLocks noChangeArrowheads="1"/>
            </p:cNvSpPr>
            <p:nvPr/>
          </p:nvSpPr>
          <p:spPr bwMode="auto">
            <a:xfrm>
              <a:off x="2536" y="2598"/>
              <a:ext cx="157" cy="2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2" name="Rectangle 18">
              <a:extLst>
                <a:ext uri="{FF2B5EF4-FFF2-40B4-BE49-F238E27FC236}">
                  <a16:creationId xmlns="" xmlns:a16="http://schemas.microsoft.com/office/drawing/2014/main" id="{75745A49-BFE9-4CBC-B141-86D92260C07B}"/>
                </a:ext>
              </a:extLst>
            </p:cNvPr>
            <p:cNvSpPr>
              <a:spLocks noChangeArrowheads="1"/>
            </p:cNvSpPr>
            <p:nvPr/>
          </p:nvSpPr>
          <p:spPr bwMode="auto">
            <a:xfrm>
              <a:off x="2388" y="2585"/>
              <a:ext cx="1916" cy="19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000000"/>
                  </a:solidFill>
                  <a:effectLst/>
                  <a:latin typeface="Calibri" panose="020F0502020204030204" pitchFamily="34" charset="0"/>
                </a:rPr>
                <a:t>Depression                       Pain</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3" name="Rectangle 19">
              <a:extLst>
                <a:ext uri="{FF2B5EF4-FFF2-40B4-BE49-F238E27FC236}">
                  <a16:creationId xmlns="" xmlns:a16="http://schemas.microsoft.com/office/drawing/2014/main" id="{D3A7B5BE-2F56-4CCC-BCA4-7D38F0586ACD}"/>
                </a:ext>
              </a:extLst>
            </p:cNvPr>
            <p:cNvSpPr>
              <a:spLocks noChangeArrowheads="1"/>
            </p:cNvSpPr>
            <p:nvPr/>
          </p:nvSpPr>
          <p:spPr bwMode="auto">
            <a:xfrm>
              <a:off x="4134" y="2598"/>
              <a:ext cx="82" cy="2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4" name="Rectangle 20">
              <a:extLst>
                <a:ext uri="{FF2B5EF4-FFF2-40B4-BE49-F238E27FC236}">
                  <a16:creationId xmlns="" xmlns:a16="http://schemas.microsoft.com/office/drawing/2014/main" id="{B043D7A9-6447-4F37-995D-DABF520E3BBE}"/>
                </a:ext>
              </a:extLst>
            </p:cNvPr>
            <p:cNvSpPr>
              <a:spLocks noChangeArrowheads="1"/>
            </p:cNvSpPr>
            <p:nvPr/>
          </p:nvSpPr>
          <p:spPr bwMode="auto">
            <a:xfrm>
              <a:off x="1403" y="2926"/>
              <a:ext cx="82" cy="2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5" name="Rectangle 21">
              <a:extLst>
                <a:ext uri="{FF2B5EF4-FFF2-40B4-BE49-F238E27FC236}">
                  <a16:creationId xmlns="" xmlns:a16="http://schemas.microsoft.com/office/drawing/2014/main" id="{F98E567A-0E6B-4F3E-ACB4-8BFCA9154CD2}"/>
                </a:ext>
              </a:extLst>
            </p:cNvPr>
            <p:cNvSpPr>
              <a:spLocks noChangeArrowheads="1"/>
            </p:cNvSpPr>
            <p:nvPr/>
          </p:nvSpPr>
          <p:spPr bwMode="auto">
            <a:xfrm>
              <a:off x="1403" y="3252"/>
              <a:ext cx="82" cy="2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6" name="Rectangle 22">
              <a:extLst>
                <a:ext uri="{FF2B5EF4-FFF2-40B4-BE49-F238E27FC236}">
                  <a16:creationId xmlns="" xmlns:a16="http://schemas.microsoft.com/office/drawing/2014/main" id="{2863F2F4-0971-4EAD-B735-E4496C6BFB33}"/>
                </a:ext>
              </a:extLst>
            </p:cNvPr>
            <p:cNvSpPr>
              <a:spLocks noChangeArrowheads="1"/>
            </p:cNvSpPr>
            <p:nvPr/>
          </p:nvSpPr>
          <p:spPr bwMode="auto">
            <a:xfrm>
              <a:off x="1760" y="3252"/>
              <a:ext cx="82" cy="2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7" name="Rectangle 23">
              <a:extLst>
                <a:ext uri="{FF2B5EF4-FFF2-40B4-BE49-F238E27FC236}">
                  <a16:creationId xmlns="" xmlns:a16="http://schemas.microsoft.com/office/drawing/2014/main" id="{83AF3E80-8593-4FEE-9125-FDAFB9954A47}"/>
                </a:ext>
              </a:extLst>
            </p:cNvPr>
            <p:cNvSpPr>
              <a:spLocks noChangeArrowheads="1"/>
            </p:cNvSpPr>
            <p:nvPr/>
          </p:nvSpPr>
          <p:spPr bwMode="auto">
            <a:xfrm>
              <a:off x="2116" y="3252"/>
              <a:ext cx="82" cy="2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8" name="Rectangle 24">
              <a:extLst>
                <a:ext uri="{FF2B5EF4-FFF2-40B4-BE49-F238E27FC236}">
                  <a16:creationId xmlns="" xmlns:a16="http://schemas.microsoft.com/office/drawing/2014/main" id="{6C86A505-50AB-4708-8935-4310E70E2EEE}"/>
                </a:ext>
              </a:extLst>
            </p:cNvPr>
            <p:cNvSpPr>
              <a:spLocks noChangeArrowheads="1"/>
            </p:cNvSpPr>
            <p:nvPr/>
          </p:nvSpPr>
          <p:spPr bwMode="auto">
            <a:xfrm>
              <a:off x="2473" y="3252"/>
              <a:ext cx="82" cy="2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9" name="Rectangle 25">
              <a:extLst>
                <a:ext uri="{FF2B5EF4-FFF2-40B4-BE49-F238E27FC236}">
                  <a16:creationId xmlns="" xmlns:a16="http://schemas.microsoft.com/office/drawing/2014/main" id="{67C8CA97-9715-439F-8199-F8EF595B5440}"/>
                </a:ext>
              </a:extLst>
            </p:cNvPr>
            <p:cNvSpPr>
              <a:spLocks noChangeArrowheads="1"/>
            </p:cNvSpPr>
            <p:nvPr/>
          </p:nvSpPr>
          <p:spPr bwMode="auto">
            <a:xfrm>
              <a:off x="2830" y="3252"/>
              <a:ext cx="82" cy="2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0" name="Rectangle 26">
              <a:extLst>
                <a:ext uri="{FF2B5EF4-FFF2-40B4-BE49-F238E27FC236}">
                  <a16:creationId xmlns="" xmlns:a16="http://schemas.microsoft.com/office/drawing/2014/main" id="{66390FDA-D1FB-4165-B242-5F7869255381}"/>
                </a:ext>
              </a:extLst>
            </p:cNvPr>
            <p:cNvSpPr>
              <a:spLocks noChangeArrowheads="1"/>
            </p:cNvSpPr>
            <p:nvPr/>
          </p:nvSpPr>
          <p:spPr bwMode="auto">
            <a:xfrm>
              <a:off x="3186" y="3252"/>
              <a:ext cx="207" cy="2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1" name="Rectangle 27">
              <a:extLst>
                <a:ext uri="{FF2B5EF4-FFF2-40B4-BE49-F238E27FC236}">
                  <a16:creationId xmlns="" xmlns:a16="http://schemas.microsoft.com/office/drawing/2014/main" id="{52B787B5-DAA2-4544-88E7-D502A2918BCD}"/>
                </a:ext>
              </a:extLst>
            </p:cNvPr>
            <p:cNvSpPr>
              <a:spLocks noChangeArrowheads="1"/>
            </p:cNvSpPr>
            <p:nvPr/>
          </p:nvSpPr>
          <p:spPr bwMode="auto">
            <a:xfrm>
              <a:off x="3335" y="3252"/>
              <a:ext cx="338" cy="2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alibri" panose="020F0502020204030204" pitchFamily="34" charset="0"/>
                </a:rPr>
                <a:t>Injury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2" name="Rectangle 28">
              <a:extLst>
                <a:ext uri="{FF2B5EF4-FFF2-40B4-BE49-F238E27FC236}">
                  <a16:creationId xmlns="" xmlns:a16="http://schemas.microsoft.com/office/drawing/2014/main" id="{0849E0FA-7EC6-4156-8B18-DB60B0453F2D}"/>
                </a:ext>
              </a:extLst>
            </p:cNvPr>
            <p:cNvSpPr>
              <a:spLocks noChangeArrowheads="1"/>
            </p:cNvSpPr>
            <p:nvPr/>
          </p:nvSpPr>
          <p:spPr bwMode="auto">
            <a:xfrm>
              <a:off x="3614" y="3252"/>
              <a:ext cx="82" cy="2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3" name="Freeform 29">
              <a:extLst>
                <a:ext uri="{FF2B5EF4-FFF2-40B4-BE49-F238E27FC236}">
                  <a16:creationId xmlns="" xmlns:a16="http://schemas.microsoft.com/office/drawing/2014/main" id="{07DF26FE-6F69-4B33-9BE3-0ADE8DF45603}"/>
                </a:ext>
              </a:extLst>
            </p:cNvPr>
            <p:cNvSpPr>
              <a:spLocks/>
            </p:cNvSpPr>
            <p:nvPr/>
          </p:nvSpPr>
          <p:spPr bwMode="auto">
            <a:xfrm>
              <a:off x="3559" y="2828"/>
              <a:ext cx="418" cy="370"/>
            </a:xfrm>
            <a:custGeom>
              <a:avLst/>
              <a:gdLst>
                <a:gd name="T0" fmla="*/ 0 w 418"/>
                <a:gd name="T1" fmla="*/ 370 h 370"/>
                <a:gd name="T2" fmla="*/ 32 w 418"/>
                <a:gd name="T3" fmla="*/ 370 h 370"/>
                <a:gd name="T4" fmla="*/ 97 w 418"/>
                <a:gd name="T5" fmla="*/ 370 h 370"/>
                <a:gd name="T6" fmla="*/ 110 w 418"/>
                <a:gd name="T7" fmla="*/ 368 h 370"/>
                <a:gd name="T8" fmla="*/ 121 w 418"/>
                <a:gd name="T9" fmla="*/ 365 h 370"/>
                <a:gd name="T10" fmla="*/ 149 w 418"/>
                <a:gd name="T11" fmla="*/ 355 h 370"/>
                <a:gd name="T12" fmla="*/ 172 w 418"/>
                <a:gd name="T13" fmla="*/ 347 h 370"/>
                <a:gd name="T14" fmla="*/ 177 w 418"/>
                <a:gd name="T15" fmla="*/ 345 h 370"/>
                <a:gd name="T16" fmla="*/ 182 w 418"/>
                <a:gd name="T17" fmla="*/ 342 h 370"/>
                <a:gd name="T18" fmla="*/ 188 w 418"/>
                <a:gd name="T19" fmla="*/ 339 h 370"/>
                <a:gd name="T20" fmla="*/ 193 w 418"/>
                <a:gd name="T21" fmla="*/ 335 h 370"/>
                <a:gd name="T22" fmla="*/ 203 w 418"/>
                <a:gd name="T23" fmla="*/ 327 h 370"/>
                <a:gd name="T24" fmla="*/ 211 w 418"/>
                <a:gd name="T25" fmla="*/ 321 h 370"/>
                <a:gd name="T26" fmla="*/ 222 w 418"/>
                <a:gd name="T27" fmla="*/ 313 h 370"/>
                <a:gd name="T28" fmla="*/ 232 w 418"/>
                <a:gd name="T29" fmla="*/ 304 h 370"/>
                <a:gd name="T30" fmla="*/ 260 w 418"/>
                <a:gd name="T31" fmla="*/ 273 h 370"/>
                <a:gd name="T32" fmla="*/ 305 w 418"/>
                <a:gd name="T33" fmla="*/ 215 h 370"/>
                <a:gd name="T34" fmla="*/ 321 w 418"/>
                <a:gd name="T35" fmla="*/ 192 h 370"/>
                <a:gd name="T36" fmla="*/ 373 w 418"/>
                <a:gd name="T37" fmla="*/ 126 h 370"/>
                <a:gd name="T38" fmla="*/ 405 w 418"/>
                <a:gd name="T39" fmla="*/ 85 h 370"/>
                <a:gd name="T40" fmla="*/ 406 w 418"/>
                <a:gd name="T41" fmla="*/ 83 h 370"/>
                <a:gd name="T42" fmla="*/ 407 w 418"/>
                <a:gd name="T43" fmla="*/ 81 h 370"/>
                <a:gd name="T44" fmla="*/ 408 w 418"/>
                <a:gd name="T45" fmla="*/ 80 h 370"/>
                <a:gd name="T46" fmla="*/ 409 w 418"/>
                <a:gd name="T47" fmla="*/ 78 h 370"/>
                <a:gd name="T48" fmla="*/ 410 w 418"/>
                <a:gd name="T49" fmla="*/ 76 h 370"/>
                <a:gd name="T50" fmla="*/ 410 w 418"/>
                <a:gd name="T51" fmla="*/ 74 h 370"/>
                <a:gd name="T52" fmla="*/ 411 w 418"/>
                <a:gd name="T53" fmla="*/ 72 h 370"/>
                <a:gd name="T54" fmla="*/ 412 w 418"/>
                <a:gd name="T55" fmla="*/ 70 h 370"/>
                <a:gd name="T56" fmla="*/ 413 w 418"/>
                <a:gd name="T57" fmla="*/ 69 h 370"/>
                <a:gd name="T58" fmla="*/ 413 w 418"/>
                <a:gd name="T59" fmla="*/ 66 h 370"/>
                <a:gd name="T60" fmla="*/ 414 w 418"/>
                <a:gd name="T61" fmla="*/ 64 h 370"/>
                <a:gd name="T62" fmla="*/ 414 w 418"/>
                <a:gd name="T63" fmla="*/ 63 h 370"/>
                <a:gd name="T64" fmla="*/ 415 w 418"/>
                <a:gd name="T65" fmla="*/ 58 h 370"/>
                <a:gd name="T66" fmla="*/ 416 w 418"/>
                <a:gd name="T67" fmla="*/ 49 h 370"/>
                <a:gd name="T68" fmla="*/ 417 w 418"/>
                <a:gd name="T69" fmla="*/ 25 h 370"/>
                <a:gd name="T70" fmla="*/ 418 w 418"/>
                <a:gd name="T71" fmla="*/ 17 h 370"/>
                <a:gd name="T72" fmla="*/ 418 w 418"/>
                <a:gd name="T73" fmla="*/ 8 h 370"/>
                <a:gd name="T74" fmla="*/ 418 w 418"/>
                <a:gd name="T75" fmla="*/ 0 h 3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18" h="370">
                  <a:moveTo>
                    <a:pt x="0" y="370"/>
                  </a:moveTo>
                  <a:lnTo>
                    <a:pt x="32" y="370"/>
                  </a:lnTo>
                  <a:lnTo>
                    <a:pt x="97" y="370"/>
                  </a:lnTo>
                  <a:lnTo>
                    <a:pt x="110" y="368"/>
                  </a:lnTo>
                  <a:lnTo>
                    <a:pt x="121" y="365"/>
                  </a:lnTo>
                  <a:lnTo>
                    <a:pt x="149" y="355"/>
                  </a:lnTo>
                  <a:lnTo>
                    <a:pt x="172" y="347"/>
                  </a:lnTo>
                  <a:lnTo>
                    <a:pt x="177" y="345"/>
                  </a:lnTo>
                  <a:lnTo>
                    <a:pt x="182" y="342"/>
                  </a:lnTo>
                  <a:lnTo>
                    <a:pt x="188" y="339"/>
                  </a:lnTo>
                  <a:lnTo>
                    <a:pt x="193" y="335"/>
                  </a:lnTo>
                  <a:lnTo>
                    <a:pt x="203" y="327"/>
                  </a:lnTo>
                  <a:lnTo>
                    <a:pt x="211" y="321"/>
                  </a:lnTo>
                  <a:lnTo>
                    <a:pt x="222" y="313"/>
                  </a:lnTo>
                  <a:lnTo>
                    <a:pt x="232" y="304"/>
                  </a:lnTo>
                  <a:lnTo>
                    <a:pt x="260" y="273"/>
                  </a:lnTo>
                  <a:lnTo>
                    <a:pt x="305" y="215"/>
                  </a:lnTo>
                  <a:lnTo>
                    <a:pt x="321" y="192"/>
                  </a:lnTo>
                  <a:lnTo>
                    <a:pt x="373" y="126"/>
                  </a:lnTo>
                  <a:lnTo>
                    <a:pt x="405" y="85"/>
                  </a:lnTo>
                  <a:lnTo>
                    <a:pt x="406" y="83"/>
                  </a:lnTo>
                  <a:lnTo>
                    <a:pt x="407" y="81"/>
                  </a:lnTo>
                  <a:lnTo>
                    <a:pt x="408" y="80"/>
                  </a:lnTo>
                  <a:lnTo>
                    <a:pt x="409" y="78"/>
                  </a:lnTo>
                  <a:lnTo>
                    <a:pt x="410" y="76"/>
                  </a:lnTo>
                  <a:lnTo>
                    <a:pt x="410" y="74"/>
                  </a:lnTo>
                  <a:lnTo>
                    <a:pt x="411" y="72"/>
                  </a:lnTo>
                  <a:lnTo>
                    <a:pt x="412" y="70"/>
                  </a:lnTo>
                  <a:lnTo>
                    <a:pt x="413" y="69"/>
                  </a:lnTo>
                  <a:lnTo>
                    <a:pt x="413" y="66"/>
                  </a:lnTo>
                  <a:lnTo>
                    <a:pt x="414" y="64"/>
                  </a:lnTo>
                  <a:lnTo>
                    <a:pt x="414" y="63"/>
                  </a:lnTo>
                  <a:lnTo>
                    <a:pt x="415" y="58"/>
                  </a:lnTo>
                  <a:lnTo>
                    <a:pt x="416" y="49"/>
                  </a:lnTo>
                  <a:lnTo>
                    <a:pt x="417" y="25"/>
                  </a:lnTo>
                  <a:lnTo>
                    <a:pt x="418" y="17"/>
                  </a:lnTo>
                  <a:lnTo>
                    <a:pt x="418" y="8"/>
                  </a:lnTo>
                  <a:lnTo>
                    <a:pt x="418" y="0"/>
                  </a:lnTo>
                </a:path>
              </a:pathLst>
            </a:custGeom>
            <a:noFill/>
            <a:ln w="22225" cap="rnd">
              <a:solidFill>
                <a:srgbClr val="000000"/>
              </a:solidFill>
              <a:prstDash val="solid"/>
              <a:round/>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 name="Freeform 30">
              <a:extLst>
                <a:ext uri="{FF2B5EF4-FFF2-40B4-BE49-F238E27FC236}">
                  <a16:creationId xmlns="" xmlns:a16="http://schemas.microsoft.com/office/drawing/2014/main" id="{BDBE3750-FBFA-4BB5-A913-F240D840A751}"/>
                </a:ext>
              </a:extLst>
            </p:cNvPr>
            <p:cNvSpPr>
              <a:spLocks/>
            </p:cNvSpPr>
            <p:nvPr/>
          </p:nvSpPr>
          <p:spPr bwMode="auto">
            <a:xfrm>
              <a:off x="3850" y="2819"/>
              <a:ext cx="131" cy="3"/>
            </a:xfrm>
            <a:custGeom>
              <a:avLst/>
              <a:gdLst>
                <a:gd name="T0" fmla="*/ 131 w 131"/>
                <a:gd name="T1" fmla="*/ 1 h 3"/>
                <a:gd name="T2" fmla="*/ 91 w 131"/>
                <a:gd name="T3" fmla="*/ 0 h 3"/>
                <a:gd name="T4" fmla="*/ 9 w 131"/>
                <a:gd name="T5" fmla="*/ 1 h 3"/>
                <a:gd name="T6" fmla="*/ 4 w 131"/>
                <a:gd name="T7" fmla="*/ 1 h 3"/>
                <a:gd name="T8" fmla="*/ 0 w 131"/>
                <a:gd name="T9" fmla="*/ 3 h 3"/>
              </a:gdLst>
              <a:ahLst/>
              <a:cxnLst>
                <a:cxn ang="0">
                  <a:pos x="T0" y="T1"/>
                </a:cxn>
                <a:cxn ang="0">
                  <a:pos x="T2" y="T3"/>
                </a:cxn>
                <a:cxn ang="0">
                  <a:pos x="T4" y="T5"/>
                </a:cxn>
                <a:cxn ang="0">
                  <a:pos x="T6" y="T7"/>
                </a:cxn>
                <a:cxn ang="0">
                  <a:pos x="T8" y="T9"/>
                </a:cxn>
              </a:cxnLst>
              <a:rect l="0" t="0" r="r" b="b"/>
              <a:pathLst>
                <a:path w="131" h="3">
                  <a:moveTo>
                    <a:pt x="131" y="1"/>
                  </a:moveTo>
                  <a:lnTo>
                    <a:pt x="91" y="0"/>
                  </a:lnTo>
                  <a:lnTo>
                    <a:pt x="9" y="1"/>
                  </a:lnTo>
                  <a:lnTo>
                    <a:pt x="4" y="1"/>
                  </a:lnTo>
                  <a:lnTo>
                    <a:pt x="0" y="3"/>
                  </a:lnTo>
                </a:path>
              </a:pathLst>
            </a:custGeom>
            <a:noFill/>
            <a:ln w="22225" cap="rnd">
              <a:solidFill>
                <a:srgbClr val="000000"/>
              </a:solidFill>
              <a:prstDash val="solid"/>
              <a:round/>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 name="Freeform 31">
              <a:extLst>
                <a:ext uri="{FF2B5EF4-FFF2-40B4-BE49-F238E27FC236}">
                  <a16:creationId xmlns="" xmlns:a16="http://schemas.microsoft.com/office/drawing/2014/main" id="{8E4E288B-7302-486F-BA7E-20E176784DDD}"/>
                </a:ext>
              </a:extLst>
            </p:cNvPr>
            <p:cNvSpPr>
              <a:spLocks/>
            </p:cNvSpPr>
            <p:nvPr/>
          </p:nvSpPr>
          <p:spPr bwMode="auto">
            <a:xfrm>
              <a:off x="3964" y="2805"/>
              <a:ext cx="51" cy="191"/>
            </a:xfrm>
            <a:custGeom>
              <a:avLst/>
              <a:gdLst>
                <a:gd name="T0" fmla="*/ 0 w 51"/>
                <a:gd name="T1" fmla="*/ 0 h 191"/>
                <a:gd name="T2" fmla="*/ 0 w 51"/>
                <a:gd name="T3" fmla="*/ 1 h 191"/>
                <a:gd name="T4" fmla="*/ 2 w 51"/>
                <a:gd name="T5" fmla="*/ 6 h 191"/>
                <a:gd name="T6" fmla="*/ 5 w 51"/>
                <a:gd name="T7" fmla="*/ 13 h 191"/>
                <a:gd name="T8" fmla="*/ 10 w 51"/>
                <a:gd name="T9" fmla="*/ 24 h 191"/>
                <a:gd name="T10" fmla="*/ 14 w 51"/>
                <a:gd name="T11" fmla="*/ 38 h 191"/>
                <a:gd name="T12" fmla="*/ 19 w 51"/>
                <a:gd name="T13" fmla="*/ 55 h 191"/>
                <a:gd name="T14" fmla="*/ 24 w 51"/>
                <a:gd name="T15" fmla="*/ 71 h 191"/>
                <a:gd name="T16" fmla="*/ 28 w 51"/>
                <a:gd name="T17" fmla="*/ 90 h 191"/>
                <a:gd name="T18" fmla="*/ 33 w 51"/>
                <a:gd name="T19" fmla="*/ 109 h 191"/>
                <a:gd name="T20" fmla="*/ 38 w 51"/>
                <a:gd name="T21" fmla="*/ 128 h 191"/>
                <a:gd name="T22" fmla="*/ 41 w 51"/>
                <a:gd name="T23" fmla="*/ 146 h 191"/>
                <a:gd name="T24" fmla="*/ 45 w 51"/>
                <a:gd name="T25" fmla="*/ 162 h 191"/>
                <a:gd name="T26" fmla="*/ 48 w 51"/>
                <a:gd name="T27" fmla="*/ 174 h 191"/>
                <a:gd name="T28" fmla="*/ 50 w 51"/>
                <a:gd name="T29" fmla="*/ 185 h 191"/>
                <a:gd name="T30" fmla="*/ 51 w 51"/>
                <a:gd name="T31" fmla="*/ 191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1" h="191">
                  <a:moveTo>
                    <a:pt x="0" y="0"/>
                  </a:moveTo>
                  <a:lnTo>
                    <a:pt x="0" y="1"/>
                  </a:lnTo>
                  <a:lnTo>
                    <a:pt x="2" y="6"/>
                  </a:lnTo>
                  <a:lnTo>
                    <a:pt x="5" y="13"/>
                  </a:lnTo>
                  <a:lnTo>
                    <a:pt x="10" y="24"/>
                  </a:lnTo>
                  <a:lnTo>
                    <a:pt x="14" y="38"/>
                  </a:lnTo>
                  <a:lnTo>
                    <a:pt x="19" y="55"/>
                  </a:lnTo>
                  <a:lnTo>
                    <a:pt x="24" y="71"/>
                  </a:lnTo>
                  <a:lnTo>
                    <a:pt x="28" y="90"/>
                  </a:lnTo>
                  <a:lnTo>
                    <a:pt x="33" y="109"/>
                  </a:lnTo>
                  <a:lnTo>
                    <a:pt x="38" y="128"/>
                  </a:lnTo>
                  <a:lnTo>
                    <a:pt x="41" y="146"/>
                  </a:lnTo>
                  <a:lnTo>
                    <a:pt x="45" y="162"/>
                  </a:lnTo>
                  <a:lnTo>
                    <a:pt x="48" y="174"/>
                  </a:lnTo>
                  <a:lnTo>
                    <a:pt x="50" y="185"/>
                  </a:lnTo>
                  <a:lnTo>
                    <a:pt x="51" y="191"/>
                  </a:lnTo>
                </a:path>
              </a:pathLst>
            </a:custGeom>
            <a:noFill/>
            <a:ln w="22225" cap="rnd">
              <a:solidFill>
                <a:srgbClr val="000000"/>
              </a:solidFill>
              <a:prstDash val="solid"/>
              <a:round/>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 name="Freeform 32">
              <a:extLst>
                <a:ext uri="{FF2B5EF4-FFF2-40B4-BE49-F238E27FC236}">
                  <a16:creationId xmlns="" xmlns:a16="http://schemas.microsoft.com/office/drawing/2014/main" id="{F3A55D0D-2328-44A2-8502-8D38B719F338}"/>
                </a:ext>
              </a:extLst>
            </p:cNvPr>
            <p:cNvSpPr>
              <a:spLocks/>
            </p:cNvSpPr>
            <p:nvPr/>
          </p:nvSpPr>
          <p:spPr bwMode="auto">
            <a:xfrm>
              <a:off x="3248" y="2617"/>
              <a:ext cx="565" cy="60"/>
            </a:xfrm>
            <a:custGeom>
              <a:avLst/>
              <a:gdLst>
                <a:gd name="T0" fmla="*/ 0 w 565"/>
                <a:gd name="T1" fmla="*/ 60 h 60"/>
                <a:gd name="T2" fmla="*/ 253 w 565"/>
                <a:gd name="T3" fmla="*/ 60 h 60"/>
                <a:gd name="T4" fmla="*/ 278 w 565"/>
                <a:gd name="T5" fmla="*/ 58 h 60"/>
                <a:gd name="T6" fmla="*/ 300 w 565"/>
                <a:gd name="T7" fmla="*/ 55 h 60"/>
                <a:gd name="T8" fmla="*/ 315 w 565"/>
                <a:gd name="T9" fmla="*/ 55 h 60"/>
                <a:gd name="T10" fmla="*/ 330 w 565"/>
                <a:gd name="T11" fmla="*/ 54 h 60"/>
                <a:gd name="T12" fmla="*/ 345 w 565"/>
                <a:gd name="T13" fmla="*/ 51 h 60"/>
                <a:gd name="T14" fmla="*/ 380 w 565"/>
                <a:gd name="T15" fmla="*/ 42 h 60"/>
                <a:gd name="T16" fmla="*/ 457 w 565"/>
                <a:gd name="T17" fmla="*/ 23 h 60"/>
                <a:gd name="T18" fmla="*/ 462 w 565"/>
                <a:gd name="T19" fmla="*/ 22 h 60"/>
                <a:gd name="T20" fmla="*/ 501 w 565"/>
                <a:gd name="T21" fmla="*/ 13 h 60"/>
                <a:gd name="T22" fmla="*/ 561 w 565"/>
                <a:gd name="T23" fmla="*/ 1 h 60"/>
                <a:gd name="T24" fmla="*/ 565 w 565"/>
                <a:gd name="T25"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65" h="60">
                  <a:moveTo>
                    <a:pt x="0" y="60"/>
                  </a:moveTo>
                  <a:lnTo>
                    <a:pt x="253" y="60"/>
                  </a:lnTo>
                  <a:lnTo>
                    <a:pt x="278" y="58"/>
                  </a:lnTo>
                  <a:lnTo>
                    <a:pt x="300" y="55"/>
                  </a:lnTo>
                  <a:lnTo>
                    <a:pt x="315" y="55"/>
                  </a:lnTo>
                  <a:lnTo>
                    <a:pt x="330" y="54"/>
                  </a:lnTo>
                  <a:lnTo>
                    <a:pt x="345" y="51"/>
                  </a:lnTo>
                  <a:lnTo>
                    <a:pt x="380" y="42"/>
                  </a:lnTo>
                  <a:lnTo>
                    <a:pt x="457" y="23"/>
                  </a:lnTo>
                  <a:lnTo>
                    <a:pt x="462" y="22"/>
                  </a:lnTo>
                  <a:lnTo>
                    <a:pt x="501" y="13"/>
                  </a:lnTo>
                  <a:lnTo>
                    <a:pt x="561" y="1"/>
                  </a:lnTo>
                  <a:lnTo>
                    <a:pt x="565" y="0"/>
                  </a:lnTo>
                </a:path>
              </a:pathLst>
            </a:custGeom>
            <a:noFill/>
            <a:ln w="22225" cap="rnd">
              <a:solidFill>
                <a:srgbClr val="000000"/>
              </a:solidFill>
              <a:prstDash val="solid"/>
              <a:round/>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 name="Freeform 33">
              <a:extLst>
                <a:ext uri="{FF2B5EF4-FFF2-40B4-BE49-F238E27FC236}">
                  <a16:creationId xmlns="" xmlns:a16="http://schemas.microsoft.com/office/drawing/2014/main" id="{8218916B-CC8A-4715-8AC3-8FC66DD0D478}"/>
                </a:ext>
              </a:extLst>
            </p:cNvPr>
            <p:cNvSpPr>
              <a:spLocks/>
            </p:cNvSpPr>
            <p:nvPr/>
          </p:nvSpPr>
          <p:spPr bwMode="auto">
            <a:xfrm>
              <a:off x="3777" y="2533"/>
              <a:ext cx="54" cy="188"/>
            </a:xfrm>
            <a:custGeom>
              <a:avLst/>
              <a:gdLst>
                <a:gd name="T0" fmla="*/ 8 w 54"/>
                <a:gd name="T1" fmla="*/ 1 h 188"/>
                <a:gd name="T2" fmla="*/ 9 w 54"/>
                <a:gd name="T3" fmla="*/ 4 h 188"/>
                <a:gd name="T4" fmla="*/ 9 w 54"/>
                <a:gd name="T5" fmla="*/ 6 h 188"/>
                <a:gd name="T6" fmla="*/ 10 w 54"/>
                <a:gd name="T7" fmla="*/ 8 h 188"/>
                <a:gd name="T8" fmla="*/ 11 w 54"/>
                <a:gd name="T9" fmla="*/ 10 h 188"/>
                <a:gd name="T10" fmla="*/ 12 w 54"/>
                <a:gd name="T11" fmla="*/ 13 h 188"/>
                <a:gd name="T12" fmla="*/ 15 w 54"/>
                <a:gd name="T13" fmla="*/ 18 h 188"/>
                <a:gd name="T14" fmla="*/ 33 w 54"/>
                <a:gd name="T15" fmla="*/ 49 h 188"/>
                <a:gd name="T16" fmla="*/ 41 w 54"/>
                <a:gd name="T17" fmla="*/ 66 h 188"/>
                <a:gd name="T18" fmla="*/ 53 w 54"/>
                <a:gd name="T19" fmla="*/ 96 h 188"/>
                <a:gd name="T20" fmla="*/ 54 w 54"/>
                <a:gd name="T21" fmla="*/ 97 h 188"/>
                <a:gd name="T22" fmla="*/ 54 w 54"/>
                <a:gd name="T23" fmla="*/ 98 h 188"/>
                <a:gd name="T24" fmla="*/ 54 w 54"/>
                <a:gd name="T25" fmla="*/ 99 h 188"/>
                <a:gd name="T26" fmla="*/ 54 w 54"/>
                <a:gd name="T27" fmla="*/ 101 h 188"/>
                <a:gd name="T28" fmla="*/ 54 w 54"/>
                <a:gd name="T29" fmla="*/ 102 h 188"/>
                <a:gd name="T30" fmla="*/ 54 w 54"/>
                <a:gd name="T31" fmla="*/ 103 h 188"/>
                <a:gd name="T32" fmla="*/ 54 w 54"/>
                <a:gd name="T33" fmla="*/ 104 h 188"/>
                <a:gd name="T34" fmla="*/ 54 w 54"/>
                <a:gd name="T35" fmla="*/ 106 h 188"/>
                <a:gd name="T36" fmla="*/ 54 w 54"/>
                <a:gd name="T37" fmla="*/ 107 h 188"/>
                <a:gd name="T38" fmla="*/ 53 w 54"/>
                <a:gd name="T39" fmla="*/ 108 h 188"/>
                <a:gd name="T40" fmla="*/ 53 w 54"/>
                <a:gd name="T41" fmla="*/ 109 h 188"/>
                <a:gd name="T42" fmla="*/ 52 w 54"/>
                <a:gd name="T43" fmla="*/ 111 h 188"/>
                <a:gd name="T44" fmla="*/ 52 w 54"/>
                <a:gd name="T45" fmla="*/ 111 h 188"/>
                <a:gd name="T46" fmla="*/ 51 w 54"/>
                <a:gd name="T47" fmla="*/ 113 h 188"/>
                <a:gd name="T48" fmla="*/ 50 w 54"/>
                <a:gd name="T49" fmla="*/ 114 h 188"/>
                <a:gd name="T50" fmla="*/ 46 w 54"/>
                <a:gd name="T51" fmla="*/ 118 h 188"/>
                <a:gd name="T52" fmla="*/ 42 w 54"/>
                <a:gd name="T53" fmla="*/ 122 h 188"/>
                <a:gd name="T54" fmla="*/ 30 w 54"/>
                <a:gd name="T55" fmla="*/ 131 h 188"/>
                <a:gd name="T56" fmla="*/ 26 w 54"/>
                <a:gd name="T57" fmla="*/ 135 h 188"/>
                <a:gd name="T58" fmla="*/ 22 w 54"/>
                <a:gd name="T59" fmla="*/ 140 h 188"/>
                <a:gd name="T60" fmla="*/ 18 w 54"/>
                <a:gd name="T61" fmla="*/ 145 h 188"/>
                <a:gd name="T62" fmla="*/ 15 w 54"/>
                <a:gd name="T63" fmla="*/ 151 h 188"/>
                <a:gd name="T64" fmla="*/ 12 w 54"/>
                <a:gd name="T65" fmla="*/ 157 h 188"/>
                <a:gd name="T66" fmla="*/ 9 w 54"/>
                <a:gd name="T67" fmla="*/ 164 h 188"/>
                <a:gd name="T68" fmla="*/ 2 w 54"/>
                <a:gd name="T69" fmla="*/ 184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4" h="188">
                  <a:moveTo>
                    <a:pt x="8" y="0"/>
                  </a:moveTo>
                  <a:lnTo>
                    <a:pt x="8" y="1"/>
                  </a:lnTo>
                  <a:lnTo>
                    <a:pt x="8" y="3"/>
                  </a:lnTo>
                  <a:lnTo>
                    <a:pt x="9" y="4"/>
                  </a:lnTo>
                  <a:lnTo>
                    <a:pt x="9" y="5"/>
                  </a:lnTo>
                  <a:lnTo>
                    <a:pt x="9" y="6"/>
                  </a:lnTo>
                  <a:lnTo>
                    <a:pt x="9" y="7"/>
                  </a:lnTo>
                  <a:lnTo>
                    <a:pt x="10" y="8"/>
                  </a:lnTo>
                  <a:lnTo>
                    <a:pt x="10" y="10"/>
                  </a:lnTo>
                  <a:lnTo>
                    <a:pt x="11" y="10"/>
                  </a:lnTo>
                  <a:lnTo>
                    <a:pt x="11" y="12"/>
                  </a:lnTo>
                  <a:lnTo>
                    <a:pt x="12" y="13"/>
                  </a:lnTo>
                  <a:lnTo>
                    <a:pt x="13" y="15"/>
                  </a:lnTo>
                  <a:lnTo>
                    <a:pt x="15" y="18"/>
                  </a:lnTo>
                  <a:lnTo>
                    <a:pt x="28" y="41"/>
                  </a:lnTo>
                  <a:lnTo>
                    <a:pt x="33" y="49"/>
                  </a:lnTo>
                  <a:lnTo>
                    <a:pt x="37" y="58"/>
                  </a:lnTo>
                  <a:lnTo>
                    <a:pt x="41" y="66"/>
                  </a:lnTo>
                  <a:lnTo>
                    <a:pt x="45" y="75"/>
                  </a:lnTo>
                  <a:lnTo>
                    <a:pt x="53" y="96"/>
                  </a:lnTo>
                  <a:lnTo>
                    <a:pt x="53" y="96"/>
                  </a:lnTo>
                  <a:lnTo>
                    <a:pt x="54" y="97"/>
                  </a:lnTo>
                  <a:lnTo>
                    <a:pt x="54" y="97"/>
                  </a:lnTo>
                  <a:lnTo>
                    <a:pt x="54" y="98"/>
                  </a:lnTo>
                  <a:lnTo>
                    <a:pt x="54" y="99"/>
                  </a:lnTo>
                  <a:lnTo>
                    <a:pt x="54" y="99"/>
                  </a:lnTo>
                  <a:lnTo>
                    <a:pt x="54" y="100"/>
                  </a:lnTo>
                  <a:lnTo>
                    <a:pt x="54" y="101"/>
                  </a:lnTo>
                  <a:lnTo>
                    <a:pt x="54" y="101"/>
                  </a:lnTo>
                  <a:lnTo>
                    <a:pt x="54" y="102"/>
                  </a:lnTo>
                  <a:lnTo>
                    <a:pt x="54" y="102"/>
                  </a:lnTo>
                  <a:lnTo>
                    <a:pt x="54" y="103"/>
                  </a:lnTo>
                  <a:lnTo>
                    <a:pt x="54" y="104"/>
                  </a:lnTo>
                  <a:lnTo>
                    <a:pt x="54" y="104"/>
                  </a:lnTo>
                  <a:lnTo>
                    <a:pt x="54" y="105"/>
                  </a:lnTo>
                  <a:lnTo>
                    <a:pt x="54" y="106"/>
                  </a:lnTo>
                  <a:lnTo>
                    <a:pt x="54" y="106"/>
                  </a:lnTo>
                  <a:lnTo>
                    <a:pt x="54" y="107"/>
                  </a:lnTo>
                  <a:lnTo>
                    <a:pt x="54" y="108"/>
                  </a:lnTo>
                  <a:lnTo>
                    <a:pt x="53" y="108"/>
                  </a:lnTo>
                  <a:lnTo>
                    <a:pt x="53" y="109"/>
                  </a:lnTo>
                  <a:lnTo>
                    <a:pt x="53" y="109"/>
                  </a:lnTo>
                  <a:lnTo>
                    <a:pt x="53" y="110"/>
                  </a:lnTo>
                  <a:lnTo>
                    <a:pt x="52" y="111"/>
                  </a:lnTo>
                  <a:lnTo>
                    <a:pt x="52" y="111"/>
                  </a:lnTo>
                  <a:lnTo>
                    <a:pt x="52" y="111"/>
                  </a:lnTo>
                  <a:lnTo>
                    <a:pt x="52" y="112"/>
                  </a:lnTo>
                  <a:lnTo>
                    <a:pt x="51" y="113"/>
                  </a:lnTo>
                  <a:lnTo>
                    <a:pt x="51" y="113"/>
                  </a:lnTo>
                  <a:lnTo>
                    <a:pt x="50" y="114"/>
                  </a:lnTo>
                  <a:lnTo>
                    <a:pt x="48" y="116"/>
                  </a:lnTo>
                  <a:lnTo>
                    <a:pt x="46" y="118"/>
                  </a:lnTo>
                  <a:lnTo>
                    <a:pt x="44" y="120"/>
                  </a:lnTo>
                  <a:lnTo>
                    <a:pt x="42" y="122"/>
                  </a:lnTo>
                  <a:lnTo>
                    <a:pt x="36" y="126"/>
                  </a:lnTo>
                  <a:lnTo>
                    <a:pt x="30" y="131"/>
                  </a:lnTo>
                  <a:lnTo>
                    <a:pt x="28" y="133"/>
                  </a:lnTo>
                  <a:lnTo>
                    <a:pt x="26" y="135"/>
                  </a:lnTo>
                  <a:lnTo>
                    <a:pt x="24" y="137"/>
                  </a:lnTo>
                  <a:lnTo>
                    <a:pt x="22" y="140"/>
                  </a:lnTo>
                  <a:lnTo>
                    <a:pt x="20" y="142"/>
                  </a:lnTo>
                  <a:lnTo>
                    <a:pt x="18" y="145"/>
                  </a:lnTo>
                  <a:lnTo>
                    <a:pt x="16" y="148"/>
                  </a:lnTo>
                  <a:lnTo>
                    <a:pt x="15" y="151"/>
                  </a:lnTo>
                  <a:lnTo>
                    <a:pt x="13" y="154"/>
                  </a:lnTo>
                  <a:lnTo>
                    <a:pt x="12" y="157"/>
                  </a:lnTo>
                  <a:lnTo>
                    <a:pt x="11" y="160"/>
                  </a:lnTo>
                  <a:lnTo>
                    <a:pt x="9" y="164"/>
                  </a:lnTo>
                  <a:lnTo>
                    <a:pt x="6" y="173"/>
                  </a:lnTo>
                  <a:lnTo>
                    <a:pt x="2" y="184"/>
                  </a:lnTo>
                  <a:lnTo>
                    <a:pt x="0" y="188"/>
                  </a:lnTo>
                </a:path>
              </a:pathLst>
            </a:custGeom>
            <a:noFill/>
            <a:ln w="22225" cap="rnd">
              <a:solidFill>
                <a:srgbClr val="000000"/>
              </a:solidFill>
              <a:prstDash val="solid"/>
              <a:round/>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 name="Freeform 34">
              <a:extLst>
                <a:ext uri="{FF2B5EF4-FFF2-40B4-BE49-F238E27FC236}">
                  <a16:creationId xmlns="" xmlns:a16="http://schemas.microsoft.com/office/drawing/2014/main" id="{8C96A5DF-03D3-41BC-814D-87E94844F18F}"/>
                </a:ext>
              </a:extLst>
            </p:cNvPr>
            <p:cNvSpPr>
              <a:spLocks/>
            </p:cNvSpPr>
            <p:nvPr/>
          </p:nvSpPr>
          <p:spPr bwMode="auto">
            <a:xfrm>
              <a:off x="2995" y="2831"/>
              <a:ext cx="259" cy="458"/>
            </a:xfrm>
            <a:custGeom>
              <a:avLst/>
              <a:gdLst>
                <a:gd name="T0" fmla="*/ 259 w 259"/>
                <a:gd name="T1" fmla="*/ 458 h 458"/>
                <a:gd name="T2" fmla="*/ 259 w 259"/>
                <a:gd name="T3" fmla="*/ 456 h 458"/>
                <a:gd name="T4" fmla="*/ 258 w 259"/>
                <a:gd name="T5" fmla="*/ 455 h 458"/>
                <a:gd name="T6" fmla="*/ 258 w 259"/>
                <a:gd name="T7" fmla="*/ 454 h 458"/>
                <a:gd name="T8" fmla="*/ 258 w 259"/>
                <a:gd name="T9" fmla="*/ 452 h 458"/>
                <a:gd name="T10" fmla="*/ 257 w 259"/>
                <a:gd name="T11" fmla="*/ 451 h 458"/>
                <a:gd name="T12" fmla="*/ 257 w 259"/>
                <a:gd name="T13" fmla="*/ 450 h 458"/>
                <a:gd name="T14" fmla="*/ 256 w 259"/>
                <a:gd name="T15" fmla="*/ 449 h 458"/>
                <a:gd name="T16" fmla="*/ 256 w 259"/>
                <a:gd name="T17" fmla="*/ 448 h 458"/>
                <a:gd name="T18" fmla="*/ 255 w 259"/>
                <a:gd name="T19" fmla="*/ 447 h 458"/>
                <a:gd name="T20" fmla="*/ 255 w 259"/>
                <a:gd name="T21" fmla="*/ 446 h 458"/>
                <a:gd name="T22" fmla="*/ 254 w 259"/>
                <a:gd name="T23" fmla="*/ 445 h 458"/>
                <a:gd name="T24" fmla="*/ 253 w 259"/>
                <a:gd name="T25" fmla="*/ 444 h 458"/>
                <a:gd name="T26" fmla="*/ 253 w 259"/>
                <a:gd name="T27" fmla="*/ 443 h 458"/>
                <a:gd name="T28" fmla="*/ 251 w 259"/>
                <a:gd name="T29" fmla="*/ 441 h 458"/>
                <a:gd name="T30" fmla="*/ 249 w 259"/>
                <a:gd name="T31" fmla="*/ 439 h 458"/>
                <a:gd name="T32" fmla="*/ 225 w 259"/>
                <a:gd name="T33" fmla="*/ 409 h 458"/>
                <a:gd name="T34" fmla="*/ 215 w 259"/>
                <a:gd name="T35" fmla="*/ 397 h 458"/>
                <a:gd name="T36" fmla="*/ 196 w 259"/>
                <a:gd name="T37" fmla="*/ 371 h 458"/>
                <a:gd name="T38" fmla="*/ 179 w 259"/>
                <a:gd name="T39" fmla="*/ 347 h 458"/>
                <a:gd name="T40" fmla="*/ 161 w 259"/>
                <a:gd name="T41" fmla="*/ 324 h 458"/>
                <a:gd name="T42" fmla="*/ 116 w 259"/>
                <a:gd name="T43" fmla="*/ 269 h 458"/>
                <a:gd name="T44" fmla="*/ 114 w 259"/>
                <a:gd name="T45" fmla="*/ 267 h 458"/>
                <a:gd name="T46" fmla="*/ 111 w 259"/>
                <a:gd name="T47" fmla="*/ 263 h 458"/>
                <a:gd name="T48" fmla="*/ 109 w 259"/>
                <a:gd name="T49" fmla="*/ 260 h 458"/>
                <a:gd name="T50" fmla="*/ 107 w 259"/>
                <a:gd name="T51" fmla="*/ 256 h 458"/>
                <a:gd name="T52" fmla="*/ 105 w 259"/>
                <a:gd name="T53" fmla="*/ 252 h 458"/>
                <a:gd name="T54" fmla="*/ 100 w 259"/>
                <a:gd name="T55" fmla="*/ 242 h 458"/>
                <a:gd name="T56" fmla="*/ 95 w 259"/>
                <a:gd name="T57" fmla="*/ 232 h 458"/>
                <a:gd name="T58" fmla="*/ 91 w 259"/>
                <a:gd name="T59" fmla="*/ 224 h 458"/>
                <a:gd name="T60" fmla="*/ 86 w 259"/>
                <a:gd name="T61" fmla="*/ 216 h 458"/>
                <a:gd name="T62" fmla="*/ 82 w 259"/>
                <a:gd name="T63" fmla="*/ 207 h 458"/>
                <a:gd name="T64" fmla="*/ 78 w 259"/>
                <a:gd name="T65" fmla="*/ 198 h 458"/>
                <a:gd name="T66" fmla="*/ 71 w 259"/>
                <a:gd name="T67" fmla="*/ 179 h 458"/>
                <a:gd name="T68" fmla="*/ 68 w 259"/>
                <a:gd name="T69" fmla="*/ 170 h 458"/>
                <a:gd name="T70" fmla="*/ 64 w 259"/>
                <a:gd name="T71" fmla="*/ 161 h 458"/>
                <a:gd name="T72" fmla="*/ 60 w 259"/>
                <a:gd name="T73" fmla="*/ 152 h 458"/>
                <a:gd name="T74" fmla="*/ 56 w 259"/>
                <a:gd name="T75" fmla="*/ 143 h 458"/>
                <a:gd name="T76" fmla="*/ 47 w 259"/>
                <a:gd name="T77" fmla="*/ 127 h 458"/>
                <a:gd name="T78" fmla="*/ 40 w 259"/>
                <a:gd name="T79" fmla="*/ 112 h 458"/>
                <a:gd name="T80" fmla="*/ 33 w 259"/>
                <a:gd name="T81" fmla="*/ 97 h 458"/>
                <a:gd name="T82" fmla="*/ 27 w 259"/>
                <a:gd name="T83" fmla="*/ 82 h 458"/>
                <a:gd name="T84" fmla="*/ 16 w 259"/>
                <a:gd name="T85" fmla="*/ 49 h 458"/>
                <a:gd name="T86" fmla="*/ 11 w 259"/>
                <a:gd name="T87" fmla="*/ 34 h 458"/>
                <a:gd name="T88" fmla="*/ 1 w 259"/>
                <a:gd name="T89" fmla="*/ 4 h 458"/>
                <a:gd name="T90" fmla="*/ 0 w 259"/>
                <a:gd name="T91" fmla="*/ 0 h 4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59" h="458">
                  <a:moveTo>
                    <a:pt x="259" y="458"/>
                  </a:moveTo>
                  <a:lnTo>
                    <a:pt x="259" y="456"/>
                  </a:lnTo>
                  <a:lnTo>
                    <a:pt x="258" y="455"/>
                  </a:lnTo>
                  <a:lnTo>
                    <a:pt x="258" y="454"/>
                  </a:lnTo>
                  <a:lnTo>
                    <a:pt x="258" y="452"/>
                  </a:lnTo>
                  <a:lnTo>
                    <a:pt x="257" y="451"/>
                  </a:lnTo>
                  <a:lnTo>
                    <a:pt x="257" y="450"/>
                  </a:lnTo>
                  <a:lnTo>
                    <a:pt x="256" y="449"/>
                  </a:lnTo>
                  <a:lnTo>
                    <a:pt x="256" y="448"/>
                  </a:lnTo>
                  <a:lnTo>
                    <a:pt x="255" y="447"/>
                  </a:lnTo>
                  <a:lnTo>
                    <a:pt x="255" y="446"/>
                  </a:lnTo>
                  <a:lnTo>
                    <a:pt x="254" y="445"/>
                  </a:lnTo>
                  <a:lnTo>
                    <a:pt x="253" y="444"/>
                  </a:lnTo>
                  <a:lnTo>
                    <a:pt x="253" y="443"/>
                  </a:lnTo>
                  <a:lnTo>
                    <a:pt x="251" y="441"/>
                  </a:lnTo>
                  <a:lnTo>
                    <a:pt x="249" y="439"/>
                  </a:lnTo>
                  <a:lnTo>
                    <a:pt x="225" y="409"/>
                  </a:lnTo>
                  <a:lnTo>
                    <a:pt x="215" y="397"/>
                  </a:lnTo>
                  <a:lnTo>
                    <a:pt x="196" y="371"/>
                  </a:lnTo>
                  <a:lnTo>
                    <a:pt x="179" y="347"/>
                  </a:lnTo>
                  <a:lnTo>
                    <a:pt x="161" y="324"/>
                  </a:lnTo>
                  <a:lnTo>
                    <a:pt x="116" y="269"/>
                  </a:lnTo>
                  <a:lnTo>
                    <a:pt x="114" y="267"/>
                  </a:lnTo>
                  <a:lnTo>
                    <a:pt x="111" y="263"/>
                  </a:lnTo>
                  <a:lnTo>
                    <a:pt x="109" y="260"/>
                  </a:lnTo>
                  <a:lnTo>
                    <a:pt x="107" y="256"/>
                  </a:lnTo>
                  <a:lnTo>
                    <a:pt x="105" y="252"/>
                  </a:lnTo>
                  <a:lnTo>
                    <a:pt x="100" y="242"/>
                  </a:lnTo>
                  <a:lnTo>
                    <a:pt x="95" y="232"/>
                  </a:lnTo>
                  <a:lnTo>
                    <a:pt x="91" y="224"/>
                  </a:lnTo>
                  <a:lnTo>
                    <a:pt x="86" y="216"/>
                  </a:lnTo>
                  <a:lnTo>
                    <a:pt x="82" y="207"/>
                  </a:lnTo>
                  <a:lnTo>
                    <a:pt x="78" y="198"/>
                  </a:lnTo>
                  <a:lnTo>
                    <a:pt x="71" y="179"/>
                  </a:lnTo>
                  <a:lnTo>
                    <a:pt x="68" y="170"/>
                  </a:lnTo>
                  <a:lnTo>
                    <a:pt x="64" y="161"/>
                  </a:lnTo>
                  <a:lnTo>
                    <a:pt x="60" y="152"/>
                  </a:lnTo>
                  <a:lnTo>
                    <a:pt x="56" y="143"/>
                  </a:lnTo>
                  <a:lnTo>
                    <a:pt x="47" y="127"/>
                  </a:lnTo>
                  <a:lnTo>
                    <a:pt x="40" y="112"/>
                  </a:lnTo>
                  <a:lnTo>
                    <a:pt x="33" y="97"/>
                  </a:lnTo>
                  <a:lnTo>
                    <a:pt x="27" y="82"/>
                  </a:lnTo>
                  <a:lnTo>
                    <a:pt x="16" y="49"/>
                  </a:lnTo>
                  <a:lnTo>
                    <a:pt x="11" y="34"/>
                  </a:lnTo>
                  <a:lnTo>
                    <a:pt x="1" y="4"/>
                  </a:lnTo>
                  <a:lnTo>
                    <a:pt x="0" y="0"/>
                  </a:lnTo>
                </a:path>
              </a:pathLst>
            </a:custGeom>
            <a:noFill/>
            <a:ln w="22225" cap="rnd">
              <a:solidFill>
                <a:srgbClr val="000000"/>
              </a:solidFill>
              <a:prstDash val="solid"/>
              <a:round/>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 name="Freeform 35">
              <a:extLst>
                <a:ext uri="{FF2B5EF4-FFF2-40B4-BE49-F238E27FC236}">
                  <a16:creationId xmlns="" xmlns:a16="http://schemas.microsoft.com/office/drawing/2014/main" id="{A724B07C-87EC-4894-89DD-140BC8942D03}"/>
                </a:ext>
              </a:extLst>
            </p:cNvPr>
            <p:cNvSpPr>
              <a:spLocks/>
            </p:cNvSpPr>
            <p:nvPr/>
          </p:nvSpPr>
          <p:spPr bwMode="auto">
            <a:xfrm>
              <a:off x="2907" y="2825"/>
              <a:ext cx="86" cy="141"/>
            </a:xfrm>
            <a:custGeom>
              <a:avLst/>
              <a:gdLst>
                <a:gd name="T0" fmla="*/ 86 w 86"/>
                <a:gd name="T1" fmla="*/ 0 h 141"/>
                <a:gd name="T2" fmla="*/ 85 w 86"/>
                <a:gd name="T3" fmla="*/ 1 h 141"/>
                <a:gd name="T4" fmla="*/ 84 w 86"/>
                <a:gd name="T5" fmla="*/ 1 h 141"/>
                <a:gd name="T6" fmla="*/ 82 w 86"/>
                <a:gd name="T7" fmla="*/ 1 h 141"/>
                <a:gd name="T8" fmla="*/ 81 w 86"/>
                <a:gd name="T9" fmla="*/ 1 h 141"/>
                <a:gd name="T10" fmla="*/ 80 w 86"/>
                <a:gd name="T11" fmla="*/ 2 h 141"/>
                <a:gd name="T12" fmla="*/ 78 w 86"/>
                <a:gd name="T13" fmla="*/ 3 h 141"/>
                <a:gd name="T14" fmla="*/ 77 w 86"/>
                <a:gd name="T15" fmla="*/ 3 h 141"/>
                <a:gd name="T16" fmla="*/ 76 w 86"/>
                <a:gd name="T17" fmla="*/ 4 h 141"/>
                <a:gd name="T18" fmla="*/ 74 w 86"/>
                <a:gd name="T19" fmla="*/ 5 h 141"/>
                <a:gd name="T20" fmla="*/ 73 w 86"/>
                <a:gd name="T21" fmla="*/ 6 h 141"/>
                <a:gd name="T22" fmla="*/ 70 w 86"/>
                <a:gd name="T23" fmla="*/ 9 h 141"/>
                <a:gd name="T24" fmla="*/ 66 w 86"/>
                <a:gd name="T25" fmla="*/ 13 h 141"/>
                <a:gd name="T26" fmla="*/ 56 w 86"/>
                <a:gd name="T27" fmla="*/ 25 h 141"/>
                <a:gd name="T28" fmla="*/ 51 w 86"/>
                <a:gd name="T29" fmla="*/ 33 h 141"/>
                <a:gd name="T30" fmla="*/ 46 w 86"/>
                <a:gd name="T31" fmla="*/ 41 h 141"/>
                <a:gd name="T32" fmla="*/ 36 w 86"/>
                <a:gd name="T33" fmla="*/ 60 h 141"/>
                <a:gd name="T34" fmla="*/ 29 w 86"/>
                <a:gd name="T35" fmla="*/ 75 h 141"/>
                <a:gd name="T36" fmla="*/ 7 w 86"/>
                <a:gd name="T37" fmla="*/ 123 h 141"/>
                <a:gd name="T38" fmla="*/ 2 w 86"/>
                <a:gd name="T39" fmla="*/ 135 h 141"/>
                <a:gd name="T40" fmla="*/ 0 w 86"/>
                <a:gd name="T41" fmla="*/ 141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6" h="141">
                  <a:moveTo>
                    <a:pt x="86" y="0"/>
                  </a:moveTo>
                  <a:lnTo>
                    <a:pt x="85" y="1"/>
                  </a:lnTo>
                  <a:lnTo>
                    <a:pt x="84" y="1"/>
                  </a:lnTo>
                  <a:lnTo>
                    <a:pt x="82" y="1"/>
                  </a:lnTo>
                  <a:lnTo>
                    <a:pt x="81" y="1"/>
                  </a:lnTo>
                  <a:lnTo>
                    <a:pt x="80" y="2"/>
                  </a:lnTo>
                  <a:lnTo>
                    <a:pt x="78" y="3"/>
                  </a:lnTo>
                  <a:lnTo>
                    <a:pt x="77" y="3"/>
                  </a:lnTo>
                  <a:lnTo>
                    <a:pt x="76" y="4"/>
                  </a:lnTo>
                  <a:lnTo>
                    <a:pt x="74" y="5"/>
                  </a:lnTo>
                  <a:lnTo>
                    <a:pt x="73" y="6"/>
                  </a:lnTo>
                  <a:lnTo>
                    <a:pt x="70" y="9"/>
                  </a:lnTo>
                  <a:lnTo>
                    <a:pt x="66" y="13"/>
                  </a:lnTo>
                  <a:lnTo>
                    <a:pt x="56" y="25"/>
                  </a:lnTo>
                  <a:lnTo>
                    <a:pt x="51" y="33"/>
                  </a:lnTo>
                  <a:lnTo>
                    <a:pt x="46" y="41"/>
                  </a:lnTo>
                  <a:lnTo>
                    <a:pt x="36" y="60"/>
                  </a:lnTo>
                  <a:lnTo>
                    <a:pt x="29" y="75"/>
                  </a:lnTo>
                  <a:lnTo>
                    <a:pt x="7" y="123"/>
                  </a:lnTo>
                  <a:lnTo>
                    <a:pt x="2" y="135"/>
                  </a:lnTo>
                  <a:lnTo>
                    <a:pt x="0" y="141"/>
                  </a:lnTo>
                </a:path>
              </a:pathLst>
            </a:custGeom>
            <a:noFill/>
            <a:ln w="22225" cap="rnd">
              <a:solidFill>
                <a:srgbClr val="000000"/>
              </a:solidFill>
              <a:prstDash val="solid"/>
              <a:round/>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 name="Freeform 36">
              <a:extLst>
                <a:ext uri="{FF2B5EF4-FFF2-40B4-BE49-F238E27FC236}">
                  <a16:creationId xmlns="" xmlns:a16="http://schemas.microsoft.com/office/drawing/2014/main" id="{E69DAE37-93BE-47A9-8335-E12CAB31F8AF}"/>
                </a:ext>
              </a:extLst>
            </p:cNvPr>
            <p:cNvSpPr>
              <a:spLocks/>
            </p:cNvSpPr>
            <p:nvPr/>
          </p:nvSpPr>
          <p:spPr bwMode="auto">
            <a:xfrm>
              <a:off x="2990" y="2805"/>
              <a:ext cx="155" cy="0"/>
            </a:xfrm>
            <a:custGeom>
              <a:avLst/>
              <a:gdLst>
                <a:gd name="T0" fmla="*/ 0 w 155"/>
                <a:gd name="T1" fmla="*/ 0 w 155"/>
                <a:gd name="T2" fmla="*/ 2 w 155"/>
                <a:gd name="T3" fmla="*/ 6 w 155"/>
                <a:gd name="T4" fmla="*/ 12 w 155"/>
                <a:gd name="T5" fmla="*/ 20 w 155"/>
                <a:gd name="T6" fmla="*/ 33 w 155"/>
                <a:gd name="T7" fmla="*/ 48 w 155"/>
                <a:gd name="T8" fmla="*/ 65 w 155"/>
                <a:gd name="T9" fmla="*/ 84 w 155"/>
                <a:gd name="T10" fmla="*/ 101 w 155"/>
                <a:gd name="T11" fmla="*/ 116 w 155"/>
                <a:gd name="T12" fmla="*/ 128 w 155"/>
                <a:gd name="T13" fmla="*/ 139 w 155"/>
                <a:gd name="T14" fmla="*/ 148 w 155"/>
                <a:gd name="T15" fmla="*/ 155 w 155"/>
              </a:gdLst>
              <a:ahLst/>
              <a:cxnLst>
                <a:cxn ang="0">
                  <a:pos x="T0" y="0"/>
                </a:cxn>
                <a:cxn ang="0">
                  <a:pos x="T1" y="0"/>
                </a:cxn>
                <a:cxn ang="0">
                  <a:pos x="T2" y="0"/>
                </a:cxn>
                <a:cxn ang="0">
                  <a:pos x="T3" y="0"/>
                </a:cxn>
                <a:cxn ang="0">
                  <a:pos x="T4" y="0"/>
                </a:cxn>
                <a:cxn ang="0">
                  <a:pos x="T5" y="0"/>
                </a:cxn>
                <a:cxn ang="0">
                  <a:pos x="T6" y="0"/>
                </a:cxn>
                <a:cxn ang="0">
                  <a:pos x="T7" y="0"/>
                </a:cxn>
                <a:cxn ang="0">
                  <a:pos x="T8" y="0"/>
                </a:cxn>
                <a:cxn ang="0">
                  <a:pos x="T9" y="0"/>
                </a:cxn>
                <a:cxn ang="0">
                  <a:pos x="T10" y="0"/>
                </a:cxn>
                <a:cxn ang="0">
                  <a:pos x="T11" y="0"/>
                </a:cxn>
                <a:cxn ang="0">
                  <a:pos x="T12" y="0"/>
                </a:cxn>
                <a:cxn ang="0">
                  <a:pos x="T13" y="0"/>
                </a:cxn>
                <a:cxn ang="0">
                  <a:pos x="T14" y="0"/>
                </a:cxn>
                <a:cxn ang="0">
                  <a:pos x="T15" y="0"/>
                </a:cxn>
              </a:cxnLst>
              <a:rect l="0" t="0" r="r" b="b"/>
              <a:pathLst>
                <a:path w="155">
                  <a:moveTo>
                    <a:pt x="0" y="0"/>
                  </a:moveTo>
                  <a:lnTo>
                    <a:pt x="0" y="0"/>
                  </a:lnTo>
                  <a:lnTo>
                    <a:pt x="2" y="0"/>
                  </a:lnTo>
                  <a:lnTo>
                    <a:pt x="6" y="0"/>
                  </a:lnTo>
                  <a:lnTo>
                    <a:pt x="12" y="0"/>
                  </a:lnTo>
                  <a:lnTo>
                    <a:pt x="20" y="0"/>
                  </a:lnTo>
                  <a:lnTo>
                    <a:pt x="33" y="0"/>
                  </a:lnTo>
                  <a:lnTo>
                    <a:pt x="48" y="0"/>
                  </a:lnTo>
                  <a:lnTo>
                    <a:pt x="65" y="0"/>
                  </a:lnTo>
                  <a:lnTo>
                    <a:pt x="84" y="0"/>
                  </a:lnTo>
                  <a:lnTo>
                    <a:pt x="101" y="0"/>
                  </a:lnTo>
                  <a:lnTo>
                    <a:pt x="116" y="0"/>
                  </a:lnTo>
                  <a:lnTo>
                    <a:pt x="128" y="0"/>
                  </a:lnTo>
                  <a:lnTo>
                    <a:pt x="139" y="0"/>
                  </a:lnTo>
                  <a:lnTo>
                    <a:pt x="148" y="0"/>
                  </a:lnTo>
                  <a:lnTo>
                    <a:pt x="155" y="0"/>
                  </a:lnTo>
                </a:path>
              </a:pathLst>
            </a:custGeom>
            <a:noFill/>
            <a:ln w="22225" cap="rnd">
              <a:solidFill>
                <a:srgbClr val="000000"/>
              </a:solidFill>
              <a:prstDash val="solid"/>
              <a:round/>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 name="Freeform 37">
              <a:extLst>
                <a:ext uri="{FF2B5EF4-FFF2-40B4-BE49-F238E27FC236}">
                  <a16:creationId xmlns="" xmlns:a16="http://schemas.microsoft.com/office/drawing/2014/main" id="{72D231F8-D9DD-4695-8E77-77B2E1B4EA5B}"/>
                </a:ext>
              </a:extLst>
            </p:cNvPr>
            <p:cNvSpPr>
              <a:spLocks/>
            </p:cNvSpPr>
            <p:nvPr/>
          </p:nvSpPr>
          <p:spPr bwMode="auto">
            <a:xfrm>
              <a:off x="3823" y="2083"/>
              <a:ext cx="287" cy="440"/>
            </a:xfrm>
            <a:custGeom>
              <a:avLst/>
              <a:gdLst>
                <a:gd name="T0" fmla="*/ 243 w 243"/>
                <a:gd name="T1" fmla="*/ 454 h 454"/>
                <a:gd name="T2" fmla="*/ 243 w 243"/>
                <a:gd name="T3" fmla="*/ 446 h 454"/>
                <a:gd name="T4" fmla="*/ 243 w 243"/>
                <a:gd name="T5" fmla="*/ 434 h 454"/>
                <a:gd name="T6" fmla="*/ 243 w 243"/>
                <a:gd name="T7" fmla="*/ 422 h 454"/>
                <a:gd name="T8" fmla="*/ 243 w 243"/>
                <a:gd name="T9" fmla="*/ 411 h 454"/>
                <a:gd name="T10" fmla="*/ 242 w 243"/>
                <a:gd name="T11" fmla="*/ 399 h 454"/>
                <a:gd name="T12" fmla="*/ 241 w 243"/>
                <a:gd name="T13" fmla="*/ 387 h 454"/>
                <a:gd name="T14" fmla="*/ 237 w 243"/>
                <a:gd name="T15" fmla="*/ 361 h 454"/>
                <a:gd name="T16" fmla="*/ 233 w 243"/>
                <a:gd name="T17" fmla="*/ 340 h 454"/>
                <a:gd name="T18" fmla="*/ 230 w 243"/>
                <a:gd name="T19" fmla="*/ 326 h 454"/>
                <a:gd name="T20" fmla="*/ 227 w 243"/>
                <a:gd name="T21" fmla="*/ 312 h 454"/>
                <a:gd name="T22" fmla="*/ 216 w 243"/>
                <a:gd name="T23" fmla="*/ 273 h 454"/>
                <a:gd name="T24" fmla="*/ 213 w 243"/>
                <a:gd name="T25" fmla="*/ 266 h 454"/>
                <a:gd name="T26" fmla="*/ 210 w 243"/>
                <a:gd name="T27" fmla="*/ 259 h 454"/>
                <a:gd name="T28" fmla="*/ 206 w 243"/>
                <a:gd name="T29" fmla="*/ 253 h 454"/>
                <a:gd name="T30" fmla="*/ 196 w 243"/>
                <a:gd name="T31" fmla="*/ 234 h 454"/>
                <a:gd name="T32" fmla="*/ 171 w 243"/>
                <a:gd name="T33" fmla="*/ 201 h 454"/>
                <a:gd name="T34" fmla="*/ 164 w 243"/>
                <a:gd name="T35" fmla="*/ 190 h 454"/>
                <a:gd name="T36" fmla="*/ 149 w 243"/>
                <a:gd name="T37" fmla="*/ 172 h 454"/>
                <a:gd name="T38" fmla="*/ 120 w 243"/>
                <a:gd name="T39" fmla="*/ 132 h 454"/>
                <a:gd name="T40" fmla="*/ 74 w 243"/>
                <a:gd name="T41" fmla="*/ 70 h 454"/>
                <a:gd name="T42" fmla="*/ 65 w 243"/>
                <a:gd name="T43" fmla="*/ 57 h 454"/>
                <a:gd name="T44" fmla="*/ 54 w 243"/>
                <a:gd name="T45" fmla="*/ 44 h 454"/>
                <a:gd name="T46" fmla="*/ 44 w 243"/>
                <a:gd name="T47" fmla="*/ 33 h 454"/>
                <a:gd name="T48" fmla="*/ 18 w 243"/>
                <a:gd name="T49" fmla="*/ 8 h 454"/>
                <a:gd name="T50" fmla="*/ 16 w 243"/>
                <a:gd name="T51" fmla="*/ 7 h 454"/>
                <a:gd name="T52" fmla="*/ 14 w 243"/>
                <a:gd name="T53" fmla="*/ 6 h 454"/>
                <a:gd name="T54" fmla="*/ 12 w 243"/>
                <a:gd name="T55" fmla="*/ 5 h 454"/>
                <a:gd name="T56" fmla="*/ 10 w 243"/>
                <a:gd name="T57" fmla="*/ 3 h 454"/>
                <a:gd name="T58" fmla="*/ 8 w 243"/>
                <a:gd name="T59" fmla="*/ 3 h 454"/>
                <a:gd name="T60" fmla="*/ 2 w 243"/>
                <a:gd name="T61" fmla="*/ 1 h 454"/>
                <a:gd name="T62" fmla="*/ 0 w 243"/>
                <a:gd name="T63" fmla="*/ 0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3" h="454">
                  <a:moveTo>
                    <a:pt x="243" y="454"/>
                  </a:moveTo>
                  <a:lnTo>
                    <a:pt x="243" y="446"/>
                  </a:lnTo>
                  <a:lnTo>
                    <a:pt x="243" y="434"/>
                  </a:lnTo>
                  <a:lnTo>
                    <a:pt x="243" y="422"/>
                  </a:lnTo>
                  <a:lnTo>
                    <a:pt x="243" y="411"/>
                  </a:lnTo>
                  <a:lnTo>
                    <a:pt x="242" y="399"/>
                  </a:lnTo>
                  <a:lnTo>
                    <a:pt x="241" y="387"/>
                  </a:lnTo>
                  <a:lnTo>
                    <a:pt x="237" y="361"/>
                  </a:lnTo>
                  <a:lnTo>
                    <a:pt x="233" y="340"/>
                  </a:lnTo>
                  <a:lnTo>
                    <a:pt x="230" y="326"/>
                  </a:lnTo>
                  <a:lnTo>
                    <a:pt x="227" y="312"/>
                  </a:lnTo>
                  <a:lnTo>
                    <a:pt x="216" y="273"/>
                  </a:lnTo>
                  <a:lnTo>
                    <a:pt x="213" y="266"/>
                  </a:lnTo>
                  <a:lnTo>
                    <a:pt x="210" y="259"/>
                  </a:lnTo>
                  <a:lnTo>
                    <a:pt x="206" y="253"/>
                  </a:lnTo>
                  <a:lnTo>
                    <a:pt x="196" y="234"/>
                  </a:lnTo>
                  <a:lnTo>
                    <a:pt x="171" y="201"/>
                  </a:lnTo>
                  <a:lnTo>
                    <a:pt x="164" y="190"/>
                  </a:lnTo>
                  <a:lnTo>
                    <a:pt x="149" y="172"/>
                  </a:lnTo>
                  <a:lnTo>
                    <a:pt x="120" y="132"/>
                  </a:lnTo>
                  <a:lnTo>
                    <a:pt x="74" y="70"/>
                  </a:lnTo>
                  <a:lnTo>
                    <a:pt x="65" y="57"/>
                  </a:lnTo>
                  <a:lnTo>
                    <a:pt x="54" y="44"/>
                  </a:lnTo>
                  <a:lnTo>
                    <a:pt x="44" y="33"/>
                  </a:lnTo>
                  <a:lnTo>
                    <a:pt x="18" y="8"/>
                  </a:lnTo>
                  <a:lnTo>
                    <a:pt x="16" y="7"/>
                  </a:lnTo>
                  <a:lnTo>
                    <a:pt x="14" y="6"/>
                  </a:lnTo>
                  <a:lnTo>
                    <a:pt x="12" y="5"/>
                  </a:lnTo>
                  <a:lnTo>
                    <a:pt x="10" y="3"/>
                  </a:lnTo>
                  <a:lnTo>
                    <a:pt x="8" y="3"/>
                  </a:lnTo>
                  <a:lnTo>
                    <a:pt x="2" y="1"/>
                  </a:lnTo>
                  <a:lnTo>
                    <a:pt x="0" y="0"/>
                  </a:lnTo>
                </a:path>
              </a:pathLst>
            </a:custGeom>
            <a:noFill/>
            <a:ln w="22225" cap="rnd">
              <a:solidFill>
                <a:srgbClr val="000000"/>
              </a:solidFill>
              <a:prstDash val="solid"/>
              <a:round/>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 name="Freeform 38">
              <a:extLst>
                <a:ext uri="{FF2B5EF4-FFF2-40B4-BE49-F238E27FC236}">
                  <a16:creationId xmlns="" xmlns:a16="http://schemas.microsoft.com/office/drawing/2014/main" id="{84E8AD8F-3F6B-43CB-82F6-CCE64B87F607}"/>
                </a:ext>
              </a:extLst>
            </p:cNvPr>
            <p:cNvSpPr>
              <a:spLocks/>
            </p:cNvSpPr>
            <p:nvPr/>
          </p:nvSpPr>
          <p:spPr bwMode="auto">
            <a:xfrm>
              <a:off x="3748" y="2066"/>
              <a:ext cx="55" cy="255"/>
            </a:xfrm>
            <a:custGeom>
              <a:avLst/>
              <a:gdLst>
                <a:gd name="T0" fmla="*/ 0 h 244"/>
                <a:gd name="T1" fmla="*/ 236 h 244"/>
                <a:gd name="T2" fmla="*/ 244 h 244"/>
              </a:gdLst>
              <a:ahLst/>
              <a:cxnLst>
                <a:cxn ang="0">
                  <a:pos x="0" y="T0"/>
                </a:cxn>
                <a:cxn ang="0">
                  <a:pos x="0" y="T1"/>
                </a:cxn>
                <a:cxn ang="0">
                  <a:pos x="0" y="T2"/>
                </a:cxn>
              </a:cxnLst>
              <a:rect l="0" t="0" r="r" b="b"/>
              <a:pathLst>
                <a:path h="244">
                  <a:moveTo>
                    <a:pt x="0" y="0"/>
                  </a:moveTo>
                  <a:lnTo>
                    <a:pt x="0" y="236"/>
                  </a:lnTo>
                  <a:lnTo>
                    <a:pt x="0" y="244"/>
                  </a:lnTo>
                </a:path>
              </a:pathLst>
            </a:custGeom>
            <a:noFill/>
            <a:ln w="22225" cap="rnd">
              <a:solidFill>
                <a:srgbClr val="000000"/>
              </a:solidFill>
              <a:prstDash val="solid"/>
              <a:round/>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 name="Freeform 39">
              <a:extLst>
                <a:ext uri="{FF2B5EF4-FFF2-40B4-BE49-F238E27FC236}">
                  <a16:creationId xmlns="" xmlns:a16="http://schemas.microsoft.com/office/drawing/2014/main" id="{C0183082-05DE-40AD-A25B-B7288695E588}"/>
                </a:ext>
              </a:extLst>
            </p:cNvPr>
            <p:cNvSpPr>
              <a:spLocks/>
            </p:cNvSpPr>
            <p:nvPr/>
          </p:nvSpPr>
          <p:spPr bwMode="auto">
            <a:xfrm>
              <a:off x="3732" y="2025"/>
              <a:ext cx="150" cy="5"/>
            </a:xfrm>
            <a:custGeom>
              <a:avLst/>
              <a:gdLst>
                <a:gd name="T0" fmla="*/ 0 w 150"/>
                <a:gd name="T1" fmla="*/ 5 h 5"/>
                <a:gd name="T2" fmla="*/ 102 w 150"/>
                <a:gd name="T3" fmla="*/ 5 h 5"/>
                <a:gd name="T4" fmla="*/ 107 w 150"/>
                <a:gd name="T5" fmla="*/ 5 h 5"/>
                <a:gd name="T6" fmla="*/ 119 w 150"/>
                <a:gd name="T7" fmla="*/ 2 h 5"/>
                <a:gd name="T8" fmla="*/ 136 w 150"/>
                <a:gd name="T9" fmla="*/ 0 h 5"/>
                <a:gd name="T10" fmla="*/ 147 w 150"/>
                <a:gd name="T11" fmla="*/ 0 h 5"/>
                <a:gd name="T12" fmla="*/ 150 w 150"/>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150" h="5">
                  <a:moveTo>
                    <a:pt x="0" y="5"/>
                  </a:moveTo>
                  <a:lnTo>
                    <a:pt x="102" y="5"/>
                  </a:lnTo>
                  <a:lnTo>
                    <a:pt x="107" y="5"/>
                  </a:lnTo>
                  <a:lnTo>
                    <a:pt x="119" y="2"/>
                  </a:lnTo>
                  <a:lnTo>
                    <a:pt x="136" y="0"/>
                  </a:lnTo>
                  <a:lnTo>
                    <a:pt x="147" y="0"/>
                  </a:lnTo>
                  <a:lnTo>
                    <a:pt x="150" y="0"/>
                  </a:lnTo>
                </a:path>
              </a:pathLst>
            </a:custGeom>
            <a:noFill/>
            <a:ln w="22225" cap="rnd">
              <a:solidFill>
                <a:srgbClr val="000000"/>
              </a:solidFill>
              <a:prstDash val="solid"/>
              <a:round/>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 name="Freeform 40">
              <a:extLst>
                <a:ext uri="{FF2B5EF4-FFF2-40B4-BE49-F238E27FC236}">
                  <a16:creationId xmlns="" xmlns:a16="http://schemas.microsoft.com/office/drawing/2014/main" id="{D87FF923-30DE-4ED4-B804-9B41D51AEB6D}"/>
                </a:ext>
              </a:extLst>
            </p:cNvPr>
            <p:cNvSpPr>
              <a:spLocks/>
            </p:cNvSpPr>
            <p:nvPr/>
          </p:nvSpPr>
          <p:spPr bwMode="auto">
            <a:xfrm>
              <a:off x="2975" y="2202"/>
              <a:ext cx="187" cy="262"/>
            </a:xfrm>
            <a:custGeom>
              <a:avLst/>
              <a:gdLst>
                <a:gd name="T0" fmla="*/ 187 w 187"/>
                <a:gd name="T1" fmla="*/ 0 h 262"/>
                <a:gd name="T2" fmla="*/ 181 w 187"/>
                <a:gd name="T3" fmla="*/ 0 h 262"/>
                <a:gd name="T4" fmla="*/ 175 w 187"/>
                <a:gd name="T5" fmla="*/ 2 h 262"/>
                <a:gd name="T6" fmla="*/ 170 w 187"/>
                <a:gd name="T7" fmla="*/ 3 h 262"/>
                <a:gd name="T8" fmla="*/ 164 w 187"/>
                <a:gd name="T9" fmla="*/ 5 h 262"/>
                <a:gd name="T10" fmla="*/ 159 w 187"/>
                <a:gd name="T11" fmla="*/ 7 h 262"/>
                <a:gd name="T12" fmla="*/ 143 w 187"/>
                <a:gd name="T13" fmla="*/ 14 h 262"/>
                <a:gd name="T14" fmla="*/ 123 w 187"/>
                <a:gd name="T15" fmla="*/ 24 h 262"/>
                <a:gd name="T16" fmla="*/ 122 w 187"/>
                <a:gd name="T17" fmla="*/ 24 h 262"/>
                <a:gd name="T18" fmla="*/ 120 w 187"/>
                <a:gd name="T19" fmla="*/ 25 h 262"/>
                <a:gd name="T20" fmla="*/ 118 w 187"/>
                <a:gd name="T21" fmla="*/ 25 h 262"/>
                <a:gd name="T22" fmla="*/ 116 w 187"/>
                <a:gd name="T23" fmla="*/ 26 h 262"/>
                <a:gd name="T24" fmla="*/ 114 w 187"/>
                <a:gd name="T25" fmla="*/ 27 h 262"/>
                <a:gd name="T26" fmla="*/ 113 w 187"/>
                <a:gd name="T27" fmla="*/ 28 h 262"/>
                <a:gd name="T28" fmla="*/ 111 w 187"/>
                <a:gd name="T29" fmla="*/ 29 h 262"/>
                <a:gd name="T30" fmla="*/ 109 w 187"/>
                <a:gd name="T31" fmla="*/ 31 h 262"/>
                <a:gd name="T32" fmla="*/ 107 w 187"/>
                <a:gd name="T33" fmla="*/ 32 h 262"/>
                <a:gd name="T34" fmla="*/ 105 w 187"/>
                <a:gd name="T35" fmla="*/ 33 h 262"/>
                <a:gd name="T36" fmla="*/ 103 w 187"/>
                <a:gd name="T37" fmla="*/ 35 h 262"/>
                <a:gd name="T38" fmla="*/ 102 w 187"/>
                <a:gd name="T39" fmla="*/ 37 h 262"/>
                <a:gd name="T40" fmla="*/ 100 w 187"/>
                <a:gd name="T41" fmla="*/ 39 h 262"/>
                <a:gd name="T42" fmla="*/ 96 w 187"/>
                <a:gd name="T43" fmla="*/ 44 h 262"/>
                <a:gd name="T44" fmla="*/ 93 w 187"/>
                <a:gd name="T45" fmla="*/ 49 h 262"/>
                <a:gd name="T46" fmla="*/ 90 w 187"/>
                <a:gd name="T47" fmla="*/ 53 h 262"/>
                <a:gd name="T48" fmla="*/ 81 w 187"/>
                <a:gd name="T49" fmla="*/ 63 h 262"/>
                <a:gd name="T50" fmla="*/ 68 w 187"/>
                <a:gd name="T51" fmla="*/ 78 h 262"/>
                <a:gd name="T52" fmla="*/ 65 w 187"/>
                <a:gd name="T53" fmla="*/ 81 h 262"/>
                <a:gd name="T54" fmla="*/ 63 w 187"/>
                <a:gd name="T55" fmla="*/ 84 h 262"/>
                <a:gd name="T56" fmla="*/ 62 w 187"/>
                <a:gd name="T57" fmla="*/ 87 h 262"/>
                <a:gd name="T58" fmla="*/ 60 w 187"/>
                <a:gd name="T59" fmla="*/ 89 h 262"/>
                <a:gd name="T60" fmla="*/ 58 w 187"/>
                <a:gd name="T61" fmla="*/ 92 h 262"/>
                <a:gd name="T62" fmla="*/ 57 w 187"/>
                <a:gd name="T63" fmla="*/ 95 h 262"/>
                <a:gd name="T64" fmla="*/ 55 w 187"/>
                <a:gd name="T65" fmla="*/ 98 h 262"/>
                <a:gd name="T66" fmla="*/ 52 w 187"/>
                <a:gd name="T67" fmla="*/ 105 h 262"/>
                <a:gd name="T68" fmla="*/ 36 w 187"/>
                <a:gd name="T69" fmla="*/ 147 h 262"/>
                <a:gd name="T70" fmla="*/ 29 w 187"/>
                <a:gd name="T71" fmla="*/ 161 h 262"/>
                <a:gd name="T72" fmla="*/ 24 w 187"/>
                <a:gd name="T73" fmla="*/ 176 h 262"/>
                <a:gd name="T74" fmla="*/ 19 w 187"/>
                <a:gd name="T75" fmla="*/ 191 h 262"/>
                <a:gd name="T76" fmla="*/ 8 w 187"/>
                <a:gd name="T77" fmla="*/ 228 h 262"/>
                <a:gd name="T78" fmla="*/ 1 w 187"/>
                <a:gd name="T79" fmla="*/ 258 h 262"/>
                <a:gd name="T80" fmla="*/ 0 w 187"/>
                <a:gd name="T81" fmla="*/ 262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87" h="262">
                  <a:moveTo>
                    <a:pt x="187" y="0"/>
                  </a:moveTo>
                  <a:lnTo>
                    <a:pt x="181" y="0"/>
                  </a:lnTo>
                  <a:lnTo>
                    <a:pt x="175" y="2"/>
                  </a:lnTo>
                  <a:lnTo>
                    <a:pt x="170" y="3"/>
                  </a:lnTo>
                  <a:lnTo>
                    <a:pt x="164" y="5"/>
                  </a:lnTo>
                  <a:lnTo>
                    <a:pt x="159" y="7"/>
                  </a:lnTo>
                  <a:lnTo>
                    <a:pt x="143" y="14"/>
                  </a:lnTo>
                  <a:lnTo>
                    <a:pt x="123" y="24"/>
                  </a:lnTo>
                  <a:lnTo>
                    <a:pt x="122" y="24"/>
                  </a:lnTo>
                  <a:lnTo>
                    <a:pt x="120" y="25"/>
                  </a:lnTo>
                  <a:lnTo>
                    <a:pt x="118" y="25"/>
                  </a:lnTo>
                  <a:lnTo>
                    <a:pt x="116" y="26"/>
                  </a:lnTo>
                  <a:lnTo>
                    <a:pt x="114" y="27"/>
                  </a:lnTo>
                  <a:lnTo>
                    <a:pt x="113" y="28"/>
                  </a:lnTo>
                  <a:lnTo>
                    <a:pt x="111" y="29"/>
                  </a:lnTo>
                  <a:lnTo>
                    <a:pt x="109" y="31"/>
                  </a:lnTo>
                  <a:lnTo>
                    <a:pt x="107" y="32"/>
                  </a:lnTo>
                  <a:lnTo>
                    <a:pt x="105" y="33"/>
                  </a:lnTo>
                  <a:lnTo>
                    <a:pt x="103" y="35"/>
                  </a:lnTo>
                  <a:lnTo>
                    <a:pt x="102" y="37"/>
                  </a:lnTo>
                  <a:lnTo>
                    <a:pt x="100" y="39"/>
                  </a:lnTo>
                  <a:lnTo>
                    <a:pt x="96" y="44"/>
                  </a:lnTo>
                  <a:lnTo>
                    <a:pt x="93" y="49"/>
                  </a:lnTo>
                  <a:lnTo>
                    <a:pt x="90" y="53"/>
                  </a:lnTo>
                  <a:lnTo>
                    <a:pt x="81" y="63"/>
                  </a:lnTo>
                  <a:lnTo>
                    <a:pt x="68" y="78"/>
                  </a:lnTo>
                  <a:lnTo>
                    <a:pt x="65" y="81"/>
                  </a:lnTo>
                  <a:lnTo>
                    <a:pt x="63" y="84"/>
                  </a:lnTo>
                  <a:lnTo>
                    <a:pt x="62" y="87"/>
                  </a:lnTo>
                  <a:lnTo>
                    <a:pt x="60" y="89"/>
                  </a:lnTo>
                  <a:lnTo>
                    <a:pt x="58" y="92"/>
                  </a:lnTo>
                  <a:lnTo>
                    <a:pt x="57" y="95"/>
                  </a:lnTo>
                  <a:lnTo>
                    <a:pt x="55" y="98"/>
                  </a:lnTo>
                  <a:lnTo>
                    <a:pt x="52" y="105"/>
                  </a:lnTo>
                  <a:lnTo>
                    <a:pt x="36" y="147"/>
                  </a:lnTo>
                  <a:lnTo>
                    <a:pt x="29" y="161"/>
                  </a:lnTo>
                  <a:lnTo>
                    <a:pt x="24" y="176"/>
                  </a:lnTo>
                  <a:lnTo>
                    <a:pt x="19" y="191"/>
                  </a:lnTo>
                  <a:lnTo>
                    <a:pt x="8" y="228"/>
                  </a:lnTo>
                  <a:lnTo>
                    <a:pt x="1" y="258"/>
                  </a:lnTo>
                  <a:lnTo>
                    <a:pt x="0" y="262"/>
                  </a:lnTo>
                </a:path>
              </a:pathLst>
            </a:custGeom>
            <a:noFill/>
            <a:ln w="22225" cap="rnd">
              <a:solidFill>
                <a:srgbClr val="000000"/>
              </a:solidFill>
              <a:prstDash val="solid"/>
              <a:round/>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 name="Freeform 41">
              <a:extLst>
                <a:ext uri="{FF2B5EF4-FFF2-40B4-BE49-F238E27FC236}">
                  <a16:creationId xmlns="" xmlns:a16="http://schemas.microsoft.com/office/drawing/2014/main" id="{9B4B2A5D-C852-437F-97F9-738B1FEB5C96}"/>
                </a:ext>
              </a:extLst>
            </p:cNvPr>
            <p:cNvSpPr>
              <a:spLocks/>
            </p:cNvSpPr>
            <p:nvPr/>
          </p:nvSpPr>
          <p:spPr bwMode="auto">
            <a:xfrm>
              <a:off x="2925" y="2387"/>
              <a:ext cx="147" cy="108"/>
            </a:xfrm>
            <a:custGeom>
              <a:avLst/>
              <a:gdLst>
                <a:gd name="T0" fmla="*/ 0 w 147"/>
                <a:gd name="T1" fmla="*/ 0 h 108"/>
                <a:gd name="T2" fmla="*/ 0 w 147"/>
                <a:gd name="T3" fmla="*/ 31 h 108"/>
                <a:gd name="T4" fmla="*/ 0 w 147"/>
                <a:gd name="T5" fmla="*/ 94 h 108"/>
                <a:gd name="T6" fmla="*/ 1 w 147"/>
                <a:gd name="T7" fmla="*/ 94 h 108"/>
                <a:gd name="T8" fmla="*/ 1 w 147"/>
                <a:gd name="T9" fmla="*/ 95 h 108"/>
                <a:gd name="T10" fmla="*/ 1 w 147"/>
                <a:gd name="T11" fmla="*/ 95 h 108"/>
                <a:gd name="T12" fmla="*/ 1 w 147"/>
                <a:gd name="T13" fmla="*/ 96 h 108"/>
                <a:gd name="T14" fmla="*/ 1 w 147"/>
                <a:gd name="T15" fmla="*/ 96 h 108"/>
                <a:gd name="T16" fmla="*/ 1 w 147"/>
                <a:gd name="T17" fmla="*/ 97 h 108"/>
                <a:gd name="T18" fmla="*/ 1 w 147"/>
                <a:gd name="T19" fmla="*/ 98 h 108"/>
                <a:gd name="T20" fmla="*/ 2 w 147"/>
                <a:gd name="T21" fmla="*/ 98 h 108"/>
                <a:gd name="T22" fmla="*/ 2 w 147"/>
                <a:gd name="T23" fmla="*/ 99 h 108"/>
                <a:gd name="T24" fmla="*/ 2 w 147"/>
                <a:gd name="T25" fmla="*/ 99 h 108"/>
                <a:gd name="T26" fmla="*/ 2 w 147"/>
                <a:gd name="T27" fmla="*/ 100 h 108"/>
                <a:gd name="T28" fmla="*/ 2 w 147"/>
                <a:gd name="T29" fmla="*/ 100 h 108"/>
                <a:gd name="T30" fmla="*/ 3 w 147"/>
                <a:gd name="T31" fmla="*/ 101 h 108"/>
                <a:gd name="T32" fmla="*/ 3 w 147"/>
                <a:gd name="T33" fmla="*/ 101 h 108"/>
                <a:gd name="T34" fmla="*/ 3 w 147"/>
                <a:gd name="T35" fmla="*/ 102 h 108"/>
                <a:gd name="T36" fmla="*/ 4 w 147"/>
                <a:gd name="T37" fmla="*/ 102 h 108"/>
                <a:gd name="T38" fmla="*/ 4 w 147"/>
                <a:gd name="T39" fmla="*/ 103 h 108"/>
                <a:gd name="T40" fmla="*/ 4 w 147"/>
                <a:gd name="T41" fmla="*/ 103 h 108"/>
                <a:gd name="T42" fmla="*/ 4 w 147"/>
                <a:gd name="T43" fmla="*/ 103 h 108"/>
                <a:gd name="T44" fmla="*/ 5 w 147"/>
                <a:gd name="T45" fmla="*/ 104 h 108"/>
                <a:gd name="T46" fmla="*/ 5 w 147"/>
                <a:gd name="T47" fmla="*/ 104 h 108"/>
                <a:gd name="T48" fmla="*/ 6 w 147"/>
                <a:gd name="T49" fmla="*/ 105 h 108"/>
                <a:gd name="T50" fmla="*/ 6 w 147"/>
                <a:gd name="T51" fmla="*/ 105 h 108"/>
                <a:gd name="T52" fmla="*/ 6 w 147"/>
                <a:gd name="T53" fmla="*/ 105 h 108"/>
                <a:gd name="T54" fmla="*/ 7 w 147"/>
                <a:gd name="T55" fmla="*/ 105 h 108"/>
                <a:gd name="T56" fmla="*/ 7 w 147"/>
                <a:gd name="T57" fmla="*/ 106 h 108"/>
                <a:gd name="T58" fmla="*/ 7 w 147"/>
                <a:gd name="T59" fmla="*/ 106 h 108"/>
                <a:gd name="T60" fmla="*/ 8 w 147"/>
                <a:gd name="T61" fmla="*/ 106 h 108"/>
                <a:gd name="T62" fmla="*/ 8 w 147"/>
                <a:gd name="T63" fmla="*/ 106 h 108"/>
                <a:gd name="T64" fmla="*/ 9 w 147"/>
                <a:gd name="T65" fmla="*/ 106 h 108"/>
                <a:gd name="T66" fmla="*/ 12 w 147"/>
                <a:gd name="T67" fmla="*/ 107 h 108"/>
                <a:gd name="T68" fmla="*/ 15 w 147"/>
                <a:gd name="T69" fmla="*/ 108 h 108"/>
                <a:gd name="T70" fmla="*/ 17 w 147"/>
                <a:gd name="T71" fmla="*/ 108 h 108"/>
                <a:gd name="T72" fmla="*/ 24 w 147"/>
                <a:gd name="T73" fmla="*/ 108 h 108"/>
                <a:gd name="T74" fmla="*/ 27 w 147"/>
                <a:gd name="T75" fmla="*/ 108 h 108"/>
                <a:gd name="T76" fmla="*/ 143 w 147"/>
                <a:gd name="T77" fmla="*/ 106 h 108"/>
                <a:gd name="T78" fmla="*/ 147 w 147"/>
                <a:gd name="T79" fmla="*/ 106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7" h="108">
                  <a:moveTo>
                    <a:pt x="0" y="0"/>
                  </a:moveTo>
                  <a:lnTo>
                    <a:pt x="0" y="31"/>
                  </a:lnTo>
                  <a:lnTo>
                    <a:pt x="0" y="94"/>
                  </a:lnTo>
                  <a:lnTo>
                    <a:pt x="1" y="94"/>
                  </a:lnTo>
                  <a:lnTo>
                    <a:pt x="1" y="95"/>
                  </a:lnTo>
                  <a:lnTo>
                    <a:pt x="1" y="95"/>
                  </a:lnTo>
                  <a:lnTo>
                    <a:pt x="1" y="96"/>
                  </a:lnTo>
                  <a:lnTo>
                    <a:pt x="1" y="96"/>
                  </a:lnTo>
                  <a:lnTo>
                    <a:pt x="1" y="97"/>
                  </a:lnTo>
                  <a:lnTo>
                    <a:pt x="1" y="98"/>
                  </a:lnTo>
                  <a:lnTo>
                    <a:pt x="2" y="98"/>
                  </a:lnTo>
                  <a:lnTo>
                    <a:pt x="2" y="99"/>
                  </a:lnTo>
                  <a:lnTo>
                    <a:pt x="2" y="99"/>
                  </a:lnTo>
                  <a:lnTo>
                    <a:pt x="2" y="100"/>
                  </a:lnTo>
                  <a:lnTo>
                    <a:pt x="2" y="100"/>
                  </a:lnTo>
                  <a:lnTo>
                    <a:pt x="3" y="101"/>
                  </a:lnTo>
                  <a:lnTo>
                    <a:pt x="3" y="101"/>
                  </a:lnTo>
                  <a:lnTo>
                    <a:pt x="3" y="102"/>
                  </a:lnTo>
                  <a:lnTo>
                    <a:pt x="4" y="102"/>
                  </a:lnTo>
                  <a:lnTo>
                    <a:pt x="4" y="103"/>
                  </a:lnTo>
                  <a:lnTo>
                    <a:pt x="4" y="103"/>
                  </a:lnTo>
                  <a:lnTo>
                    <a:pt x="4" y="103"/>
                  </a:lnTo>
                  <a:lnTo>
                    <a:pt x="5" y="104"/>
                  </a:lnTo>
                  <a:lnTo>
                    <a:pt x="5" y="104"/>
                  </a:lnTo>
                  <a:lnTo>
                    <a:pt x="6" y="105"/>
                  </a:lnTo>
                  <a:lnTo>
                    <a:pt x="6" y="105"/>
                  </a:lnTo>
                  <a:lnTo>
                    <a:pt x="6" y="105"/>
                  </a:lnTo>
                  <a:lnTo>
                    <a:pt x="7" y="105"/>
                  </a:lnTo>
                  <a:lnTo>
                    <a:pt x="7" y="106"/>
                  </a:lnTo>
                  <a:lnTo>
                    <a:pt x="7" y="106"/>
                  </a:lnTo>
                  <a:lnTo>
                    <a:pt x="8" y="106"/>
                  </a:lnTo>
                  <a:lnTo>
                    <a:pt x="8" y="106"/>
                  </a:lnTo>
                  <a:lnTo>
                    <a:pt x="9" y="106"/>
                  </a:lnTo>
                  <a:lnTo>
                    <a:pt x="12" y="107"/>
                  </a:lnTo>
                  <a:lnTo>
                    <a:pt x="15" y="108"/>
                  </a:lnTo>
                  <a:lnTo>
                    <a:pt x="17" y="108"/>
                  </a:lnTo>
                  <a:lnTo>
                    <a:pt x="24" y="108"/>
                  </a:lnTo>
                  <a:lnTo>
                    <a:pt x="27" y="108"/>
                  </a:lnTo>
                  <a:lnTo>
                    <a:pt x="143" y="106"/>
                  </a:lnTo>
                  <a:lnTo>
                    <a:pt x="147" y="106"/>
                  </a:lnTo>
                </a:path>
              </a:pathLst>
            </a:custGeom>
            <a:noFill/>
            <a:ln w="22225" cap="rnd">
              <a:solidFill>
                <a:srgbClr val="000000"/>
              </a:solidFill>
              <a:prstDash val="solid"/>
              <a:round/>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 name="Freeform 42">
              <a:extLst>
                <a:ext uri="{FF2B5EF4-FFF2-40B4-BE49-F238E27FC236}">
                  <a16:creationId xmlns="" xmlns:a16="http://schemas.microsoft.com/office/drawing/2014/main" id="{ECC6E4D2-2357-44EE-8E6F-7B538A1C07AF}"/>
                </a:ext>
              </a:extLst>
            </p:cNvPr>
            <p:cNvSpPr>
              <a:spLocks/>
            </p:cNvSpPr>
            <p:nvPr/>
          </p:nvSpPr>
          <p:spPr bwMode="auto">
            <a:xfrm>
              <a:off x="3059" y="2101"/>
              <a:ext cx="123" cy="220"/>
            </a:xfrm>
            <a:custGeom>
              <a:avLst/>
              <a:gdLst>
                <a:gd name="T0" fmla="*/ 0 w 123"/>
                <a:gd name="T1" fmla="*/ 0 h 220"/>
                <a:gd name="T2" fmla="*/ 11 w 123"/>
                <a:gd name="T3" fmla="*/ 0 h 220"/>
                <a:gd name="T4" fmla="*/ 23 w 123"/>
                <a:gd name="T5" fmla="*/ 1 h 220"/>
                <a:gd name="T6" fmla="*/ 34 w 123"/>
                <a:gd name="T7" fmla="*/ 3 h 220"/>
                <a:gd name="T8" fmla="*/ 45 w 123"/>
                <a:gd name="T9" fmla="*/ 5 h 220"/>
                <a:gd name="T10" fmla="*/ 69 w 123"/>
                <a:gd name="T11" fmla="*/ 13 h 220"/>
                <a:gd name="T12" fmla="*/ 93 w 123"/>
                <a:gd name="T13" fmla="*/ 26 h 220"/>
                <a:gd name="T14" fmla="*/ 99 w 123"/>
                <a:gd name="T15" fmla="*/ 29 h 220"/>
                <a:gd name="T16" fmla="*/ 105 w 123"/>
                <a:gd name="T17" fmla="*/ 33 h 220"/>
                <a:gd name="T18" fmla="*/ 119 w 123"/>
                <a:gd name="T19" fmla="*/ 45 h 220"/>
                <a:gd name="T20" fmla="*/ 119 w 123"/>
                <a:gd name="T21" fmla="*/ 45 h 220"/>
                <a:gd name="T22" fmla="*/ 120 w 123"/>
                <a:gd name="T23" fmla="*/ 45 h 220"/>
                <a:gd name="T24" fmla="*/ 120 w 123"/>
                <a:gd name="T25" fmla="*/ 46 h 220"/>
                <a:gd name="T26" fmla="*/ 120 w 123"/>
                <a:gd name="T27" fmla="*/ 46 h 220"/>
                <a:gd name="T28" fmla="*/ 121 w 123"/>
                <a:gd name="T29" fmla="*/ 47 h 220"/>
                <a:gd name="T30" fmla="*/ 121 w 123"/>
                <a:gd name="T31" fmla="*/ 47 h 220"/>
                <a:gd name="T32" fmla="*/ 121 w 123"/>
                <a:gd name="T33" fmla="*/ 48 h 220"/>
                <a:gd name="T34" fmla="*/ 122 w 123"/>
                <a:gd name="T35" fmla="*/ 49 h 220"/>
                <a:gd name="T36" fmla="*/ 122 w 123"/>
                <a:gd name="T37" fmla="*/ 49 h 220"/>
                <a:gd name="T38" fmla="*/ 122 w 123"/>
                <a:gd name="T39" fmla="*/ 50 h 220"/>
                <a:gd name="T40" fmla="*/ 122 w 123"/>
                <a:gd name="T41" fmla="*/ 51 h 220"/>
                <a:gd name="T42" fmla="*/ 122 w 123"/>
                <a:gd name="T43" fmla="*/ 51 h 220"/>
                <a:gd name="T44" fmla="*/ 123 w 123"/>
                <a:gd name="T45" fmla="*/ 52 h 220"/>
                <a:gd name="T46" fmla="*/ 123 w 123"/>
                <a:gd name="T47" fmla="*/ 52 h 220"/>
                <a:gd name="T48" fmla="*/ 123 w 123"/>
                <a:gd name="T49" fmla="*/ 53 h 220"/>
                <a:gd name="T50" fmla="*/ 123 w 123"/>
                <a:gd name="T51" fmla="*/ 54 h 220"/>
                <a:gd name="T52" fmla="*/ 123 w 123"/>
                <a:gd name="T53" fmla="*/ 55 h 220"/>
                <a:gd name="T54" fmla="*/ 123 w 123"/>
                <a:gd name="T55" fmla="*/ 55 h 220"/>
                <a:gd name="T56" fmla="*/ 123 w 123"/>
                <a:gd name="T57" fmla="*/ 56 h 220"/>
                <a:gd name="T58" fmla="*/ 123 w 123"/>
                <a:gd name="T59" fmla="*/ 57 h 220"/>
                <a:gd name="T60" fmla="*/ 123 w 123"/>
                <a:gd name="T61" fmla="*/ 58 h 220"/>
                <a:gd name="T62" fmla="*/ 123 w 123"/>
                <a:gd name="T63" fmla="*/ 58 h 220"/>
                <a:gd name="T64" fmla="*/ 123 w 123"/>
                <a:gd name="T65" fmla="*/ 59 h 220"/>
                <a:gd name="T66" fmla="*/ 123 w 123"/>
                <a:gd name="T67" fmla="*/ 61 h 220"/>
                <a:gd name="T68" fmla="*/ 123 w 123"/>
                <a:gd name="T69" fmla="*/ 65 h 220"/>
                <a:gd name="T70" fmla="*/ 122 w 123"/>
                <a:gd name="T71" fmla="*/ 70 h 220"/>
                <a:gd name="T72" fmla="*/ 120 w 123"/>
                <a:gd name="T73" fmla="*/ 82 h 220"/>
                <a:gd name="T74" fmla="*/ 117 w 123"/>
                <a:gd name="T75" fmla="*/ 94 h 220"/>
                <a:gd name="T76" fmla="*/ 116 w 123"/>
                <a:gd name="T77" fmla="*/ 109 h 220"/>
                <a:gd name="T78" fmla="*/ 116 w 123"/>
                <a:gd name="T79" fmla="*/ 114 h 220"/>
                <a:gd name="T80" fmla="*/ 116 w 123"/>
                <a:gd name="T81" fmla="*/ 119 h 220"/>
                <a:gd name="T82" fmla="*/ 115 w 123"/>
                <a:gd name="T83" fmla="*/ 124 h 220"/>
                <a:gd name="T84" fmla="*/ 113 w 123"/>
                <a:gd name="T85" fmla="*/ 136 h 220"/>
                <a:gd name="T86" fmla="*/ 109 w 123"/>
                <a:gd name="T87" fmla="*/ 157 h 220"/>
                <a:gd name="T88" fmla="*/ 100 w 123"/>
                <a:gd name="T89" fmla="*/ 212 h 220"/>
                <a:gd name="T90" fmla="*/ 99 w 123"/>
                <a:gd name="T91" fmla="*/ 216 h 220"/>
                <a:gd name="T92" fmla="*/ 98 w 123"/>
                <a:gd name="T93" fmla="*/ 220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23" h="220">
                  <a:moveTo>
                    <a:pt x="0" y="0"/>
                  </a:moveTo>
                  <a:lnTo>
                    <a:pt x="11" y="0"/>
                  </a:lnTo>
                  <a:lnTo>
                    <a:pt x="23" y="1"/>
                  </a:lnTo>
                  <a:lnTo>
                    <a:pt x="34" y="3"/>
                  </a:lnTo>
                  <a:lnTo>
                    <a:pt x="45" y="5"/>
                  </a:lnTo>
                  <a:lnTo>
                    <a:pt x="69" y="13"/>
                  </a:lnTo>
                  <a:lnTo>
                    <a:pt x="93" y="26"/>
                  </a:lnTo>
                  <a:lnTo>
                    <a:pt x="99" y="29"/>
                  </a:lnTo>
                  <a:lnTo>
                    <a:pt x="105" y="33"/>
                  </a:lnTo>
                  <a:lnTo>
                    <a:pt x="119" y="45"/>
                  </a:lnTo>
                  <a:lnTo>
                    <a:pt x="119" y="45"/>
                  </a:lnTo>
                  <a:lnTo>
                    <a:pt x="120" y="45"/>
                  </a:lnTo>
                  <a:lnTo>
                    <a:pt x="120" y="46"/>
                  </a:lnTo>
                  <a:lnTo>
                    <a:pt x="120" y="46"/>
                  </a:lnTo>
                  <a:lnTo>
                    <a:pt x="121" y="47"/>
                  </a:lnTo>
                  <a:lnTo>
                    <a:pt x="121" y="47"/>
                  </a:lnTo>
                  <a:lnTo>
                    <a:pt x="121" y="48"/>
                  </a:lnTo>
                  <a:lnTo>
                    <a:pt x="122" y="49"/>
                  </a:lnTo>
                  <a:lnTo>
                    <a:pt x="122" y="49"/>
                  </a:lnTo>
                  <a:lnTo>
                    <a:pt x="122" y="50"/>
                  </a:lnTo>
                  <a:lnTo>
                    <a:pt x="122" y="51"/>
                  </a:lnTo>
                  <a:lnTo>
                    <a:pt x="122" y="51"/>
                  </a:lnTo>
                  <a:lnTo>
                    <a:pt x="123" y="52"/>
                  </a:lnTo>
                  <a:lnTo>
                    <a:pt x="123" y="52"/>
                  </a:lnTo>
                  <a:lnTo>
                    <a:pt x="123" y="53"/>
                  </a:lnTo>
                  <a:lnTo>
                    <a:pt x="123" y="54"/>
                  </a:lnTo>
                  <a:lnTo>
                    <a:pt x="123" y="55"/>
                  </a:lnTo>
                  <a:lnTo>
                    <a:pt x="123" y="55"/>
                  </a:lnTo>
                  <a:lnTo>
                    <a:pt x="123" y="56"/>
                  </a:lnTo>
                  <a:lnTo>
                    <a:pt x="123" y="57"/>
                  </a:lnTo>
                  <a:lnTo>
                    <a:pt x="123" y="58"/>
                  </a:lnTo>
                  <a:lnTo>
                    <a:pt x="123" y="58"/>
                  </a:lnTo>
                  <a:lnTo>
                    <a:pt x="123" y="59"/>
                  </a:lnTo>
                  <a:lnTo>
                    <a:pt x="123" y="61"/>
                  </a:lnTo>
                  <a:lnTo>
                    <a:pt x="123" y="65"/>
                  </a:lnTo>
                  <a:lnTo>
                    <a:pt x="122" y="70"/>
                  </a:lnTo>
                  <a:lnTo>
                    <a:pt x="120" y="82"/>
                  </a:lnTo>
                  <a:lnTo>
                    <a:pt x="117" y="94"/>
                  </a:lnTo>
                  <a:lnTo>
                    <a:pt x="116" y="109"/>
                  </a:lnTo>
                  <a:lnTo>
                    <a:pt x="116" y="114"/>
                  </a:lnTo>
                  <a:lnTo>
                    <a:pt x="116" y="119"/>
                  </a:lnTo>
                  <a:lnTo>
                    <a:pt x="115" y="124"/>
                  </a:lnTo>
                  <a:lnTo>
                    <a:pt x="113" y="136"/>
                  </a:lnTo>
                  <a:lnTo>
                    <a:pt x="109" y="157"/>
                  </a:lnTo>
                  <a:lnTo>
                    <a:pt x="100" y="212"/>
                  </a:lnTo>
                  <a:lnTo>
                    <a:pt x="99" y="216"/>
                  </a:lnTo>
                  <a:lnTo>
                    <a:pt x="98" y="220"/>
                  </a:lnTo>
                </a:path>
              </a:pathLst>
            </a:custGeom>
            <a:noFill/>
            <a:ln w="22225" cap="rnd">
              <a:solidFill>
                <a:srgbClr val="000000"/>
              </a:solidFill>
              <a:prstDash val="solid"/>
              <a:round/>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 name="Freeform 43">
              <a:extLst>
                <a:ext uri="{FF2B5EF4-FFF2-40B4-BE49-F238E27FC236}">
                  <a16:creationId xmlns="" xmlns:a16="http://schemas.microsoft.com/office/drawing/2014/main" id="{17EE2783-7944-4AE4-8794-75CAE08082D3}"/>
                </a:ext>
              </a:extLst>
            </p:cNvPr>
            <p:cNvSpPr>
              <a:spLocks/>
            </p:cNvSpPr>
            <p:nvPr/>
          </p:nvSpPr>
          <p:spPr bwMode="auto">
            <a:xfrm>
              <a:off x="3397" y="2217"/>
              <a:ext cx="26" cy="939"/>
            </a:xfrm>
            <a:custGeom>
              <a:avLst/>
              <a:gdLst>
                <a:gd name="T0" fmla="*/ 26 w 26"/>
                <a:gd name="T1" fmla="*/ 0 h 939"/>
                <a:gd name="T2" fmla="*/ 23 w 26"/>
                <a:gd name="T3" fmla="*/ 110 h 939"/>
                <a:gd name="T4" fmla="*/ 15 w 26"/>
                <a:gd name="T5" fmla="*/ 222 h 939"/>
                <a:gd name="T6" fmla="*/ 11 w 26"/>
                <a:gd name="T7" fmla="*/ 268 h 939"/>
                <a:gd name="T8" fmla="*/ 8 w 26"/>
                <a:gd name="T9" fmla="*/ 389 h 939"/>
                <a:gd name="T10" fmla="*/ 7 w 26"/>
                <a:gd name="T11" fmla="*/ 463 h 939"/>
                <a:gd name="T12" fmla="*/ 5 w 26"/>
                <a:gd name="T13" fmla="*/ 540 h 939"/>
                <a:gd name="T14" fmla="*/ 2 w 26"/>
                <a:gd name="T15" fmla="*/ 649 h 939"/>
                <a:gd name="T16" fmla="*/ 2 w 26"/>
                <a:gd name="T17" fmla="*/ 649 h 939"/>
                <a:gd name="T18" fmla="*/ 1 w 26"/>
                <a:gd name="T19" fmla="*/ 769 h 939"/>
                <a:gd name="T20" fmla="*/ 2 w 26"/>
                <a:gd name="T21" fmla="*/ 824 h 939"/>
                <a:gd name="T22" fmla="*/ 2 w 26"/>
                <a:gd name="T23" fmla="*/ 927 h 939"/>
                <a:gd name="T24" fmla="*/ 1 w 26"/>
                <a:gd name="T25" fmla="*/ 936 h 939"/>
                <a:gd name="T26" fmla="*/ 0 w 26"/>
                <a:gd name="T27" fmla="*/ 939 h 9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6" h="939">
                  <a:moveTo>
                    <a:pt x="26" y="0"/>
                  </a:moveTo>
                  <a:lnTo>
                    <a:pt x="23" y="110"/>
                  </a:lnTo>
                  <a:lnTo>
                    <a:pt x="15" y="222"/>
                  </a:lnTo>
                  <a:lnTo>
                    <a:pt x="11" y="268"/>
                  </a:lnTo>
                  <a:lnTo>
                    <a:pt x="8" y="389"/>
                  </a:lnTo>
                  <a:lnTo>
                    <a:pt x="7" y="463"/>
                  </a:lnTo>
                  <a:lnTo>
                    <a:pt x="5" y="540"/>
                  </a:lnTo>
                  <a:lnTo>
                    <a:pt x="2" y="649"/>
                  </a:lnTo>
                  <a:lnTo>
                    <a:pt x="2" y="649"/>
                  </a:lnTo>
                  <a:lnTo>
                    <a:pt x="1" y="769"/>
                  </a:lnTo>
                  <a:lnTo>
                    <a:pt x="2" y="824"/>
                  </a:lnTo>
                  <a:lnTo>
                    <a:pt x="2" y="927"/>
                  </a:lnTo>
                  <a:lnTo>
                    <a:pt x="1" y="936"/>
                  </a:lnTo>
                  <a:lnTo>
                    <a:pt x="0" y="939"/>
                  </a:lnTo>
                </a:path>
              </a:pathLst>
            </a:custGeom>
            <a:noFill/>
            <a:ln w="22225" cap="rnd">
              <a:solidFill>
                <a:srgbClr val="000000"/>
              </a:solidFill>
              <a:prstDash val="solid"/>
              <a:round/>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 name="Freeform 44">
              <a:extLst>
                <a:ext uri="{FF2B5EF4-FFF2-40B4-BE49-F238E27FC236}">
                  <a16:creationId xmlns="" xmlns:a16="http://schemas.microsoft.com/office/drawing/2014/main" id="{7C0C9176-685A-4803-A477-BCFD2A5F8625}"/>
                </a:ext>
              </a:extLst>
            </p:cNvPr>
            <p:cNvSpPr>
              <a:spLocks/>
            </p:cNvSpPr>
            <p:nvPr/>
          </p:nvSpPr>
          <p:spPr bwMode="auto">
            <a:xfrm>
              <a:off x="3323" y="3012"/>
              <a:ext cx="144" cy="150"/>
            </a:xfrm>
            <a:custGeom>
              <a:avLst/>
              <a:gdLst>
                <a:gd name="T0" fmla="*/ 0 w 144"/>
                <a:gd name="T1" fmla="*/ 0 h 150"/>
                <a:gd name="T2" fmla="*/ 0 w 144"/>
                <a:gd name="T3" fmla="*/ 10 h 150"/>
                <a:gd name="T4" fmla="*/ 1 w 144"/>
                <a:gd name="T5" fmla="*/ 20 h 150"/>
                <a:gd name="T6" fmla="*/ 2 w 144"/>
                <a:gd name="T7" fmla="*/ 30 h 150"/>
                <a:gd name="T8" fmla="*/ 4 w 144"/>
                <a:gd name="T9" fmla="*/ 40 h 150"/>
                <a:gd name="T10" fmla="*/ 6 w 144"/>
                <a:gd name="T11" fmla="*/ 50 h 150"/>
                <a:gd name="T12" fmla="*/ 12 w 144"/>
                <a:gd name="T13" fmla="*/ 76 h 150"/>
                <a:gd name="T14" fmla="*/ 14 w 144"/>
                <a:gd name="T15" fmla="*/ 83 h 150"/>
                <a:gd name="T16" fmla="*/ 17 w 144"/>
                <a:gd name="T17" fmla="*/ 90 h 150"/>
                <a:gd name="T18" fmla="*/ 20 w 144"/>
                <a:gd name="T19" fmla="*/ 97 h 150"/>
                <a:gd name="T20" fmla="*/ 22 w 144"/>
                <a:gd name="T21" fmla="*/ 104 h 150"/>
                <a:gd name="T22" fmla="*/ 31 w 144"/>
                <a:gd name="T23" fmla="*/ 122 h 150"/>
                <a:gd name="T24" fmla="*/ 41 w 144"/>
                <a:gd name="T25" fmla="*/ 141 h 150"/>
                <a:gd name="T26" fmla="*/ 41 w 144"/>
                <a:gd name="T27" fmla="*/ 141 h 150"/>
                <a:gd name="T28" fmla="*/ 42 w 144"/>
                <a:gd name="T29" fmla="*/ 142 h 150"/>
                <a:gd name="T30" fmla="*/ 42 w 144"/>
                <a:gd name="T31" fmla="*/ 143 h 150"/>
                <a:gd name="T32" fmla="*/ 43 w 144"/>
                <a:gd name="T33" fmla="*/ 144 h 150"/>
                <a:gd name="T34" fmla="*/ 43 w 144"/>
                <a:gd name="T35" fmla="*/ 144 h 150"/>
                <a:gd name="T36" fmla="*/ 43 w 144"/>
                <a:gd name="T37" fmla="*/ 145 h 150"/>
                <a:gd name="T38" fmla="*/ 44 w 144"/>
                <a:gd name="T39" fmla="*/ 146 h 150"/>
                <a:gd name="T40" fmla="*/ 45 w 144"/>
                <a:gd name="T41" fmla="*/ 146 h 150"/>
                <a:gd name="T42" fmla="*/ 45 w 144"/>
                <a:gd name="T43" fmla="*/ 147 h 150"/>
                <a:gd name="T44" fmla="*/ 46 w 144"/>
                <a:gd name="T45" fmla="*/ 148 h 150"/>
                <a:gd name="T46" fmla="*/ 46 w 144"/>
                <a:gd name="T47" fmla="*/ 148 h 150"/>
                <a:gd name="T48" fmla="*/ 47 w 144"/>
                <a:gd name="T49" fmla="*/ 148 h 150"/>
                <a:gd name="T50" fmla="*/ 48 w 144"/>
                <a:gd name="T51" fmla="*/ 149 h 150"/>
                <a:gd name="T52" fmla="*/ 48 w 144"/>
                <a:gd name="T53" fmla="*/ 149 h 150"/>
                <a:gd name="T54" fmla="*/ 49 w 144"/>
                <a:gd name="T55" fmla="*/ 150 h 150"/>
                <a:gd name="T56" fmla="*/ 50 w 144"/>
                <a:gd name="T57" fmla="*/ 150 h 150"/>
                <a:gd name="T58" fmla="*/ 50 w 144"/>
                <a:gd name="T59" fmla="*/ 150 h 150"/>
                <a:gd name="T60" fmla="*/ 51 w 144"/>
                <a:gd name="T61" fmla="*/ 150 h 150"/>
                <a:gd name="T62" fmla="*/ 52 w 144"/>
                <a:gd name="T63" fmla="*/ 150 h 150"/>
                <a:gd name="T64" fmla="*/ 52 w 144"/>
                <a:gd name="T65" fmla="*/ 150 h 150"/>
                <a:gd name="T66" fmla="*/ 53 w 144"/>
                <a:gd name="T67" fmla="*/ 150 h 150"/>
                <a:gd name="T68" fmla="*/ 54 w 144"/>
                <a:gd name="T69" fmla="*/ 150 h 150"/>
                <a:gd name="T70" fmla="*/ 54 w 144"/>
                <a:gd name="T71" fmla="*/ 150 h 150"/>
                <a:gd name="T72" fmla="*/ 55 w 144"/>
                <a:gd name="T73" fmla="*/ 150 h 150"/>
                <a:gd name="T74" fmla="*/ 56 w 144"/>
                <a:gd name="T75" fmla="*/ 150 h 150"/>
                <a:gd name="T76" fmla="*/ 57 w 144"/>
                <a:gd name="T77" fmla="*/ 150 h 150"/>
                <a:gd name="T78" fmla="*/ 59 w 144"/>
                <a:gd name="T79" fmla="*/ 150 h 150"/>
                <a:gd name="T80" fmla="*/ 62 w 144"/>
                <a:gd name="T81" fmla="*/ 148 h 150"/>
                <a:gd name="T82" fmla="*/ 66 w 144"/>
                <a:gd name="T83" fmla="*/ 146 h 150"/>
                <a:gd name="T84" fmla="*/ 69 w 144"/>
                <a:gd name="T85" fmla="*/ 144 h 150"/>
                <a:gd name="T86" fmla="*/ 79 w 144"/>
                <a:gd name="T87" fmla="*/ 137 h 150"/>
                <a:gd name="T88" fmla="*/ 86 w 144"/>
                <a:gd name="T89" fmla="*/ 132 h 150"/>
                <a:gd name="T90" fmla="*/ 98 w 144"/>
                <a:gd name="T91" fmla="*/ 126 h 150"/>
                <a:gd name="T92" fmla="*/ 102 w 144"/>
                <a:gd name="T93" fmla="*/ 123 h 150"/>
                <a:gd name="T94" fmla="*/ 107 w 144"/>
                <a:gd name="T95" fmla="*/ 120 h 150"/>
                <a:gd name="T96" fmla="*/ 111 w 144"/>
                <a:gd name="T97" fmla="*/ 117 h 150"/>
                <a:gd name="T98" fmla="*/ 116 w 144"/>
                <a:gd name="T99" fmla="*/ 114 h 150"/>
                <a:gd name="T100" fmla="*/ 120 w 144"/>
                <a:gd name="T101" fmla="*/ 110 h 150"/>
                <a:gd name="T102" fmla="*/ 125 w 144"/>
                <a:gd name="T103" fmla="*/ 106 h 150"/>
                <a:gd name="T104" fmla="*/ 133 w 144"/>
                <a:gd name="T105" fmla="*/ 97 h 150"/>
                <a:gd name="T106" fmla="*/ 141 w 144"/>
                <a:gd name="T107" fmla="*/ 89 h 150"/>
                <a:gd name="T108" fmla="*/ 144 w 144"/>
                <a:gd name="T109" fmla="*/ 8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44" h="150">
                  <a:moveTo>
                    <a:pt x="0" y="0"/>
                  </a:moveTo>
                  <a:lnTo>
                    <a:pt x="0" y="10"/>
                  </a:lnTo>
                  <a:lnTo>
                    <a:pt x="1" y="20"/>
                  </a:lnTo>
                  <a:lnTo>
                    <a:pt x="2" y="30"/>
                  </a:lnTo>
                  <a:lnTo>
                    <a:pt x="4" y="40"/>
                  </a:lnTo>
                  <a:lnTo>
                    <a:pt x="6" y="50"/>
                  </a:lnTo>
                  <a:lnTo>
                    <a:pt x="12" y="76"/>
                  </a:lnTo>
                  <a:lnTo>
                    <a:pt x="14" y="83"/>
                  </a:lnTo>
                  <a:lnTo>
                    <a:pt x="17" y="90"/>
                  </a:lnTo>
                  <a:lnTo>
                    <a:pt x="20" y="97"/>
                  </a:lnTo>
                  <a:lnTo>
                    <a:pt x="22" y="104"/>
                  </a:lnTo>
                  <a:lnTo>
                    <a:pt x="31" y="122"/>
                  </a:lnTo>
                  <a:lnTo>
                    <a:pt x="41" y="141"/>
                  </a:lnTo>
                  <a:lnTo>
                    <a:pt x="41" y="141"/>
                  </a:lnTo>
                  <a:lnTo>
                    <a:pt x="42" y="142"/>
                  </a:lnTo>
                  <a:lnTo>
                    <a:pt x="42" y="143"/>
                  </a:lnTo>
                  <a:lnTo>
                    <a:pt x="43" y="144"/>
                  </a:lnTo>
                  <a:lnTo>
                    <a:pt x="43" y="144"/>
                  </a:lnTo>
                  <a:lnTo>
                    <a:pt x="43" y="145"/>
                  </a:lnTo>
                  <a:lnTo>
                    <a:pt x="44" y="146"/>
                  </a:lnTo>
                  <a:lnTo>
                    <a:pt x="45" y="146"/>
                  </a:lnTo>
                  <a:lnTo>
                    <a:pt x="45" y="147"/>
                  </a:lnTo>
                  <a:lnTo>
                    <a:pt x="46" y="148"/>
                  </a:lnTo>
                  <a:lnTo>
                    <a:pt x="46" y="148"/>
                  </a:lnTo>
                  <a:lnTo>
                    <a:pt x="47" y="148"/>
                  </a:lnTo>
                  <a:lnTo>
                    <a:pt x="48" y="149"/>
                  </a:lnTo>
                  <a:lnTo>
                    <a:pt x="48" y="149"/>
                  </a:lnTo>
                  <a:lnTo>
                    <a:pt x="49" y="150"/>
                  </a:lnTo>
                  <a:lnTo>
                    <a:pt x="50" y="150"/>
                  </a:lnTo>
                  <a:lnTo>
                    <a:pt x="50" y="150"/>
                  </a:lnTo>
                  <a:lnTo>
                    <a:pt x="51" y="150"/>
                  </a:lnTo>
                  <a:lnTo>
                    <a:pt x="52" y="150"/>
                  </a:lnTo>
                  <a:lnTo>
                    <a:pt x="52" y="150"/>
                  </a:lnTo>
                  <a:lnTo>
                    <a:pt x="53" y="150"/>
                  </a:lnTo>
                  <a:lnTo>
                    <a:pt x="54" y="150"/>
                  </a:lnTo>
                  <a:lnTo>
                    <a:pt x="54" y="150"/>
                  </a:lnTo>
                  <a:lnTo>
                    <a:pt x="55" y="150"/>
                  </a:lnTo>
                  <a:lnTo>
                    <a:pt x="56" y="150"/>
                  </a:lnTo>
                  <a:lnTo>
                    <a:pt x="57" y="150"/>
                  </a:lnTo>
                  <a:lnTo>
                    <a:pt x="59" y="150"/>
                  </a:lnTo>
                  <a:lnTo>
                    <a:pt x="62" y="148"/>
                  </a:lnTo>
                  <a:lnTo>
                    <a:pt x="66" y="146"/>
                  </a:lnTo>
                  <a:lnTo>
                    <a:pt x="69" y="144"/>
                  </a:lnTo>
                  <a:lnTo>
                    <a:pt x="79" y="137"/>
                  </a:lnTo>
                  <a:lnTo>
                    <a:pt x="86" y="132"/>
                  </a:lnTo>
                  <a:lnTo>
                    <a:pt x="98" y="126"/>
                  </a:lnTo>
                  <a:lnTo>
                    <a:pt x="102" y="123"/>
                  </a:lnTo>
                  <a:lnTo>
                    <a:pt x="107" y="120"/>
                  </a:lnTo>
                  <a:lnTo>
                    <a:pt x="111" y="117"/>
                  </a:lnTo>
                  <a:lnTo>
                    <a:pt x="116" y="114"/>
                  </a:lnTo>
                  <a:lnTo>
                    <a:pt x="120" y="110"/>
                  </a:lnTo>
                  <a:lnTo>
                    <a:pt x="125" y="106"/>
                  </a:lnTo>
                  <a:lnTo>
                    <a:pt x="133" y="97"/>
                  </a:lnTo>
                  <a:lnTo>
                    <a:pt x="141" y="89"/>
                  </a:lnTo>
                  <a:lnTo>
                    <a:pt x="144" y="87"/>
                  </a:lnTo>
                </a:path>
              </a:pathLst>
            </a:custGeom>
            <a:noFill/>
            <a:ln w="22225" cap="rnd">
              <a:solidFill>
                <a:srgbClr val="000000"/>
              </a:solidFill>
              <a:prstDash val="solid"/>
              <a:round/>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 name="Freeform 45">
              <a:extLst>
                <a:ext uri="{FF2B5EF4-FFF2-40B4-BE49-F238E27FC236}">
                  <a16:creationId xmlns="" xmlns:a16="http://schemas.microsoft.com/office/drawing/2014/main" id="{9D064DBC-4864-4A48-86F8-CCF7BB4F4C53}"/>
                </a:ext>
              </a:extLst>
            </p:cNvPr>
            <p:cNvSpPr>
              <a:spLocks/>
            </p:cNvSpPr>
            <p:nvPr/>
          </p:nvSpPr>
          <p:spPr bwMode="auto">
            <a:xfrm>
              <a:off x="3346" y="2201"/>
              <a:ext cx="80" cy="66"/>
            </a:xfrm>
            <a:custGeom>
              <a:avLst/>
              <a:gdLst>
                <a:gd name="T0" fmla="*/ 80 w 80"/>
                <a:gd name="T1" fmla="*/ 0 h 66"/>
                <a:gd name="T2" fmla="*/ 79 w 80"/>
                <a:gd name="T3" fmla="*/ 1 h 66"/>
                <a:gd name="T4" fmla="*/ 78 w 80"/>
                <a:gd name="T5" fmla="*/ 1 h 66"/>
                <a:gd name="T6" fmla="*/ 77 w 80"/>
                <a:gd name="T7" fmla="*/ 1 h 66"/>
                <a:gd name="T8" fmla="*/ 75 w 80"/>
                <a:gd name="T9" fmla="*/ 2 h 66"/>
                <a:gd name="T10" fmla="*/ 75 w 80"/>
                <a:gd name="T11" fmla="*/ 3 h 66"/>
                <a:gd name="T12" fmla="*/ 73 w 80"/>
                <a:gd name="T13" fmla="*/ 4 h 66"/>
                <a:gd name="T14" fmla="*/ 73 w 80"/>
                <a:gd name="T15" fmla="*/ 4 h 66"/>
                <a:gd name="T16" fmla="*/ 72 w 80"/>
                <a:gd name="T17" fmla="*/ 6 h 66"/>
                <a:gd name="T18" fmla="*/ 71 w 80"/>
                <a:gd name="T19" fmla="*/ 6 h 66"/>
                <a:gd name="T20" fmla="*/ 70 w 80"/>
                <a:gd name="T21" fmla="*/ 7 h 66"/>
                <a:gd name="T22" fmla="*/ 69 w 80"/>
                <a:gd name="T23" fmla="*/ 8 h 66"/>
                <a:gd name="T24" fmla="*/ 66 w 80"/>
                <a:gd name="T25" fmla="*/ 12 h 66"/>
                <a:gd name="T26" fmla="*/ 63 w 80"/>
                <a:gd name="T27" fmla="*/ 17 h 66"/>
                <a:gd name="T28" fmla="*/ 58 w 80"/>
                <a:gd name="T29" fmla="*/ 22 h 66"/>
                <a:gd name="T30" fmla="*/ 53 w 80"/>
                <a:gd name="T31" fmla="*/ 27 h 66"/>
                <a:gd name="T32" fmla="*/ 48 w 80"/>
                <a:gd name="T33" fmla="*/ 32 h 66"/>
                <a:gd name="T34" fmla="*/ 43 w 80"/>
                <a:gd name="T35" fmla="*/ 36 h 66"/>
                <a:gd name="T36" fmla="*/ 38 w 80"/>
                <a:gd name="T37" fmla="*/ 40 h 66"/>
                <a:gd name="T38" fmla="*/ 33 w 80"/>
                <a:gd name="T39" fmla="*/ 43 h 66"/>
                <a:gd name="T40" fmla="*/ 21 w 80"/>
                <a:gd name="T41" fmla="*/ 50 h 66"/>
                <a:gd name="T42" fmla="*/ 19 w 80"/>
                <a:gd name="T43" fmla="*/ 51 h 66"/>
                <a:gd name="T44" fmla="*/ 16 w 80"/>
                <a:gd name="T45" fmla="*/ 53 h 66"/>
                <a:gd name="T46" fmla="*/ 13 w 80"/>
                <a:gd name="T47" fmla="*/ 55 h 66"/>
                <a:gd name="T48" fmla="*/ 11 w 80"/>
                <a:gd name="T49" fmla="*/ 56 h 66"/>
                <a:gd name="T50" fmla="*/ 8 w 80"/>
                <a:gd name="T51" fmla="*/ 58 h 66"/>
                <a:gd name="T52" fmla="*/ 2 w 80"/>
                <a:gd name="T53" fmla="*/ 64 h 66"/>
                <a:gd name="T54" fmla="*/ 0 w 80"/>
                <a:gd name="T55" fmla="*/ 66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0" h="66">
                  <a:moveTo>
                    <a:pt x="80" y="0"/>
                  </a:moveTo>
                  <a:lnTo>
                    <a:pt x="79" y="1"/>
                  </a:lnTo>
                  <a:lnTo>
                    <a:pt x="78" y="1"/>
                  </a:lnTo>
                  <a:lnTo>
                    <a:pt x="77" y="1"/>
                  </a:lnTo>
                  <a:lnTo>
                    <a:pt x="75" y="2"/>
                  </a:lnTo>
                  <a:lnTo>
                    <a:pt x="75" y="3"/>
                  </a:lnTo>
                  <a:lnTo>
                    <a:pt x="73" y="4"/>
                  </a:lnTo>
                  <a:lnTo>
                    <a:pt x="73" y="4"/>
                  </a:lnTo>
                  <a:lnTo>
                    <a:pt x="72" y="6"/>
                  </a:lnTo>
                  <a:lnTo>
                    <a:pt x="71" y="6"/>
                  </a:lnTo>
                  <a:lnTo>
                    <a:pt x="70" y="7"/>
                  </a:lnTo>
                  <a:lnTo>
                    <a:pt x="69" y="8"/>
                  </a:lnTo>
                  <a:lnTo>
                    <a:pt x="66" y="12"/>
                  </a:lnTo>
                  <a:lnTo>
                    <a:pt x="63" y="17"/>
                  </a:lnTo>
                  <a:lnTo>
                    <a:pt x="58" y="22"/>
                  </a:lnTo>
                  <a:lnTo>
                    <a:pt x="53" y="27"/>
                  </a:lnTo>
                  <a:lnTo>
                    <a:pt x="48" y="32"/>
                  </a:lnTo>
                  <a:lnTo>
                    <a:pt x="43" y="36"/>
                  </a:lnTo>
                  <a:lnTo>
                    <a:pt x="38" y="40"/>
                  </a:lnTo>
                  <a:lnTo>
                    <a:pt x="33" y="43"/>
                  </a:lnTo>
                  <a:lnTo>
                    <a:pt x="21" y="50"/>
                  </a:lnTo>
                  <a:lnTo>
                    <a:pt x="19" y="51"/>
                  </a:lnTo>
                  <a:lnTo>
                    <a:pt x="16" y="53"/>
                  </a:lnTo>
                  <a:lnTo>
                    <a:pt x="13" y="55"/>
                  </a:lnTo>
                  <a:lnTo>
                    <a:pt x="11" y="56"/>
                  </a:lnTo>
                  <a:lnTo>
                    <a:pt x="8" y="58"/>
                  </a:lnTo>
                  <a:lnTo>
                    <a:pt x="2" y="64"/>
                  </a:lnTo>
                  <a:lnTo>
                    <a:pt x="0" y="66"/>
                  </a:lnTo>
                </a:path>
              </a:pathLst>
            </a:custGeom>
            <a:noFill/>
            <a:ln w="22225" cap="rnd">
              <a:solidFill>
                <a:srgbClr val="000000"/>
              </a:solidFill>
              <a:prstDash val="solid"/>
              <a:round/>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 name="Freeform 46">
              <a:extLst>
                <a:ext uri="{FF2B5EF4-FFF2-40B4-BE49-F238E27FC236}">
                  <a16:creationId xmlns="" xmlns:a16="http://schemas.microsoft.com/office/drawing/2014/main" id="{B96D2968-806F-4CD1-8855-CCEAD851A4CC}"/>
                </a:ext>
              </a:extLst>
            </p:cNvPr>
            <p:cNvSpPr>
              <a:spLocks/>
            </p:cNvSpPr>
            <p:nvPr/>
          </p:nvSpPr>
          <p:spPr bwMode="auto">
            <a:xfrm>
              <a:off x="3419" y="2191"/>
              <a:ext cx="112" cy="57"/>
            </a:xfrm>
            <a:custGeom>
              <a:avLst/>
              <a:gdLst>
                <a:gd name="T0" fmla="*/ 0 w 112"/>
                <a:gd name="T1" fmla="*/ 0 h 57"/>
                <a:gd name="T2" fmla="*/ 3 w 112"/>
                <a:gd name="T3" fmla="*/ 0 h 57"/>
                <a:gd name="T4" fmla="*/ 5 w 112"/>
                <a:gd name="T5" fmla="*/ 0 h 57"/>
                <a:gd name="T6" fmla="*/ 8 w 112"/>
                <a:gd name="T7" fmla="*/ 1 h 57"/>
                <a:gd name="T8" fmla="*/ 10 w 112"/>
                <a:gd name="T9" fmla="*/ 1 h 57"/>
                <a:gd name="T10" fmla="*/ 13 w 112"/>
                <a:gd name="T11" fmla="*/ 2 h 57"/>
                <a:gd name="T12" fmla="*/ 15 w 112"/>
                <a:gd name="T13" fmla="*/ 2 h 57"/>
                <a:gd name="T14" fmla="*/ 18 w 112"/>
                <a:gd name="T15" fmla="*/ 3 h 57"/>
                <a:gd name="T16" fmla="*/ 20 w 112"/>
                <a:gd name="T17" fmla="*/ 4 h 57"/>
                <a:gd name="T18" fmla="*/ 22 w 112"/>
                <a:gd name="T19" fmla="*/ 6 h 57"/>
                <a:gd name="T20" fmla="*/ 25 w 112"/>
                <a:gd name="T21" fmla="*/ 7 h 57"/>
                <a:gd name="T22" fmla="*/ 27 w 112"/>
                <a:gd name="T23" fmla="*/ 9 h 57"/>
                <a:gd name="T24" fmla="*/ 32 w 112"/>
                <a:gd name="T25" fmla="*/ 12 h 57"/>
                <a:gd name="T26" fmla="*/ 37 w 112"/>
                <a:gd name="T27" fmla="*/ 16 h 57"/>
                <a:gd name="T28" fmla="*/ 52 w 112"/>
                <a:gd name="T29" fmla="*/ 25 h 57"/>
                <a:gd name="T30" fmla="*/ 66 w 112"/>
                <a:gd name="T31" fmla="*/ 33 h 57"/>
                <a:gd name="T32" fmla="*/ 72 w 112"/>
                <a:gd name="T33" fmla="*/ 37 h 57"/>
                <a:gd name="T34" fmla="*/ 86 w 112"/>
                <a:gd name="T35" fmla="*/ 43 h 57"/>
                <a:gd name="T36" fmla="*/ 92 w 112"/>
                <a:gd name="T37" fmla="*/ 45 h 57"/>
                <a:gd name="T38" fmla="*/ 97 w 112"/>
                <a:gd name="T39" fmla="*/ 48 h 57"/>
                <a:gd name="T40" fmla="*/ 109 w 112"/>
                <a:gd name="T41" fmla="*/ 55 h 57"/>
                <a:gd name="T42" fmla="*/ 112 w 112"/>
                <a:gd name="T43"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12" h="57">
                  <a:moveTo>
                    <a:pt x="0" y="0"/>
                  </a:moveTo>
                  <a:lnTo>
                    <a:pt x="3" y="0"/>
                  </a:lnTo>
                  <a:lnTo>
                    <a:pt x="5" y="0"/>
                  </a:lnTo>
                  <a:lnTo>
                    <a:pt x="8" y="1"/>
                  </a:lnTo>
                  <a:lnTo>
                    <a:pt x="10" y="1"/>
                  </a:lnTo>
                  <a:lnTo>
                    <a:pt x="13" y="2"/>
                  </a:lnTo>
                  <a:lnTo>
                    <a:pt x="15" y="2"/>
                  </a:lnTo>
                  <a:lnTo>
                    <a:pt x="18" y="3"/>
                  </a:lnTo>
                  <a:lnTo>
                    <a:pt x="20" y="4"/>
                  </a:lnTo>
                  <a:lnTo>
                    <a:pt x="22" y="6"/>
                  </a:lnTo>
                  <a:lnTo>
                    <a:pt x="25" y="7"/>
                  </a:lnTo>
                  <a:lnTo>
                    <a:pt x="27" y="9"/>
                  </a:lnTo>
                  <a:lnTo>
                    <a:pt x="32" y="12"/>
                  </a:lnTo>
                  <a:lnTo>
                    <a:pt x="37" y="16"/>
                  </a:lnTo>
                  <a:lnTo>
                    <a:pt x="52" y="25"/>
                  </a:lnTo>
                  <a:lnTo>
                    <a:pt x="66" y="33"/>
                  </a:lnTo>
                  <a:lnTo>
                    <a:pt x="72" y="37"/>
                  </a:lnTo>
                  <a:lnTo>
                    <a:pt x="86" y="43"/>
                  </a:lnTo>
                  <a:lnTo>
                    <a:pt x="92" y="45"/>
                  </a:lnTo>
                  <a:lnTo>
                    <a:pt x="97" y="48"/>
                  </a:lnTo>
                  <a:lnTo>
                    <a:pt x="109" y="55"/>
                  </a:lnTo>
                  <a:lnTo>
                    <a:pt x="112" y="57"/>
                  </a:lnTo>
                </a:path>
              </a:pathLst>
            </a:custGeom>
            <a:noFill/>
            <a:ln w="22225" cap="rnd">
              <a:solidFill>
                <a:srgbClr val="000000"/>
              </a:solidFill>
              <a:prstDash val="solid"/>
              <a:round/>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 name="Freeform 47">
              <a:extLst>
                <a:ext uri="{FF2B5EF4-FFF2-40B4-BE49-F238E27FC236}">
                  <a16:creationId xmlns="" xmlns:a16="http://schemas.microsoft.com/office/drawing/2014/main" id="{E37D29E1-20DA-4192-A8FC-BE78F5BB7941}"/>
                </a:ext>
              </a:extLst>
            </p:cNvPr>
            <p:cNvSpPr>
              <a:spLocks/>
            </p:cNvSpPr>
            <p:nvPr/>
          </p:nvSpPr>
          <p:spPr bwMode="auto">
            <a:xfrm>
              <a:off x="3243" y="2511"/>
              <a:ext cx="68" cy="312"/>
            </a:xfrm>
            <a:custGeom>
              <a:avLst/>
              <a:gdLst>
                <a:gd name="T0" fmla="*/ 57 w 68"/>
                <a:gd name="T1" fmla="*/ 0 h 312"/>
                <a:gd name="T2" fmla="*/ 57 w 68"/>
                <a:gd name="T3" fmla="*/ 0 h 312"/>
                <a:gd name="T4" fmla="*/ 56 w 68"/>
                <a:gd name="T5" fmla="*/ 0 h 312"/>
                <a:gd name="T6" fmla="*/ 55 w 68"/>
                <a:gd name="T7" fmla="*/ 1 h 312"/>
                <a:gd name="T8" fmla="*/ 55 w 68"/>
                <a:gd name="T9" fmla="*/ 1 h 312"/>
                <a:gd name="T10" fmla="*/ 54 w 68"/>
                <a:gd name="T11" fmla="*/ 1 h 312"/>
                <a:gd name="T12" fmla="*/ 54 w 68"/>
                <a:gd name="T13" fmla="*/ 2 h 312"/>
                <a:gd name="T14" fmla="*/ 54 w 68"/>
                <a:gd name="T15" fmla="*/ 2 h 312"/>
                <a:gd name="T16" fmla="*/ 53 w 68"/>
                <a:gd name="T17" fmla="*/ 2 h 312"/>
                <a:gd name="T18" fmla="*/ 52 w 68"/>
                <a:gd name="T19" fmla="*/ 2 h 312"/>
                <a:gd name="T20" fmla="*/ 52 w 68"/>
                <a:gd name="T21" fmla="*/ 3 h 312"/>
                <a:gd name="T22" fmla="*/ 51 w 68"/>
                <a:gd name="T23" fmla="*/ 4 h 312"/>
                <a:gd name="T24" fmla="*/ 51 w 68"/>
                <a:gd name="T25" fmla="*/ 4 h 312"/>
                <a:gd name="T26" fmla="*/ 51 w 68"/>
                <a:gd name="T27" fmla="*/ 5 h 312"/>
                <a:gd name="T28" fmla="*/ 50 w 68"/>
                <a:gd name="T29" fmla="*/ 5 h 312"/>
                <a:gd name="T30" fmla="*/ 49 w 68"/>
                <a:gd name="T31" fmla="*/ 6 h 312"/>
                <a:gd name="T32" fmla="*/ 42 w 68"/>
                <a:gd name="T33" fmla="*/ 18 h 312"/>
                <a:gd name="T34" fmla="*/ 39 w 68"/>
                <a:gd name="T35" fmla="*/ 23 h 312"/>
                <a:gd name="T36" fmla="*/ 36 w 68"/>
                <a:gd name="T37" fmla="*/ 30 h 312"/>
                <a:gd name="T38" fmla="*/ 33 w 68"/>
                <a:gd name="T39" fmla="*/ 36 h 312"/>
                <a:gd name="T40" fmla="*/ 30 w 68"/>
                <a:gd name="T41" fmla="*/ 42 h 312"/>
                <a:gd name="T42" fmla="*/ 27 w 68"/>
                <a:gd name="T43" fmla="*/ 49 h 312"/>
                <a:gd name="T44" fmla="*/ 25 w 68"/>
                <a:gd name="T45" fmla="*/ 56 h 312"/>
                <a:gd name="T46" fmla="*/ 23 w 68"/>
                <a:gd name="T47" fmla="*/ 62 h 312"/>
                <a:gd name="T48" fmla="*/ 18 w 68"/>
                <a:gd name="T49" fmla="*/ 79 h 312"/>
                <a:gd name="T50" fmla="*/ 10 w 68"/>
                <a:gd name="T51" fmla="*/ 106 h 312"/>
                <a:gd name="T52" fmla="*/ 7 w 68"/>
                <a:gd name="T53" fmla="*/ 119 h 312"/>
                <a:gd name="T54" fmla="*/ 2 w 68"/>
                <a:gd name="T55" fmla="*/ 136 h 312"/>
                <a:gd name="T56" fmla="*/ 1 w 68"/>
                <a:gd name="T57" fmla="*/ 136 h 312"/>
                <a:gd name="T58" fmla="*/ 1 w 68"/>
                <a:gd name="T59" fmla="*/ 137 h 312"/>
                <a:gd name="T60" fmla="*/ 1 w 68"/>
                <a:gd name="T61" fmla="*/ 138 h 312"/>
                <a:gd name="T62" fmla="*/ 0 w 68"/>
                <a:gd name="T63" fmla="*/ 139 h 312"/>
                <a:gd name="T64" fmla="*/ 0 w 68"/>
                <a:gd name="T65" fmla="*/ 140 h 312"/>
                <a:gd name="T66" fmla="*/ 0 w 68"/>
                <a:gd name="T67" fmla="*/ 141 h 312"/>
                <a:gd name="T68" fmla="*/ 0 w 68"/>
                <a:gd name="T69" fmla="*/ 143 h 312"/>
                <a:gd name="T70" fmla="*/ 0 w 68"/>
                <a:gd name="T71" fmla="*/ 143 h 312"/>
                <a:gd name="T72" fmla="*/ 0 w 68"/>
                <a:gd name="T73" fmla="*/ 145 h 312"/>
                <a:gd name="T74" fmla="*/ 0 w 68"/>
                <a:gd name="T75" fmla="*/ 145 h 312"/>
                <a:gd name="T76" fmla="*/ 0 w 68"/>
                <a:gd name="T77" fmla="*/ 147 h 312"/>
                <a:gd name="T78" fmla="*/ 0 w 68"/>
                <a:gd name="T79" fmla="*/ 147 h 312"/>
                <a:gd name="T80" fmla="*/ 0 w 68"/>
                <a:gd name="T81" fmla="*/ 149 h 312"/>
                <a:gd name="T82" fmla="*/ 0 w 68"/>
                <a:gd name="T83" fmla="*/ 150 h 312"/>
                <a:gd name="T84" fmla="*/ 0 w 68"/>
                <a:gd name="T85" fmla="*/ 151 h 312"/>
                <a:gd name="T86" fmla="*/ 0 w 68"/>
                <a:gd name="T87" fmla="*/ 152 h 312"/>
                <a:gd name="T88" fmla="*/ 0 w 68"/>
                <a:gd name="T89" fmla="*/ 155 h 312"/>
                <a:gd name="T90" fmla="*/ 2 w 68"/>
                <a:gd name="T91" fmla="*/ 159 h 312"/>
                <a:gd name="T92" fmla="*/ 3 w 68"/>
                <a:gd name="T93" fmla="*/ 163 h 312"/>
                <a:gd name="T94" fmla="*/ 7 w 68"/>
                <a:gd name="T95" fmla="*/ 174 h 312"/>
                <a:gd name="T96" fmla="*/ 9 w 68"/>
                <a:gd name="T97" fmla="*/ 183 h 312"/>
                <a:gd name="T98" fmla="*/ 29 w 68"/>
                <a:gd name="T99" fmla="*/ 239 h 312"/>
                <a:gd name="T100" fmla="*/ 37 w 68"/>
                <a:gd name="T101" fmla="*/ 260 h 312"/>
                <a:gd name="T102" fmla="*/ 40 w 68"/>
                <a:gd name="T103" fmla="*/ 268 h 312"/>
                <a:gd name="T104" fmla="*/ 49 w 68"/>
                <a:gd name="T105" fmla="*/ 288 h 312"/>
                <a:gd name="T106" fmla="*/ 51 w 68"/>
                <a:gd name="T107" fmla="*/ 291 h 312"/>
                <a:gd name="T108" fmla="*/ 52 w 68"/>
                <a:gd name="T109" fmla="*/ 294 h 312"/>
                <a:gd name="T110" fmla="*/ 54 w 68"/>
                <a:gd name="T111" fmla="*/ 297 h 312"/>
                <a:gd name="T112" fmla="*/ 56 w 68"/>
                <a:gd name="T113" fmla="*/ 300 h 312"/>
                <a:gd name="T114" fmla="*/ 58 w 68"/>
                <a:gd name="T115" fmla="*/ 302 h 312"/>
                <a:gd name="T116" fmla="*/ 60 w 68"/>
                <a:gd name="T117" fmla="*/ 304 h 312"/>
                <a:gd name="T118" fmla="*/ 65 w 68"/>
                <a:gd name="T119" fmla="*/ 310 h 312"/>
                <a:gd name="T120" fmla="*/ 68 w 68"/>
                <a:gd name="T121" fmla="*/ 312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8" h="312">
                  <a:moveTo>
                    <a:pt x="57" y="0"/>
                  </a:moveTo>
                  <a:lnTo>
                    <a:pt x="57" y="0"/>
                  </a:lnTo>
                  <a:lnTo>
                    <a:pt x="56" y="0"/>
                  </a:lnTo>
                  <a:lnTo>
                    <a:pt x="55" y="1"/>
                  </a:lnTo>
                  <a:lnTo>
                    <a:pt x="55" y="1"/>
                  </a:lnTo>
                  <a:lnTo>
                    <a:pt x="54" y="1"/>
                  </a:lnTo>
                  <a:lnTo>
                    <a:pt x="54" y="2"/>
                  </a:lnTo>
                  <a:lnTo>
                    <a:pt x="54" y="2"/>
                  </a:lnTo>
                  <a:lnTo>
                    <a:pt x="53" y="2"/>
                  </a:lnTo>
                  <a:lnTo>
                    <a:pt x="52" y="2"/>
                  </a:lnTo>
                  <a:lnTo>
                    <a:pt x="52" y="3"/>
                  </a:lnTo>
                  <a:lnTo>
                    <a:pt x="51" y="4"/>
                  </a:lnTo>
                  <a:lnTo>
                    <a:pt x="51" y="4"/>
                  </a:lnTo>
                  <a:lnTo>
                    <a:pt x="51" y="5"/>
                  </a:lnTo>
                  <a:lnTo>
                    <a:pt x="50" y="5"/>
                  </a:lnTo>
                  <a:lnTo>
                    <a:pt x="49" y="6"/>
                  </a:lnTo>
                  <a:lnTo>
                    <a:pt x="42" y="18"/>
                  </a:lnTo>
                  <a:lnTo>
                    <a:pt x="39" y="23"/>
                  </a:lnTo>
                  <a:lnTo>
                    <a:pt x="36" y="30"/>
                  </a:lnTo>
                  <a:lnTo>
                    <a:pt x="33" y="36"/>
                  </a:lnTo>
                  <a:lnTo>
                    <a:pt x="30" y="42"/>
                  </a:lnTo>
                  <a:lnTo>
                    <a:pt x="27" y="49"/>
                  </a:lnTo>
                  <a:lnTo>
                    <a:pt x="25" y="56"/>
                  </a:lnTo>
                  <a:lnTo>
                    <a:pt x="23" y="62"/>
                  </a:lnTo>
                  <a:lnTo>
                    <a:pt x="18" y="79"/>
                  </a:lnTo>
                  <a:lnTo>
                    <a:pt x="10" y="106"/>
                  </a:lnTo>
                  <a:lnTo>
                    <a:pt x="7" y="119"/>
                  </a:lnTo>
                  <a:lnTo>
                    <a:pt x="2" y="136"/>
                  </a:lnTo>
                  <a:lnTo>
                    <a:pt x="1" y="136"/>
                  </a:lnTo>
                  <a:lnTo>
                    <a:pt x="1" y="137"/>
                  </a:lnTo>
                  <a:lnTo>
                    <a:pt x="1" y="138"/>
                  </a:lnTo>
                  <a:lnTo>
                    <a:pt x="0" y="139"/>
                  </a:lnTo>
                  <a:lnTo>
                    <a:pt x="0" y="140"/>
                  </a:lnTo>
                  <a:lnTo>
                    <a:pt x="0" y="141"/>
                  </a:lnTo>
                  <a:lnTo>
                    <a:pt x="0" y="143"/>
                  </a:lnTo>
                  <a:lnTo>
                    <a:pt x="0" y="143"/>
                  </a:lnTo>
                  <a:lnTo>
                    <a:pt x="0" y="145"/>
                  </a:lnTo>
                  <a:lnTo>
                    <a:pt x="0" y="145"/>
                  </a:lnTo>
                  <a:lnTo>
                    <a:pt x="0" y="147"/>
                  </a:lnTo>
                  <a:lnTo>
                    <a:pt x="0" y="147"/>
                  </a:lnTo>
                  <a:lnTo>
                    <a:pt x="0" y="149"/>
                  </a:lnTo>
                  <a:lnTo>
                    <a:pt x="0" y="150"/>
                  </a:lnTo>
                  <a:lnTo>
                    <a:pt x="0" y="151"/>
                  </a:lnTo>
                  <a:lnTo>
                    <a:pt x="0" y="152"/>
                  </a:lnTo>
                  <a:lnTo>
                    <a:pt x="0" y="155"/>
                  </a:lnTo>
                  <a:lnTo>
                    <a:pt x="2" y="159"/>
                  </a:lnTo>
                  <a:lnTo>
                    <a:pt x="3" y="163"/>
                  </a:lnTo>
                  <a:lnTo>
                    <a:pt x="7" y="174"/>
                  </a:lnTo>
                  <a:lnTo>
                    <a:pt x="9" y="183"/>
                  </a:lnTo>
                  <a:lnTo>
                    <a:pt x="29" y="239"/>
                  </a:lnTo>
                  <a:lnTo>
                    <a:pt x="37" y="260"/>
                  </a:lnTo>
                  <a:lnTo>
                    <a:pt x="40" y="268"/>
                  </a:lnTo>
                  <a:lnTo>
                    <a:pt x="49" y="288"/>
                  </a:lnTo>
                  <a:lnTo>
                    <a:pt x="51" y="291"/>
                  </a:lnTo>
                  <a:lnTo>
                    <a:pt x="52" y="294"/>
                  </a:lnTo>
                  <a:lnTo>
                    <a:pt x="54" y="297"/>
                  </a:lnTo>
                  <a:lnTo>
                    <a:pt x="56" y="300"/>
                  </a:lnTo>
                  <a:lnTo>
                    <a:pt x="58" y="302"/>
                  </a:lnTo>
                  <a:lnTo>
                    <a:pt x="60" y="304"/>
                  </a:lnTo>
                  <a:lnTo>
                    <a:pt x="65" y="310"/>
                  </a:lnTo>
                  <a:lnTo>
                    <a:pt x="68" y="312"/>
                  </a:lnTo>
                </a:path>
              </a:pathLst>
            </a:custGeom>
            <a:noFill/>
            <a:ln w="22225" cap="rnd">
              <a:solidFill>
                <a:srgbClr val="000000"/>
              </a:solidFill>
              <a:prstDash val="solid"/>
              <a:round/>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pic>
        <p:nvPicPr>
          <p:cNvPr id="2097" name="Picture 49">
            <a:extLst>
              <a:ext uri="{FF2B5EF4-FFF2-40B4-BE49-F238E27FC236}">
                <a16:creationId xmlns="" xmlns:a16="http://schemas.microsoft.com/office/drawing/2014/main" id="{34C205A9-8DCB-444C-95B5-E5DA1945F5EA}"/>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8639076" y="4061354"/>
            <a:ext cx="2056411" cy="1842708"/>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13703660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8C91AE9-3E10-43F3-8028-7795D0686A99}"/>
              </a:ext>
            </a:extLst>
          </p:cNvPr>
          <p:cNvSpPr>
            <a:spLocks noGrp="1"/>
          </p:cNvSpPr>
          <p:nvPr>
            <p:ph type="title"/>
          </p:nvPr>
        </p:nvSpPr>
        <p:spPr/>
        <p:txBody>
          <a:bodyPr>
            <a:normAutofit/>
          </a:bodyPr>
          <a:lstStyle/>
          <a:p>
            <a:pPr algn="ctr"/>
            <a:r>
              <a:rPr lang="en-US" sz="5400" dirty="0"/>
              <a:t>STRESS</a:t>
            </a:r>
          </a:p>
        </p:txBody>
      </p:sp>
      <p:sp>
        <p:nvSpPr>
          <p:cNvPr id="4" name="Content Placeholder 3">
            <a:extLst>
              <a:ext uri="{FF2B5EF4-FFF2-40B4-BE49-F238E27FC236}">
                <a16:creationId xmlns="" xmlns:a16="http://schemas.microsoft.com/office/drawing/2014/main" id="{7FB7466C-3E84-43B2-80E0-E54A75FF77F2}"/>
              </a:ext>
            </a:extLst>
          </p:cNvPr>
          <p:cNvSpPr>
            <a:spLocks noGrp="1"/>
          </p:cNvSpPr>
          <p:nvPr>
            <p:ph idx="1"/>
          </p:nvPr>
        </p:nvSpPr>
        <p:spPr>
          <a:xfrm>
            <a:off x="896257" y="1883682"/>
            <a:ext cx="10515600" cy="4351338"/>
          </a:xfrm>
        </p:spPr>
        <p:txBody>
          <a:bodyPr/>
          <a:lstStyle/>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r>
              <a:rPr lang="en-US" dirty="0"/>
              <a:t>Chronic Stress		   Chronic Pain  		 Chronic Depression</a:t>
            </a:r>
          </a:p>
        </p:txBody>
      </p:sp>
      <p:pic>
        <p:nvPicPr>
          <p:cNvPr id="7" name="Picture 2">
            <a:extLst>
              <a:ext uri="{FF2B5EF4-FFF2-40B4-BE49-F238E27FC236}">
                <a16:creationId xmlns="" xmlns:a16="http://schemas.microsoft.com/office/drawing/2014/main" id="{943B93B2-AA03-4ADB-822F-020271666F73}"/>
              </a:ext>
            </a:extLst>
          </p:cNvPr>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1450521" y="1863899"/>
            <a:ext cx="3406080" cy="2384256"/>
          </a:xfrm>
          <a:prstGeom prst="rect">
            <a:avLst/>
          </a:prstGeom>
          <a:noFill/>
          <a:extLst>
            <a:ext uri="{909E8E84-426E-40DD-AFC4-6F175D3DCCD1}">
              <a14:hiddenFill xmlns="" xmlns:a14="http://schemas.microsoft.com/office/drawing/2010/main">
                <a:solidFill>
                  <a:srgbClr val="FFFFFF"/>
                </a:solidFill>
              </a14:hiddenFill>
            </a:ext>
          </a:extLst>
        </p:spPr>
      </p:pic>
      <p:sp>
        <p:nvSpPr>
          <p:cNvPr id="9" name="Arrow: Left-Right 8">
            <a:extLst>
              <a:ext uri="{FF2B5EF4-FFF2-40B4-BE49-F238E27FC236}">
                <a16:creationId xmlns="" xmlns:a16="http://schemas.microsoft.com/office/drawing/2014/main" id="{1EC868FF-C610-4C84-9C9C-B5EFD63CA9AA}"/>
              </a:ext>
            </a:extLst>
          </p:cNvPr>
          <p:cNvSpPr/>
          <p:nvPr/>
        </p:nvSpPr>
        <p:spPr>
          <a:xfrm>
            <a:off x="3331028" y="4441149"/>
            <a:ext cx="1216152" cy="484632"/>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row: Left-Right 9">
            <a:extLst>
              <a:ext uri="{FF2B5EF4-FFF2-40B4-BE49-F238E27FC236}">
                <a16:creationId xmlns="" xmlns:a16="http://schemas.microsoft.com/office/drawing/2014/main" id="{CEA294DF-CEC6-4C80-8F56-1ECF8D1E55C6}"/>
              </a:ext>
            </a:extLst>
          </p:cNvPr>
          <p:cNvSpPr/>
          <p:nvPr/>
        </p:nvSpPr>
        <p:spPr>
          <a:xfrm>
            <a:off x="6894286" y="4441149"/>
            <a:ext cx="1216152" cy="484632"/>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 xmlns:p14="http://schemas.microsoft.com/office/powerpoint/2010/main" val="210568419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3B39DF3-4213-4EA9-B923-060AB2BB2079}"/>
              </a:ext>
            </a:extLst>
          </p:cNvPr>
          <p:cNvSpPr>
            <a:spLocks noGrp="1"/>
          </p:cNvSpPr>
          <p:nvPr>
            <p:ph type="title"/>
          </p:nvPr>
        </p:nvSpPr>
        <p:spPr/>
        <p:txBody>
          <a:bodyPr>
            <a:normAutofit/>
          </a:bodyPr>
          <a:lstStyle/>
          <a:p>
            <a:pPr algn="ctr"/>
            <a:r>
              <a:rPr lang="en-US" sz="5400" dirty="0"/>
              <a:t>STRESS/PAIN MANAGEMENT </a:t>
            </a:r>
          </a:p>
        </p:txBody>
      </p:sp>
      <p:sp>
        <p:nvSpPr>
          <p:cNvPr id="3" name="Content Placeholder 2">
            <a:extLst>
              <a:ext uri="{FF2B5EF4-FFF2-40B4-BE49-F238E27FC236}">
                <a16:creationId xmlns="" xmlns:a16="http://schemas.microsoft.com/office/drawing/2014/main" id="{B49F6E4A-EEEF-436D-8823-352173EFEA36}"/>
              </a:ext>
            </a:extLst>
          </p:cNvPr>
          <p:cNvSpPr>
            <a:spLocks noGrp="1"/>
          </p:cNvSpPr>
          <p:nvPr>
            <p:ph idx="1"/>
          </p:nvPr>
        </p:nvSpPr>
        <p:spPr>
          <a:xfrm>
            <a:off x="1135742" y="1753054"/>
            <a:ext cx="10543419" cy="4351338"/>
          </a:xfrm>
        </p:spPr>
        <p:txBody>
          <a:bodyPr/>
          <a:lstStyle/>
          <a:p>
            <a:pPr marL="0" indent="0" algn="ctr">
              <a:buNone/>
            </a:pPr>
            <a:r>
              <a:rPr lang="en-US" sz="3600" b="1" dirty="0"/>
              <a:t>Kaiser Behavioral Health </a:t>
            </a:r>
          </a:p>
          <a:p>
            <a:pPr marL="0" indent="0">
              <a:buNone/>
            </a:pPr>
            <a:endParaRPr lang="en-US" dirty="0"/>
          </a:p>
          <a:p>
            <a:pPr marL="0" indent="0">
              <a:buNone/>
            </a:pPr>
            <a:r>
              <a:rPr lang="en-US" dirty="0"/>
              <a:t>Stress Management:                       </a:t>
            </a:r>
          </a:p>
          <a:p>
            <a:pPr marL="0" indent="0">
              <a:buNone/>
            </a:pPr>
            <a:endParaRPr lang="en-US" dirty="0"/>
          </a:p>
          <a:p>
            <a:pPr marL="0" indent="0">
              <a:buNone/>
            </a:pPr>
            <a:r>
              <a:rPr lang="en-US" dirty="0"/>
              <a:t>Meditation:                                                                    </a:t>
            </a:r>
          </a:p>
          <a:p>
            <a:pPr marL="0" indent="0">
              <a:buNone/>
            </a:pPr>
            <a:endParaRPr lang="en-US" dirty="0"/>
          </a:p>
          <a:p>
            <a:pPr marL="0" indent="0">
              <a:buNone/>
            </a:pPr>
            <a:r>
              <a:rPr lang="en-US" dirty="0"/>
              <a:t>Sleep:              </a:t>
            </a:r>
          </a:p>
        </p:txBody>
      </p:sp>
      <p:pic>
        <p:nvPicPr>
          <p:cNvPr id="4098" name="Picture 2">
            <a:extLst>
              <a:ext uri="{FF2B5EF4-FFF2-40B4-BE49-F238E27FC236}">
                <a16:creationId xmlns="" xmlns:a16="http://schemas.microsoft.com/office/drawing/2014/main" id="{73738B11-EF0C-4030-B13D-A90F26AF03BA}"/>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412342" y="2525486"/>
            <a:ext cx="1683658" cy="1683658"/>
          </a:xfrm>
          <a:prstGeom prst="rect">
            <a:avLst/>
          </a:prstGeom>
          <a:noFill/>
          <a:extLst>
            <a:ext uri="{909E8E84-426E-40DD-AFC4-6F175D3DCCD1}">
              <a14:hiddenFill xmlns="" xmlns:a14="http://schemas.microsoft.com/office/drawing/2010/main">
                <a:solidFill>
                  <a:srgbClr val="FFFFFF"/>
                </a:solidFill>
              </a14:hiddenFill>
            </a:ext>
          </a:extLst>
        </p:spPr>
      </p:pic>
      <p:pic>
        <p:nvPicPr>
          <p:cNvPr id="4100" name="Picture 4">
            <a:extLst>
              <a:ext uri="{FF2B5EF4-FFF2-40B4-BE49-F238E27FC236}">
                <a16:creationId xmlns="" xmlns:a16="http://schemas.microsoft.com/office/drawing/2014/main" id="{344C0EAD-0D92-4350-96CB-19E02DFD58F2}"/>
              </a:ext>
            </a:extLst>
          </p:cNvPr>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6341986" y="2989944"/>
            <a:ext cx="2438400" cy="2438400"/>
          </a:xfrm>
          <a:prstGeom prst="rect">
            <a:avLst/>
          </a:prstGeom>
          <a:noFill/>
          <a:extLst>
            <a:ext uri="{909E8E84-426E-40DD-AFC4-6F175D3DCCD1}">
              <a14:hiddenFill xmlns="" xmlns:a14="http://schemas.microsoft.com/office/drawing/2010/main">
                <a:solidFill>
                  <a:srgbClr val="FFFFFF"/>
                </a:solidFill>
              </a14:hiddenFill>
            </a:ext>
          </a:extLst>
        </p:spPr>
      </p:pic>
      <p:pic>
        <p:nvPicPr>
          <p:cNvPr id="4102" name="Picture 6">
            <a:extLst>
              <a:ext uri="{FF2B5EF4-FFF2-40B4-BE49-F238E27FC236}">
                <a16:creationId xmlns="" xmlns:a16="http://schemas.microsoft.com/office/drawing/2014/main" id="{06A6F83D-CC3D-4C7D-8D8C-4B21F8F75FCD}"/>
              </a:ext>
            </a:extLst>
          </p:cNvPr>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8780386" y="4383315"/>
            <a:ext cx="2339975" cy="2339975"/>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17888569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B44465A-112D-4C06-83DC-0C3D18718C2A}"/>
              </a:ext>
            </a:extLst>
          </p:cNvPr>
          <p:cNvSpPr>
            <a:spLocks noGrp="1"/>
          </p:cNvSpPr>
          <p:nvPr>
            <p:ph type="title"/>
          </p:nvPr>
        </p:nvSpPr>
        <p:spPr/>
        <p:txBody>
          <a:bodyPr>
            <a:normAutofit/>
          </a:bodyPr>
          <a:lstStyle/>
          <a:p>
            <a:pPr algn="ctr"/>
            <a:r>
              <a:rPr lang="en-US" sz="5400" dirty="0"/>
              <a:t>ACUPUNCTURE</a:t>
            </a:r>
          </a:p>
        </p:txBody>
      </p:sp>
      <p:sp>
        <p:nvSpPr>
          <p:cNvPr id="3" name="Content Placeholder 2">
            <a:extLst>
              <a:ext uri="{FF2B5EF4-FFF2-40B4-BE49-F238E27FC236}">
                <a16:creationId xmlns="" xmlns:a16="http://schemas.microsoft.com/office/drawing/2014/main" id="{33634162-8D83-45FA-8C66-C6B29EEFCBD2}"/>
              </a:ext>
            </a:extLst>
          </p:cNvPr>
          <p:cNvSpPr>
            <a:spLocks noGrp="1"/>
          </p:cNvSpPr>
          <p:nvPr>
            <p:ph idx="1"/>
          </p:nvPr>
        </p:nvSpPr>
        <p:spPr>
          <a:xfrm>
            <a:off x="838200" y="1876425"/>
            <a:ext cx="10515600" cy="4351338"/>
          </a:xfrm>
        </p:spPr>
        <p:txBody>
          <a:bodyPr/>
          <a:lstStyle/>
          <a:p>
            <a:pPr marL="0" indent="0">
              <a:buNone/>
            </a:pPr>
            <a:endParaRPr lang="en-US" dirty="0"/>
          </a:p>
          <a:p>
            <a:pPr marL="0" indent="0">
              <a:buNone/>
            </a:pPr>
            <a:r>
              <a:rPr lang="en-US" dirty="0"/>
              <a:t>Community Acupuncture defines and supports a mode of direct delivery of inexpensive care for people of ordinary incomes regardless of insurance coverage.</a:t>
            </a:r>
          </a:p>
          <a:p>
            <a:pPr marL="0" indent="0">
              <a:buNone/>
            </a:pPr>
            <a:endParaRPr lang="en-US" dirty="0"/>
          </a:p>
        </p:txBody>
      </p:sp>
      <p:pic>
        <p:nvPicPr>
          <p:cNvPr id="5122" name="Picture 2">
            <a:extLst>
              <a:ext uri="{FF2B5EF4-FFF2-40B4-BE49-F238E27FC236}">
                <a16:creationId xmlns="" xmlns:a16="http://schemas.microsoft.com/office/drawing/2014/main" id="{41863E07-D5AD-40E1-BF38-C67C0144C148}"/>
              </a:ext>
            </a:extLst>
          </p:cNvPr>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7801430" y="3659073"/>
            <a:ext cx="2349147" cy="2161949"/>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11566880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795E149-AADF-4DD4-B0EB-64C23733D8BC}"/>
              </a:ext>
            </a:extLst>
          </p:cNvPr>
          <p:cNvSpPr>
            <a:spLocks noGrp="1"/>
          </p:cNvSpPr>
          <p:nvPr>
            <p:ph type="title"/>
          </p:nvPr>
        </p:nvSpPr>
        <p:spPr/>
        <p:txBody>
          <a:bodyPr>
            <a:normAutofit/>
          </a:bodyPr>
          <a:lstStyle/>
          <a:p>
            <a:pPr algn="ctr"/>
            <a:r>
              <a:rPr lang="en-US" sz="5400" dirty="0"/>
              <a:t>ACUPUNCTURE</a:t>
            </a:r>
          </a:p>
        </p:txBody>
      </p:sp>
      <p:sp>
        <p:nvSpPr>
          <p:cNvPr id="3" name="Content Placeholder 2">
            <a:extLst>
              <a:ext uri="{FF2B5EF4-FFF2-40B4-BE49-F238E27FC236}">
                <a16:creationId xmlns="" xmlns:a16="http://schemas.microsoft.com/office/drawing/2014/main" id="{F917C41A-23BD-4271-A7EC-7B8A9766556E}"/>
              </a:ext>
            </a:extLst>
          </p:cNvPr>
          <p:cNvSpPr>
            <a:spLocks noGrp="1"/>
          </p:cNvSpPr>
          <p:nvPr>
            <p:ph idx="1"/>
          </p:nvPr>
        </p:nvSpPr>
        <p:spPr>
          <a:xfrm>
            <a:off x="838200" y="1632856"/>
            <a:ext cx="10515600" cy="4767943"/>
          </a:xfrm>
        </p:spPr>
        <p:txBody>
          <a:bodyPr>
            <a:normAutofit fontScale="92500" lnSpcReduction="20000"/>
          </a:bodyPr>
          <a:lstStyle/>
          <a:p>
            <a:pPr marL="0" indent="0" fontAlgn="base">
              <a:buNone/>
            </a:pPr>
            <a:endParaRPr lang="en-US" dirty="0"/>
          </a:p>
          <a:p>
            <a:pPr marL="0" indent="0" fontAlgn="base">
              <a:buNone/>
            </a:pPr>
            <a:r>
              <a:rPr lang="en-US" dirty="0"/>
              <a:t>From the Oakland Acupuncture Project:  </a:t>
            </a:r>
          </a:p>
          <a:p>
            <a:pPr marL="0" indent="0" fontAlgn="base">
              <a:buNone/>
            </a:pPr>
            <a:endParaRPr lang="en-US" dirty="0"/>
          </a:p>
          <a:p>
            <a:pPr marL="0" indent="0" fontAlgn="base">
              <a:buNone/>
            </a:pPr>
            <a:endParaRPr lang="en-US" dirty="0"/>
          </a:p>
          <a:p>
            <a:pPr marL="0" indent="0" fontAlgn="base">
              <a:buNone/>
            </a:pPr>
            <a:endParaRPr lang="en-US" dirty="0"/>
          </a:p>
          <a:p>
            <a:pPr marL="0" indent="0" fontAlgn="base">
              <a:buNone/>
            </a:pPr>
            <a:r>
              <a:rPr lang="en-US" dirty="0"/>
              <a:t>The purpose of Oakland Acupuncture Project is to make Chinese Medicine accessible by providing affordable community-centered health care. All acupuncture treatments are individualized to meet your needs, and are performed in a quiet community space.</a:t>
            </a:r>
          </a:p>
          <a:p>
            <a:pPr marL="0" indent="0" fontAlgn="base">
              <a:buNone/>
            </a:pPr>
            <a:r>
              <a:rPr lang="en-US" dirty="0"/>
              <a:t>We charge on a sliding scale: $20-40 for follow up visits. You decide what you can afford. We will NEVER make you prove your income level. We want you to come often enough to really get better, and the sliding scale is our way of helping you make that commitment. </a:t>
            </a:r>
            <a:r>
              <a:rPr lang="en-US" b="1" dirty="0"/>
              <a:t>First time appointments are a flat rate of $40. </a:t>
            </a:r>
            <a:endParaRPr lang="en-US" dirty="0"/>
          </a:p>
          <a:p>
            <a:pPr marL="0" indent="0">
              <a:buNone/>
            </a:pPr>
            <a:endParaRPr lang="en-US" dirty="0"/>
          </a:p>
        </p:txBody>
      </p:sp>
      <p:pic>
        <p:nvPicPr>
          <p:cNvPr id="6146" name="Picture 2">
            <a:extLst>
              <a:ext uri="{FF2B5EF4-FFF2-40B4-BE49-F238E27FC236}">
                <a16:creationId xmlns="" xmlns:a16="http://schemas.microsoft.com/office/drawing/2014/main" id="{F6EB38EA-4F5D-4B63-A7E6-0ECA7BE548FE}"/>
              </a:ext>
            </a:extLst>
          </p:cNvPr>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8550958" y="1699192"/>
            <a:ext cx="2143726" cy="1729808"/>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60530881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2C53FF1-5AC8-44B3-A6F4-8A3BAFE0344A}"/>
              </a:ext>
            </a:extLst>
          </p:cNvPr>
          <p:cNvSpPr>
            <a:spLocks noGrp="1"/>
          </p:cNvSpPr>
          <p:nvPr>
            <p:ph type="title"/>
          </p:nvPr>
        </p:nvSpPr>
        <p:spPr/>
        <p:txBody>
          <a:bodyPr>
            <a:normAutofit/>
          </a:bodyPr>
          <a:lstStyle/>
          <a:p>
            <a:pPr algn="ctr"/>
            <a:r>
              <a:rPr lang="en-US" sz="5400" dirty="0"/>
              <a:t>ACUPUNCTURE</a:t>
            </a:r>
          </a:p>
        </p:txBody>
      </p:sp>
      <p:sp>
        <p:nvSpPr>
          <p:cNvPr id="3" name="Content Placeholder 2">
            <a:extLst>
              <a:ext uri="{FF2B5EF4-FFF2-40B4-BE49-F238E27FC236}">
                <a16:creationId xmlns="" xmlns:a16="http://schemas.microsoft.com/office/drawing/2014/main" id="{D6CB3203-F08C-4DCD-8028-7676345B4F6D}"/>
              </a:ext>
            </a:extLst>
          </p:cNvPr>
          <p:cNvSpPr>
            <a:spLocks noGrp="1"/>
          </p:cNvSpPr>
          <p:nvPr>
            <p:ph idx="1"/>
          </p:nvPr>
        </p:nvSpPr>
        <p:spPr/>
        <p:txBody>
          <a:bodyPr/>
          <a:lstStyle/>
          <a:p>
            <a:pPr marL="0" indent="0">
              <a:buNone/>
            </a:pPr>
            <a:endParaRPr lang="en-US" dirty="0"/>
          </a:p>
          <a:p>
            <a:pPr marL="0" indent="0">
              <a:buNone/>
            </a:pPr>
            <a:r>
              <a:rPr lang="en-US" dirty="0"/>
              <a:t>To learn more about community acupuncture and to find a directory of clinics, visit </a:t>
            </a:r>
            <a:r>
              <a:rPr lang="en-US" dirty="0">
                <a:hlinkClick r:id="rId2"/>
              </a:rPr>
              <a:t>POCA</a:t>
            </a:r>
            <a:r>
              <a:rPr lang="en-US" dirty="0"/>
              <a:t> (The People’s Organization of Community Acupuncture.)</a:t>
            </a:r>
          </a:p>
          <a:p>
            <a:pPr marL="0" indent="0" algn="ctr">
              <a:buNone/>
            </a:pPr>
            <a:r>
              <a:rPr lang="en-US" u="sng" dirty="0">
                <a:hlinkClick r:id="rId3"/>
              </a:rPr>
              <a:t>https://www.pocacoop.com/</a:t>
            </a:r>
            <a:endParaRPr lang="en-US" dirty="0"/>
          </a:p>
          <a:p>
            <a:pPr marL="0" indent="0">
              <a:buNone/>
            </a:pPr>
            <a:endParaRPr lang="en-US" dirty="0"/>
          </a:p>
        </p:txBody>
      </p:sp>
      <p:pic>
        <p:nvPicPr>
          <p:cNvPr id="8196" name="Picture 4">
            <a:extLst>
              <a:ext uri="{FF2B5EF4-FFF2-40B4-BE49-F238E27FC236}">
                <a16:creationId xmlns="" xmlns:a16="http://schemas.microsoft.com/office/drawing/2014/main" id="{A3AD0A95-39AA-4AD0-85E9-34CFB72A3304}"/>
              </a:ext>
            </a:extLst>
          </p:cNvPr>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8027989" y="3916004"/>
            <a:ext cx="2320697" cy="2339653"/>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60864227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A465C76-8618-4F93-8447-4AC639D54297}"/>
              </a:ext>
            </a:extLst>
          </p:cNvPr>
          <p:cNvSpPr>
            <a:spLocks noGrp="1"/>
          </p:cNvSpPr>
          <p:nvPr>
            <p:ph type="title"/>
          </p:nvPr>
        </p:nvSpPr>
        <p:spPr/>
        <p:txBody>
          <a:bodyPr>
            <a:normAutofit/>
          </a:bodyPr>
          <a:lstStyle/>
          <a:p>
            <a:pPr algn="ctr"/>
            <a:r>
              <a:rPr lang="en-US" sz="5400" dirty="0"/>
              <a:t>SUBSTANCE USE DISORDER</a:t>
            </a:r>
          </a:p>
        </p:txBody>
      </p:sp>
      <p:sp>
        <p:nvSpPr>
          <p:cNvPr id="4" name="Content Placeholder 3">
            <a:extLst>
              <a:ext uri="{FF2B5EF4-FFF2-40B4-BE49-F238E27FC236}">
                <a16:creationId xmlns="" xmlns:a16="http://schemas.microsoft.com/office/drawing/2014/main" id="{4A330C4C-71C7-474E-A32A-88DB8C105517}"/>
              </a:ext>
            </a:extLst>
          </p:cNvPr>
          <p:cNvSpPr>
            <a:spLocks noGrp="1"/>
          </p:cNvSpPr>
          <p:nvPr>
            <p:ph idx="1"/>
          </p:nvPr>
        </p:nvSpPr>
        <p:spPr/>
        <p:txBody>
          <a:bodyPr/>
          <a:lstStyle/>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lgn="ctr">
              <a:buNone/>
            </a:pPr>
            <a:r>
              <a:rPr lang="en-US" sz="4400" dirty="0"/>
              <a:t>Need I say more?</a:t>
            </a:r>
          </a:p>
        </p:txBody>
      </p:sp>
      <p:pic>
        <p:nvPicPr>
          <p:cNvPr id="6" name="Picture 2">
            <a:extLst>
              <a:ext uri="{FF2B5EF4-FFF2-40B4-BE49-F238E27FC236}">
                <a16:creationId xmlns="" xmlns:a16="http://schemas.microsoft.com/office/drawing/2014/main" id="{03851229-2323-4E32-9C22-59F20142FDF2}"/>
              </a:ext>
            </a:extLst>
          </p:cNvPr>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3980543" y="2067265"/>
            <a:ext cx="2997200" cy="299720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08427966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16845F0-0ADC-43E6-9FAD-C2C88D2ACE79}"/>
              </a:ext>
            </a:extLst>
          </p:cNvPr>
          <p:cNvSpPr>
            <a:spLocks noGrp="1"/>
          </p:cNvSpPr>
          <p:nvPr>
            <p:ph type="title"/>
          </p:nvPr>
        </p:nvSpPr>
        <p:spPr/>
        <p:txBody>
          <a:bodyPr>
            <a:normAutofit/>
          </a:bodyPr>
          <a:lstStyle/>
          <a:p>
            <a:pPr algn="ctr"/>
            <a:r>
              <a:rPr lang="en-US" sz="5400" dirty="0"/>
              <a:t>SUBSTANCE USE DISORDER</a:t>
            </a:r>
          </a:p>
        </p:txBody>
      </p:sp>
      <p:sp>
        <p:nvSpPr>
          <p:cNvPr id="3" name="Content Placeholder 2">
            <a:extLst>
              <a:ext uri="{FF2B5EF4-FFF2-40B4-BE49-F238E27FC236}">
                <a16:creationId xmlns="" xmlns:a16="http://schemas.microsoft.com/office/drawing/2014/main" id="{AF7F5EB4-8BD0-4E63-A2E4-E1136EE68E25}"/>
              </a:ext>
            </a:extLst>
          </p:cNvPr>
          <p:cNvSpPr>
            <a:spLocks noGrp="1"/>
          </p:cNvSpPr>
          <p:nvPr>
            <p:ph idx="1"/>
          </p:nvPr>
        </p:nvSpPr>
        <p:spPr>
          <a:xfrm>
            <a:off x="497115" y="1883682"/>
            <a:ext cx="10515600" cy="4351338"/>
          </a:xfrm>
        </p:spPr>
        <p:txBody>
          <a:bodyPr/>
          <a:lstStyle/>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r>
              <a:rPr lang="en-US" dirty="0"/>
              <a:t>                                                   </a:t>
            </a:r>
            <a:r>
              <a:rPr lang="en-US" sz="3600" dirty="0"/>
              <a:t>I guess I did need to say more.</a:t>
            </a:r>
            <a:r>
              <a:rPr lang="en-US" dirty="0"/>
              <a:t>  </a:t>
            </a:r>
          </a:p>
          <a:p>
            <a:pPr marL="0" indent="0">
              <a:buNone/>
            </a:pPr>
            <a:endParaRPr lang="en-US" dirty="0"/>
          </a:p>
        </p:txBody>
      </p:sp>
      <p:pic>
        <p:nvPicPr>
          <p:cNvPr id="9220" name="Picture 4">
            <a:extLst>
              <a:ext uri="{FF2B5EF4-FFF2-40B4-BE49-F238E27FC236}">
                <a16:creationId xmlns="" xmlns:a16="http://schemas.microsoft.com/office/drawing/2014/main" id="{CE97ACDA-4D00-45EB-95E7-81E7D9F991BB}"/>
              </a:ext>
            </a:extLst>
          </p:cNvPr>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6001658" y="1919852"/>
            <a:ext cx="4068051" cy="3305291"/>
          </a:xfrm>
          <a:prstGeom prst="rect">
            <a:avLst/>
          </a:prstGeom>
          <a:noFill/>
          <a:extLst>
            <a:ext uri="{909E8E84-426E-40DD-AFC4-6F175D3DCCD1}">
              <a14:hiddenFill xmlns="" xmlns:a14="http://schemas.microsoft.com/office/drawing/2010/main">
                <a:solidFill>
                  <a:srgbClr val="FFFFFF"/>
                </a:solidFill>
              </a14:hiddenFill>
            </a:ext>
          </a:extLst>
        </p:spPr>
      </p:pic>
      <p:pic>
        <p:nvPicPr>
          <p:cNvPr id="9222" name="Picture 6">
            <a:extLst>
              <a:ext uri="{FF2B5EF4-FFF2-40B4-BE49-F238E27FC236}">
                <a16:creationId xmlns="" xmlns:a16="http://schemas.microsoft.com/office/drawing/2014/main" id="{5597E512-9B77-4138-BB5B-59DF18BD3F91}"/>
              </a:ext>
            </a:extLst>
          </p:cNvPr>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1094439" y="2199764"/>
            <a:ext cx="3600932" cy="3600932"/>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414828173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998B62D-28FF-4E72-B364-C500BD1B6F0D}"/>
              </a:ext>
            </a:extLst>
          </p:cNvPr>
          <p:cNvSpPr>
            <a:spLocks noGrp="1"/>
          </p:cNvSpPr>
          <p:nvPr>
            <p:ph type="title"/>
          </p:nvPr>
        </p:nvSpPr>
        <p:spPr/>
        <p:txBody>
          <a:bodyPr>
            <a:normAutofit/>
          </a:bodyPr>
          <a:lstStyle/>
          <a:p>
            <a:pPr algn="ctr"/>
            <a:r>
              <a:rPr lang="en-US" sz="5400" dirty="0"/>
              <a:t>SUBSTANCE USE DISORDER</a:t>
            </a:r>
          </a:p>
        </p:txBody>
      </p:sp>
      <p:sp>
        <p:nvSpPr>
          <p:cNvPr id="3" name="Content Placeholder 2">
            <a:extLst>
              <a:ext uri="{FF2B5EF4-FFF2-40B4-BE49-F238E27FC236}">
                <a16:creationId xmlns="" xmlns:a16="http://schemas.microsoft.com/office/drawing/2014/main" id="{BAE095EC-147D-4AFF-B891-A93AD018C4A0}"/>
              </a:ext>
            </a:extLst>
          </p:cNvPr>
          <p:cNvSpPr>
            <a:spLocks noGrp="1"/>
          </p:cNvSpPr>
          <p:nvPr>
            <p:ph idx="1"/>
          </p:nvPr>
        </p:nvSpPr>
        <p:spPr>
          <a:xfrm>
            <a:off x="518886" y="1912711"/>
            <a:ext cx="10515600" cy="4351338"/>
          </a:xfrm>
        </p:spPr>
        <p:txBody>
          <a:bodyPr/>
          <a:lstStyle/>
          <a:p>
            <a:r>
              <a:rPr lang="en-US" dirty="0"/>
              <a:t>Rehab Is A Very Expensive Program Where You Go To Learn That 12-Step Programs Are Free.</a:t>
            </a:r>
          </a:p>
          <a:p>
            <a:endParaRPr lang="en-US" dirty="0"/>
          </a:p>
          <a:p>
            <a:endParaRPr lang="en-US" dirty="0"/>
          </a:p>
        </p:txBody>
      </p:sp>
      <p:pic>
        <p:nvPicPr>
          <p:cNvPr id="10242" name="Picture 2">
            <a:extLst>
              <a:ext uri="{FF2B5EF4-FFF2-40B4-BE49-F238E27FC236}">
                <a16:creationId xmlns="" xmlns:a16="http://schemas.microsoft.com/office/drawing/2014/main" id="{A0E06A75-9859-4597-A16F-410388CB5317}"/>
              </a:ext>
            </a:extLst>
          </p:cNvPr>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1342571" y="3111387"/>
            <a:ext cx="1814416" cy="1953986"/>
          </a:xfrm>
          <a:prstGeom prst="rect">
            <a:avLst/>
          </a:prstGeom>
          <a:noFill/>
          <a:extLst>
            <a:ext uri="{909E8E84-426E-40DD-AFC4-6F175D3DCCD1}">
              <a14:hiddenFill xmlns="" xmlns:a14="http://schemas.microsoft.com/office/drawing/2010/main">
                <a:solidFill>
                  <a:srgbClr val="FFFFFF"/>
                </a:solidFill>
              </a14:hiddenFill>
            </a:ext>
          </a:extLst>
        </p:spPr>
      </p:pic>
      <p:pic>
        <p:nvPicPr>
          <p:cNvPr id="10244" name="Picture 4">
            <a:extLst>
              <a:ext uri="{FF2B5EF4-FFF2-40B4-BE49-F238E27FC236}">
                <a16:creationId xmlns="" xmlns:a16="http://schemas.microsoft.com/office/drawing/2014/main" id="{3B7C3A3F-89DA-49FF-BAE6-5E301E9141B3}"/>
              </a:ext>
            </a:extLst>
          </p:cNvPr>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4288518" y="3631302"/>
            <a:ext cx="4899025" cy="2752261"/>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22773865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75EC2FC-0D3E-4167-B150-8456BFE6E806}"/>
              </a:ext>
            </a:extLst>
          </p:cNvPr>
          <p:cNvSpPr>
            <a:spLocks noGrp="1"/>
          </p:cNvSpPr>
          <p:nvPr>
            <p:ph type="title"/>
          </p:nvPr>
        </p:nvSpPr>
        <p:spPr/>
        <p:txBody>
          <a:bodyPr/>
          <a:lstStyle/>
          <a:p>
            <a:pPr algn="ctr"/>
            <a:r>
              <a:rPr lang="en-US" b="1" dirty="0"/>
              <a:t>ALCOHOLICS ANONYMOUS (AA)</a:t>
            </a:r>
            <a:br>
              <a:rPr lang="en-US" b="1" dirty="0"/>
            </a:br>
            <a:r>
              <a:rPr lang="en-US" b="1" dirty="0"/>
              <a:t>NARCOTICS ANONYMOUS   (NA)</a:t>
            </a:r>
          </a:p>
        </p:txBody>
      </p:sp>
      <p:sp>
        <p:nvSpPr>
          <p:cNvPr id="3" name="Content Placeholder 2">
            <a:extLst>
              <a:ext uri="{FF2B5EF4-FFF2-40B4-BE49-F238E27FC236}">
                <a16:creationId xmlns="" xmlns:a16="http://schemas.microsoft.com/office/drawing/2014/main" id="{7A89AE35-D7D6-4C19-B9B4-27E7FF0D51D0}"/>
              </a:ext>
            </a:extLst>
          </p:cNvPr>
          <p:cNvSpPr>
            <a:spLocks noGrp="1"/>
          </p:cNvSpPr>
          <p:nvPr>
            <p:ph idx="1"/>
          </p:nvPr>
        </p:nvSpPr>
        <p:spPr/>
        <p:txBody>
          <a:bodyPr>
            <a:normAutofit lnSpcReduction="10000"/>
          </a:bodyPr>
          <a:lstStyle/>
          <a:p>
            <a:endParaRPr lang="en-US" dirty="0"/>
          </a:p>
          <a:p>
            <a:pPr marL="0" indent="0">
              <a:buNone/>
            </a:pPr>
            <a:r>
              <a:rPr lang="en-US" dirty="0"/>
              <a:t>Narcotics Anonymous                        Alcoholics Anonymous</a:t>
            </a:r>
          </a:p>
          <a:p>
            <a:pPr marL="0" indent="0">
              <a:buNone/>
            </a:pPr>
            <a:r>
              <a:rPr lang="en-US" dirty="0"/>
              <a:t>           NA.org                                                      AA.org</a:t>
            </a:r>
          </a:p>
          <a:p>
            <a:endParaRPr lang="en-US" dirty="0"/>
          </a:p>
          <a:p>
            <a:r>
              <a:rPr lang="en-US" sz="2400" dirty="0"/>
              <a:t>Narcotics Anonymous is a "nonprofit fellowship of men and women for whom drugs had become a major problem"  </a:t>
            </a:r>
          </a:p>
          <a:p>
            <a:r>
              <a:rPr lang="en-US" sz="2400" dirty="0"/>
              <a:t>Alcoholics Anonymous is an international fellowship of men and women who have had a drinking problem. It is nonprofessional, self-supporting, multiracial, apolitical, and available almost everywhere. There are no age or education requirements. Membership is open to anyone who wants to do something about his or her drinking problem.</a:t>
            </a:r>
          </a:p>
        </p:txBody>
      </p:sp>
      <p:pic>
        <p:nvPicPr>
          <p:cNvPr id="11266" name="Picture 2">
            <a:extLst>
              <a:ext uri="{FF2B5EF4-FFF2-40B4-BE49-F238E27FC236}">
                <a16:creationId xmlns="" xmlns:a16="http://schemas.microsoft.com/office/drawing/2014/main" id="{03AB3811-675E-4DD7-822A-92E7C6DB3D04}"/>
              </a:ext>
            </a:extLst>
          </p:cNvPr>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4254500" y="1963057"/>
            <a:ext cx="1623786" cy="1623786"/>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8969244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5400" b="1" dirty="0" smtClean="0"/>
              <a:t>Paradigm Shift #2</a:t>
            </a:r>
            <a:r>
              <a:rPr lang="en-US" b="1" dirty="0" smtClean="0"/>
              <a:t> </a:t>
            </a:r>
            <a:endParaRPr lang="en-US" b="1" dirty="0"/>
          </a:p>
        </p:txBody>
      </p:sp>
      <p:sp>
        <p:nvSpPr>
          <p:cNvPr id="3" name="Content Placeholder 2"/>
          <p:cNvSpPr>
            <a:spLocks noGrp="1"/>
          </p:cNvSpPr>
          <p:nvPr>
            <p:ph idx="1"/>
          </p:nvPr>
        </p:nvSpPr>
        <p:spPr/>
        <p:txBody>
          <a:bodyPr/>
          <a:lstStyle/>
          <a:p>
            <a:endParaRPr lang="en-US" dirty="0" smtClean="0"/>
          </a:p>
          <a:p>
            <a:endParaRPr lang="en-US" dirty="0" smtClean="0"/>
          </a:p>
          <a:p>
            <a:pPr algn="ctr">
              <a:buNone/>
            </a:pPr>
            <a:r>
              <a:rPr lang="en-US" sz="5400" b="1" dirty="0" smtClean="0"/>
              <a:t>The patient is in charge</a:t>
            </a:r>
            <a:endParaRPr lang="en-US" sz="5400" b="1"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3D6AD5D-4243-4754-974D-B69BEFBFADEE}"/>
              </a:ext>
            </a:extLst>
          </p:cNvPr>
          <p:cNvSpPr>
            <a:spLocks noGrp="1"/>
          </p:cNvSpPr>
          <p:nvPr>
            <p:ph type="title"/>
          </p:nvPr>
        </p:nvSpPr>
        <p:spPr/>
        <p:txBody>
          <a:bodyPr>
            <a:normAutofit/>
          </a:bodyPr>
          <a:lstStyle/>
          <a:p>
            <a:pPr algn="ctr"/>
            <a:r>
              <a:rPr lang="en-US" sz="5400" b="1" dirty="0"/>
              <a:t>NARCOTICS ANONYMOUS</a:t>
            </a:r>
          </a:p>
        </p:txBody>
      </p:sp>
      <p:sp>
        <p:nvSpPr>
          <p:cNvPr id="3" name="Content Placeholder 2">
            <a:extLst>
              <a:ext uri="{FF2B5EF4-FFF2-40B4-BE49-F238E27FC236}">
                <a16:creationId xmlns="" xmlns:a16="http://schemas.microsoft.com/office/drawing/2014/main" id="{1A49D4B9-9720-409B-A908-9C9CE9BA64B4}"/>
              </a:ext>
            </a:extLst>
          </p:cNvPr>
          <p:cNvSpPr>
            <a:spLocks noGrp="1"/>
          </p:cNvSpPr>
          <p:nvPr>
            <p:ph idx="1"/>
          </p:nvPr>
        </p:nvSpPr>
        <p:spPr/>
        <p:txBody>
          <a:bodyPr/>
          <a:lstStyle/>
          <a:p>
            <a:pPr marL="0" indent="0">
              <a:buNone/>
            </a:pPr>
            <a:endParaRPr lang="en-US" dirty="0"/>
          </a:p>
          <a:p>
            <a:pPr marL="0" indent="0">
              <a:buNone/>
            </a:pPr>
            <a:r>
              <a:rPr lang="en-US" sz="3600" b="1" dirty="0"/>
              <a:t>Suboxone</a:t>
            </a:r>
          </a:p>
          <a:p>
            <a:pPr marL="0" indent="0">
              <a:buNone/>
            </a:pPr>
            <a:endParaRPr lang="en-US" dirty="0"/>
          </a:p>
          <a:p>
            <a:pPr marL="0" indent="0">
              <a:buNone/>
            </a:pPr>
            <a:r>
              <a:rPr lang="en-US" dirty="0"/>
              <a:t>Medication use is a member’s personal decision, and is an outside issue for NA groups. This piece is intended for groups as they consider this issue. It does not address members’ personal decisions, nor does it try to change members’ opinions about medication. </a:t>
            </a:r>
          </a:p>
          <a:p>
            <a:pPr marL="0" indent="0">
              <a:buNone/>
            </a:pPr>
            <a:endParaRPr lang="en-US" dirty="0"/>
          </a:p>
        </p:txBody>
      </p:sp>
    </p:spTree>
    <p:extLst>
      <p:ext uri="{BB962C8B-B14F-4D97-AF65-F5344CB8AC3E}">
        <p14:creationId xmlns="" xmlns:p14="http://schemas.microsoft.com/office/powerpoint/2010/main" val="128465466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B182C30-A44B-423A-A2FA-674D9515FFAD}"/>
              </a:ext>
            </a:extLst>
          </p:cNvPr>
          <p:cNvSpPr>
            <a:spLocks noGrp="1"/>
          </p:cNvSpPr>
          <p:nvPr>
            <p:ph type="title"/>
          </p:nvPr>
        </p:nvSpPr>
        <p:spPr/>
        <p:txBody>
          <a:bodyPr>
            <a:normAutofit/>
          </a:bodyPr>
          <a:lstStyle/>
          <a:p>
            <a:pPr algn="ctr"/>
            <a:r>
              <a:rPr lang="en-US" sz="5400" dirty="0"/>
              <a:t>SUMMARY</a:t>
            </a:r>
          </a:p>
        </p:txBody>
      </p:sp>
      <p:sp>
        <p:nvSpPr>
          <p:cNvPr id="3" name="Content Placeholder 2">
            <a:extLst>
              <a:ext uri="{FF2B5EF4-FFF2-40B4-BE49-F238E27FC236}">
                <a16:creationId xmlns="" xmlns:a16="http://schemas.microsoft.com/office/drawing/2014/main" id="{9E696CD2-6114-41A7-B076-9AB6975A8D7B}"/>
              </a:ext>
            </a:extLst>
          </p:cNvPr>
          <p:cNvSpPr>
            <a:spLocks noGrp="1"/>
          </p:cNvSpPr>
          <p:nvPr>
            <p:ph idx="1"/>
          </p:nvPr>
        </p:nvSpPr>
        <p:spPr/>
        <p:txBody>
          <a:bodyPr>
            <a:normAutofit fontScale="92500" lnSpcReduction="20000"/>
          </a:bodyPr>
          <a:lstStyle/>
          <a:p>
            <a:pPr lvl="0"/>
            <a:endParaRPr lang="en-US" dirty="0"/>
          </a:p>
          <a:p>
            <a:pPr lvl="0"/>
            <a:r>
              <a:rPr lang="en-US" dirty="0"/>
              <a:t>Weight</a:t>
            </a:r>
          </a:p>
          <a:p>
            <a:pPr lvl="0"/>
            <a:r>
              <a:rPr lang="en-US" dirty="0"/>
              <a:t>Stretching</a:t>
            </a:r>
          </a:p>
          <a:p>
            <a:pPr lvl="0"/>
            <a:r>
              <a:rPr lang="en-US" dirty="0"/>
              <a:t>Exercise</a:t>
            </a:r>
          </a:p>
          <a:p>
            <a:pPr lvl="0"/>
            <a:r>
              <a:rPr lang="en-US" dirty="0"/>
              <a:t>Depression/Anxiety</a:t>
            </a:r>
          </a:p>
          <a:p>
            <a:pPr lvl="0"/>
            <a:r>
              <a:rPr lang="en-US" dirty="0"/>
              <a:t>Drug/Alcohol Addiction</a:t>
            </a:r>
          </a:p>
          <a:p>
            <a:pPr marL="0" indent="0">
              <a:buNone/>
            </a:pPr>
            <a:endParaRPr lang="en-US" dirty="0"/>
          </a:p>
          <a:p>
            <a:pPr marL="0" indent="0" algn="ctr">
              <a:buNone/>
            </a:pPr>
            <a:endParaRPr lang="en-US" sz="5400" b="1" dirty="0"/>
          </a:p>
          <a:p>
            <a:pPr marL="0" indent="0" algn="ctr">
              <a:buNone/>
            </a:pPr>
            <a:r>
              <a:rPr lang="en-US" sz="5400" b="1" dirty="0"/>
              <a:t>At least make </a:t>
            </a:r>
            <a:r>
              <a:rPr lang="en-US" sz="5400" b="1" dirty="0" smtClean="0"/>
              <a:t>the suggestion!</a:t>
            </a:r>
          </a:p>
          <a:p>
            <a:pPr marL="0" indent="0" algn="ctr">
              <a:buNone/>
            </a:pPr>
            <a:endParaRPr lang="en-US" sz="5400" b="1" dirty="0"/>
          </a:p>
          <a:p>
            <a:pPr marL="0" indent="0">
              <a:buNone/>
            </a:pPr>
            <a:endParaRPr lang="en-US" dirty="0"/>
          </a:p>
        </p:txBody>
      </p:sp>
      <p:pic>
        <p:nvPicPr>
          <p:cNvPr id="12290" name="Picture 2">
            <a:extLst>
              <a:ext uri="{FF2B5EF4-FFF2-40B4-BE49-F238E27FC236}">
                <a16:creationId xmlns="" xmlns:a16="http://schemas.microsoft.com/office/drawing/2014/main" id="{8F989942-F4DA-43EB-9B71-AF7E6B23222D}"/>
              </a:ext>
            </a:extLst>
          </p:cNvPr>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7213599" y="1905453"/>
            <a:ext cx="3374571" cy="3374571"/>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5574480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A501789-8878-4ADF-9862-4A404071FE16}"/>
              </a:ext>
            </a:extLst>
          </p:cNvPr>
          <p:cNvSpPr>
            <a:spLocks noGrp="1"/>
          </p:cNvSpPr>
          <p:nvPr>
            <p:ph type="title"/>
          </p:nvPr>
        </p:nvSpPr>
        <p:spPr/>
        <p:txBody>
          <a:bodyPr>
            <a:normAutofit/>
          </a:bodyPr>
          <a:lstStyle/>
          <a:p>
            <a:pPr algn="ctr"/>
            <a:r>
              <a:rPr lang="en-US" sz="5400" dirty="0"/>
              <a:t>The patient as participant</a:t>
            </a:r>
          </a:p>
        </p:txBody>
      </p:sp>
      <p:sp>
        <p:nvSpPr>
          <p:cNvPr id="3" name="Content Placeholder 2">
            <a:extLst>
              <a:ext uri="{FF2B5EF4-FFF2-40B4-BE49-F238E27FC236}">
                <a16:creationId xmlns="" xmlns:a16="http://schemas.microsoft.com/office/drawing/2014/main" id="{BA4691ED-E494-47BC-9F2E-8C4C2AB92C1A}"/>
              </a:ext>
            </a:extLst>
          </p:cNvPr>
          <p:cNvSpPr>
            <a:spLocks noGrp="1"/>
          </p:cNvSpPr>
          <p:nvPr>
            <p:ph idx="1"/>
          </p:nvPr>
        </p:nvSpPr>
        <p:spPr>
          <a:xfrm>
            <a:off x="896256" y="1690688"/>
            <a:ext cx="10515600" cy="4351338"/>
          </a:xfrm>
        </p:spPr>
        <p:txBody>
          <a:bodyPr>
            <a:normAutofit fontScale="55000" lnSpcReduction="20000"/>
          </a:bodyPr>
          <a:lstStyle/>
          <a:p>
            <a:pPr marL="0" indent="0">
              <a:buNone/>
            </a:pPr>
            <a:endParaRPr lang="en-US" dirty="0"/>
          </a:p>
          <a:p>
            <a:pPr marL="0" indent="0">
              <a:buNone/>
            </a:pPr>
            <a:endParaRPr lang="en-US" dirty="0"/>
          </a:p>
          <a:p>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r>
              <a:rPr lang="en-US" dirty="0"/>
              <a:t>                                                                                                                                              </a:t>
            </a:r>
          </a:p>
        </p:txBody>
      </p:sp>
      <p:pic>
        <p:nvPicPr>
          <p:cNvPr id="5" name="Picture 2" descr="Person Lifting Weights on Facebook 4.0">
            <a:extLst>
              <a:ext uri="{FF2B5EF4-FFF2-40B4-BE49-F238E27FC236}">
                <a16:creationId xmlns="" xmlns:a16="http://schemas.microsoft.com/office/drawing/2014/main" id="{312F0476-620B-4DDB-BF51-9DF34B8E646A}"/>
              </a:ext>
            </a:extLst>
          </p:cNvPr>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2425699" y="2206171"/>
            <a:ext cx="1303111" cy="1303111"/>
          </a:xfrm>
          <a:prstGeom prst="rect">
            <a:avLst/>
          </a:prstGeom>
          <a:noFill/>
          <a:extLst>
            <a:ext uri="{909E8E84-426E-40DD-AFC4-6F175D3DCCD1}">
              <a14:hiddenFill xmlns="" xmlns:a14="http://schemas.microsoft.com/office/drawing/2010/main">
                <a:solidFill>
                  <a:srgbClr val="FFFFFF"/>
                </a:solidFill>
              </a14:hiddenFill>
            </a:ext>
          </a:extLst>
        </p:spPr>
      </p:pic>
      <p:pic>
        <p:nvPicPr>
          <p:cNvPr id="2054" name="Picture 6" descr="Person Lifting Weights on LG G5">
            <a:extLst>
              <a:ext uri="{FF2B5EF4-FFF2-40B4-BE49-F238E27FC236}">
                <a16:creationId xmlns="" xmlns:a16="http://schemas.microsoft.com/office/drawing/2014/main" id="{7299F426-2ACF-458B-91B3-20DA58C5024E}"/>
              </a:ext>
            </a:extLst>
          </p:cNvPr>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8732155" y="3695017"/>
            <a:ext cx="2218873" cy="2218873"/>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 xmlns:a16="http://schemas.microsoft.com/office/drawing/2014/main" id="{6C3C63A9-7A38-4903-BF54-610D62722589}"/>
              </a:ext>
            </a:extLst>
          </p:cNvPr>
          <p:cNvSpPr/>
          <p:nvPr/>
        </p:nvSpPr>
        <p:spPr>
          <a:xfrm>
            <a:off x="3907970" y="3016251"/>
            <a:ext cx="4492172" cy="1915974"/>
          </a:xfrm>
          <a:prstGeom prst="rect">
            <a:avLst/>
          </a:prstGeom>
        </p:spPr>
        <p:txBody>
          <a:bodyPr wrap="square">
            <a:spAutoFit/>
          </a:bodyPr>
          <a:lstStyle/>
          <a:p>
            <a:pPr algn="ctr">
              <a:lnSpc>
                <a:spcPct val="107000"/>
              </a:lnSpc>
            </a:pPr>
            <a:endParaRPr lang="en-US" sz="2800" b="1"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pPr>
            <a:r>
              <a:rPr lang="en-US" sz="2800" b="1" dirty="0">
                <a:latin typeface="Calibri" panose="020F0502020204030204" pitchFamily="34" charset="0"/>
                <a:ea typeface="Calibri" panose="020F0502020204030204" pitchFamily="34" charset="0"/>
                <a:cs typeface="Times New Roman" panose="02020603050405020304" pitchFamily="18" charset="0"/>
              </a:rPr>
              <a:t>You get out what you put in.</a:t>
            </a:r>
          </a:p>
          <a:p>
            <a:pPr algn="ctr">
              <a:lnSpc>
                <a:spcPct val="107000"/>
              </a:lnSpc>
            </a:pPr>
            <a:r>
              <a:rPr lang="en-US" sz="2800" b="1" dirty="0">
                <a:latin typeface="Calibri" panose="020F0502020204030204" pitchFamily="34" charset="0"/>
                <a:ea typeface="Calibri" panose="020F0502020204030204" pitchFamily="34" charset="0"/>
                <a:cs typeface="Times New Roman" panose="02020603050405020304" pitchFamily="18" charset="0"/>
              </a:rPr>
              <a:t>Also known as:</a:t>
            </a:r>
          </a:p>
          <a:p>
            <a:pPr algn="ctr">
              <a:lnSpc>
                <a:spcPct val="107000"/>
              </a:lnSpc>
            </a:pPr>
            <a:r>
              <a:rPr lang="en-US" sz="2800" b="1" dirty="0">
                <a:latin typeface="Calibri" panose="020F0502020204030204" pitchFamily="34" charset="0"/>
                <a:ea typeface="Calibri" panose="020F0502020204030204" pitchFamily="34" charset="0"/>
                <a:cs typeface="Times New Roman" panose="02020603050405020304" pitchFamily="18" charset="0"/>
              </a:rPr>
              <a:t>No pain, no gain</a:t>
            </a:r>
          </a:p>
        </p:txBody>
      </p:sp>
    </p:spTree>
    <p:extLst>
      <p:ext uri="{BB962C8B-B14F-4D97-AF65-F5344CB8AC3E}">
        <p14:creationId xmlns="" xmlns:p14="http://schemas.microsoft.com/office/powerpoint/2010/main" val="317415370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175CD5A-AC32-4966-90E8-F3D8C4CA22EE}"/>
              </a:ext>
            </a:extLst>
          </p:cNvPr>
          <p:cNvSpPr>
            <a:spLocks noGrp="1"/>
          </p:cNvSpPr>
          <p:nvPr>
            <p:ph type="title"/>
          </p:nvPr>
        </p:nvSpPr>
        <p:spPr>
          <a:xfrm>
            <a:off x="838200" y="365125"/>
            <a:ext cx="10515600" cy="1678279"/>
          </a:xfrm>
        </p:spPr>
        <p:txBody>
          <a:bodyPr>
            <a:normAutofit fontScale="90000"/>
          </a:bodyPr>
          <a:lstStyle/>
          <a:p>
            <a:pPr algn="ctr"/>
            <a:r>
              <a:rPr lang="en-US" sz="4000" b="1" dirty="0" smtClean="0"/>
              <a:t/>
            </a:r>
            <a:br>
              <a:rPr lang="en-US" sz="4000" b="1" dirty="0" smtClean="0"/>
            </a:br>
            <a:r>
              <a:rPr lang="en-US" sz="4000" b="1" dirty="0" smtClean="0"/>
              <a:t>Paradigm Shift #3</a:t>
            </a:r>
            <a:br>
              <a:rPr lang="en-US" sz="4000" b="1" dirty="0" smtClean="0"/>
            </a:br>
            <a:r>
              <a:rPr lang="en-US" dirty="0"/>
              <a:t/>
            </a:r>
            <a:br>
              <a:rPr lang="en-US" dirty="0"/>
            </a:br>
            <a:r>
              <a:rPr lang="en-US" sz="3600" dirty="0" smtClean="0">
                <a:latin typeface="+mn-lt"/>
              </a:rPr>
              <a:t>The </a:t>
            </a:r>
            <a:r>
              <a:rPr lang="en-US" sz="3600" dirty="0">
                <a:latin typeface="+mn-lt"/>
              </a:rPr>
              <a:t>health care system is not the only determinant of health.</a:t>
            </a:r>
            <a:br>
              <a:rPr lang="en-US" sz="3600" dirty="0">
                <a:latin typeface="+mn-lt"/>
              </a:rPr>
            </a:br>
            <a:endParaRPr lang="en-US" sz="3600" dirty="0">
              <a:latin typeface="+mn-lt"/>
            </a:endParaRPr>
          </a:p>
        </p:txBody>
      </p:sp>
      <p:sp>
        <p:nvSpPr>
          <p:cNvPr id="3" name="Content Placeholder 2">
            <a:extLst>
              <a:ext uri="{FF2B5EF4-FFF2-40B4-BE49-F238E27FC236}">
                <a16:creationId xmlns="" xmlns:a16="http://schemas.microsoft.com/office/drawing/2014/main" id="{FC010929-618D-43EC-BF65-20B789323936}"/>
              </a:ext>
            </a:extLst>
          </p:cNvPr>
          <p:cNvSpPr>
            <a:spLocks noGrp="1"/>
          </p:cNvSpPr>
          <p:nvPr>
            <p:ph idx="1"/>
          </p:nvPr>
        </p:nvSpPr>
        <p:spPr/>
        <p:txBody>
          <a:bodyPr/>
          <a:lstStyle/>
          <a:p>
            <a:endParaRPr lang="en-US" dirty="0" smtClean="0"/>
          </a:p>
          <a:p>
            <a:pPr>
              <a:buNone/>
            </a:pPr>
            <a:endParaRPr lang="en-US" dirty="0"/>
          </a:p>
          <a:p>
            <a:pPr marL="0" indent="0">
              <a:buNone/>
            </a:pPr>
            <a:endParaRPr lang="en-US" dirty="0"/>
          </a:p>
          <a:p>
            <a:pPr marL="0" indent="0">
              <a:buNone/>
            </a:pPr>
            <a:endParaRPr lang="en-US" dirty="0"/>
          </a:p>
        </p:txBody>
      </p:sp>
      <p:pic>
        <p:nvPicPr>
          <p:cNvPr id="4" name="Picture 3">
            <a:extLst>
              <a:ext uri="{FF2B5EF4-FFF2-40B4-BE49-F238E27FC236}">
                <a16:creationId xmlns="" xmlns:a16="http://schemas.microsoft.com/office/drawing/2014/main" id="{FA041D07-5BB6-4095-8380-3736619D8C46}"/>
              </a:ext>
            </a:extLst>
          </p:cNvPr>
          <p:cNvPicPr/>
          <p:nvPr/>
        </p:nvPicPr>
        <p:blipFill>
          <a:blip r:embed="rId2">
            <a:extLst>
              <a:ext uri="{28A0092B-C50C-407E-A947-70E740481C1C}">
                <a14:useLocalDpi xmlns="" xmlns:a14="http://schemas.microsoft.com/office/drawing/2010/main" val="0"/>
              </a:ext>
            </a:extLst>
          </a:blip>
          <a:srcRect/>
          <a:stretch>
            <a:fillRect/>
          </a:stretch>
        </p:blipFill>
        <p:spPr bwMode="auto">
          <a:xfrm>
            <a:off x="3560598" y="2012238"/>
            <a:ext cx="4477206" cy="4351338"/>
          </a:xfrm>
          <a:prstGeom prst="rect">
            <a:avLst/>
          </a:prstGeom>
          <a:noFill/>
          <a:ln>
            <a:noFill/>
          </a:ln>
        </p:spPr>
      </p:pic>
      <p:sp>
        <p:nvSpPr>
          <p:cNvPr id="5" name="Rectangle 4">
            <a:extLst>
              <a:ext uri="{FF2B5EF4-FFF2-40B4-BE49-F238E27FC236}">
                <a16:creationId xmlns="" xmlns:a16="http://schemas.microsoft.com/office/drawing/2014/main" id="{AE5E51B3-A6EE-452C-8652-5963EE628282}"/>
              </a:ext>
            </a:extLst>
          </p:cNvPr>
          <p:cNvSpPr/>
          <p:nvPr/>
        </p:nvSpPr>
        <p:spPr>
          <a:xfrm flipH="1">
            <a:off x="1524000" y="3105835"/>
            <a:ext cx="1524000" cy="2308324"/>
          </a:xfrm>
          <a:prstGeom prst="rect">
            <a:avLst/>
          </a:prstGeom>
        </p:spPr>
        <p:txBody>
          <a:bodyPr wrap="square">
            <a:spAutoFit/>
          </a:bodyPr>
          <a:lstStyle/>
          <a:p>
            <a:pPr algn="ctr"/>
            <a:r>
              <a:rPr lang="en-US" dirty="0"/>
              <a:t>Social determinants of health:  NEJM 9/20/07, 357:1221-1228, Steven Schroeder</a:t>
            </a:r>
            <a:endParaRPr lang="en-US" sz="2000" b="1" dirty="0"/>
          </a:p>
        </p:txBody>
      </p:sp>
    </p:spTree>
    <p:extLst>
      <p:ext uri="{BB962C8B-B14F-4D97-AF65-F5344CB8AC3E}">
        <p14:creationId xmlns="" xmlns:p14="http://schemas.microsoft.com/office/powerpoint/2010/main" val="209781822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7EAF92B-5CA0-4ED8-90E4-ED9D8043A921}"/>
              </a:ext>
            </a:extLst>
          </p:cNvPr>
          <p:cNvSpPr>
            <a:spLocks noGrp="1"/>
          </p:cNvSpPr>
          <p:nvPr>
            <p:ph type="title"/>
          </p:nvPr>
        </p:nvSpPr>
        <p:spPr/>
        <p:txBody>
          <a:bodyPr>
            <a:normAutofit/>
          </a:bodyPr>
          <a:lstStyle/>
          <a:p>
            <a:pPr algn="ctr"/>
            <a:r>
              <a:rPr lang="en-US" sz="6600" b="1" dirty="0"/>
              <a:t>Behavioral Change</a:t>
            </a:r>
          </a:p>
        </p:txBody>
      </p:sp>
      <p:sp>
        <p:nvSpPr>
          <p:cNvPr id="3" name="Content Placeholder 2">
            <a:extLst>
              <a:ext uri="{FF2B5EF4-FFF2-40B4-BE49-F238E27FC236}">
                <a16:creationId xmlns="" xmlns:a16="http://schemas.microsoft.com/office/drawing/2014/main" id="{A0F81362-6073-487C-B99A-23A6AF70C3F2}"/>
              </a:ext>
            </a:extLst>
          </p:cNvPr>
          <p:cNvSpPr>
            <a:spLocks noGrp="1"/>
          </p:cNvSpPr>
          <p:nvPr>
            <p:ph idx="1"/>
          </p:nvPr>
        </p:nvSpPr>
        <p:spPr/>
        <p:txBody>
          <a:bodyPr/>
          <a:lstStyle/>
          <a:p>
            <a:endParaRPr lang="en-US" dirty="0"/>
          </a:p>
          <a:p>
            <a:pPr marL="0" indent="0">
              <a:buNone/>
            </a:pPr>
            <a:endParaRPr lang="en-US" dirty="0"/>
          </a:p>
          <a:p>
            <a:pPr marL="0" indent="0" algn="ctr">
              <a:buNone/>
            </a:pPr>
            <a:r>
              <a:rPr lang="en-US" sz="4000" dirty="0"/>
              <a:t>It may be simple, but it isn’t easy.</a:t>
            </a:r>
          </a:p>
          <a:p>
            <a:pPr marL="0" indent="0" algn="ctr">
              <a:buNone/>
            </a:pPr>
            <a:endParaRPr lang="en-US" sz="4400" dirty="0"/>
          </a:p>
          <a:p>
            <a:pPr marL="0" indent="0" algn="ctr">
              <a:buNone/>
            </a:pPr>
            <a:r>
              <a:rPr lang="en-US" sz="8000" dirty="0"/>
              <a:t>🤦</a:t>
            </a:r>
          </a:p>
        </p:txBody>
      </p:sp>
    </p:spTree>
    <p:extLst>
      <p:ext uri="{BB962C8B-B14F-4D97-AF65-F5344CB8AC3E}">
        <p14:creationId xmlns="" xmlns:p14="http://schemas.microsoft.com/office/powerpoint/2010/main" val="327676744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ED4E999-D62E-4D19-9443-AAE56E426C05}"/>
              </a:ext>
            </a:extLst>
          </p:cNvPr>
          <p:cNvSpPr>
            <a:spLocks noGrp="1"/>
          </p:cNvSpPr>
          <p:nvPr>
            <p:ph type="title"/>
          </p:nvPr>
        </p:nvSpPr>
        <p:spPr/>
        <p:txBody>
          <a:bodyPr/>
          <a:lstStyle/>
          <a:p>
            <a:endParaRPr lang="en-US"/>
          </a:p>
        </p:txBody>
      </p:sp>
      <p:sp>
        <p:nvSpPr>
          <p:cNvPr id="3" name="Content Placeholder 2">
            <a:extLst>
              <a:ext uri="{FF2B5EF4-FFF2-40B4-BE49-F238E27FC236}">
                <a16:creationId xmlns="" xmlns:a16="http://schemas.microsoft.com/office/drawing/2014/main" id="{91F28302-FA9E-40F6-A84E-893F81E8EB08}"/>
              </a:ext>
            </a:extLst>
          </p:cNvPr>
          <p:cNvSpPr>
            <a:spLocks noGrp="1"/>
          </p:cNvSpPr>
          <p:nvPr>
            <p:ph idx="1"/>
          </p:nvPr>
        </p:nvSpPr>
        <p:spPr>
          <a:xfrm>
            <a:off x="943428" y="1690688"/>
            <a:ext cx="9261083" cy="4351338"/>
          </a:xfrm>
        </p:spPr>
        <p:txBody>
          <a:bodyPr/>
          <a:lstStyle/>
          <a:p>
            <a:endParaRPr lang="en-US" dirty="0"/>
          </a:p>
          <a:p>
            <a:endParaRPr lang="en-US" dirty="0"/>
          </a:p>
          <a:p>
            <a:pPr marL="0" indent="0">
              <a:buNone/>
            </a:pPr>
            <a:r>
              <a:rPr lang="en-US" dirty="0"/>
              <a:t>  </a:t>
            </a:r>
          </a:p>
        </p:txBody>
      </p:sp>
      <p:pic>
        <p:nvPicPr>
          <p:cNvPr id="1026" name="Picture 2" descr="Magic Wand on JoyPixels 6.0">
            <a:extLst>
              <a:ext uri="{FF2B5EF4-FFF2-40B4-BE49-F238E27FC236}">
                <a16:creationId xmlns="" xmlns:a16="http://schemas.microsoft.com/office/drawing/2014/main" id="{C3DFFE88-D196-4323-AA95-F70877BFD476}"/>
              </a:ext>
            </a:extLst>
          </p:cNvPr>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1079377" y="2373675"/>
            <a:ext cx="1143000" cy="1143000"/>
          </a:xfrm>
          <a:prstGeom prst="rect">
            <a:avLst/>
          </a:prstGeom>
          <a:noFill/>
          <a:extLst>
            <a:ext uri="{909E8E84-426E-40DD-AFC4-6F175D3DCCD1}">
              <a14:hiddenFill xmlns="" xmlns:a14="http://schemas.microsoft.com/office/drawing/2010/main">
                <a:solidFill>
                  <a:srgbClr val="FFFFFF"/>
                </a:solidFill>
              </a14:hiddenFill>
            </a:ext>
          </a:extLst>
        </p:spPr>
      </p:pic>
      <p:pic>
        <p:nvPicPr>
          <p:cNvPr id="1028" name="Picture 4" descr="Magic Wand on JoyPixels 6.0">
            <a:extLst>
              <a:ext uri="{FF2B5EF4-FFF2-40B4-BE49-F238E27FC236}">
                <a16:creationId xmlns="" xmlns:a16="http://schemas.microsoft.com/office/drawing/2014/main" id="{AA8B53DC-ECE4-413E-B121-3D635A331DFE}"/>
              </a:ext>
            </a:extLst>
          </p:cNvPr>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rot="17149017">
            <a:off x="8927378" y="2239542"/>
            <a:ext cx="1143000" cy="1143000"/>
          </a:xfrm>
          <a:prstGeom prst="rect">
            <a:avLst/>
          </a:prstGeom>
          <a:noFill/>
          <a:extLst>
            <a:ext uri="{909E8E84-426E-40DD-AFC4-6F175D3DCCD1}">
              <a14:hiddenFill xmlns="" xmlns:a14="http://schemas.microsoft.com/office/drawing/2010/main">
                <a:solidFill>
                  <a:srgbClr val="FFFFFF"/>
                </a:solidFill>
              </a14:hiddenFill>
            </a:ext>
          </a:extLst>
        </p:spPr>
      </p:pic>
      <p:sp>
        <p:nvSpPr>
          <p:cNvPr id="5" name="Rectangle 4">
            <a:extLst>
              <a:ext uri="{FF2B5EF4-FFF2-40B4-BE49-F238E27FC236}">
                <a16:creationId xmlns="" xmlns:a16="http://schemas.microsoft.com/office/drawing/2014/main" id="{88120F22-81DD-4E94-B661-13DC28EB8E52}"/>
              </a:ext>
            </a:extLst>
          </p:cNvPr>
          <p:cNvSpPr/>
          <p:nvPr/>
        </p:nvSpPr>
        <p:spPr>
          <a:xfrm>
            <a:off x="2222377" y="3093043"/>
            <a:ext cx="7103052" cy="847604"/>
          </a:xfrm>
          <a:prstGeom prst="rect">
            <a:avLst/>
          </a:prstGeom>
        </p:spPr>
        <p:txBody>
          <a:bodyPr wrap="square">
            <a:spAutoFit/>
          </a:bodyPr>
          <a:lstStyle/>
          <a:p>
            <a:pPr marL="457200" marR="0">
              <a:lnSpc>
                <a:spcPct val="107000"/>
              </a:lnSpc>
              <a:spcBef>
                <a:spcPts val="0"/>
              </a:spcBef>
              <a:spcAft>
                <a:spcPts val="800"/>
              </a:spcAft>
            </a:pPr>
            <a:r>
              <a:rPr lang="en-US" sz="4800" dirty="0">
                <a:latin typeface="Calibri" panose="020F0502020204030204" pitchFamily="34" charset="0"/>
                <a:ea typeface="Calibri" panose="020F0502020204030204" pitchFamily="34" charset="0"/>
                <a:cs typeface="Times New Roman" panose="02020603050405020304" pitchFamily="18" charset="0"/>
              </a:rPr>
              <a:t>There is no magic wand.</a:t>
            </a:r>
            <a:r>
              <a:rPr lang="en-US" dirty="0">
                <a:latin typeface="Calibri" panose="020F0502020204030204" pitchFamily="34" charset="0"/>
                <a:ea typeface="Calibri" panose="020F0502020204030204" pitchFamily="34" charset="0"/>
                <a:cs typeface="Times New Roman" panose="02020603050405020304" pitchFamily="18" charset="0"/>
              </a:rPr>
              <a:t>  </a:t>
            </a:r>
          </a:p>
        </p:txBody>
      </p:sp>
    </p:spTree>
    <p:extLst>
      <p:ext uri="{BB962C8B-B14F-4D97-AF65-F5344CB8AC3E}">
        <p14:creationId xmlns="" xmlns:p14="http://schemas.microsoft.com/office/powerpoint/2010/main" val="188809722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7257155-38C7-4D70-8065-A7726C4AB248}"/>
              </a:ext>
            </a:extLst>
          </p:cNvPr>
          <p:cNvSpPr>
            <a:spLocks noGrp="1"/>
          </p:cNvSpPr>
          <p:nvPr>
            <p:ph type="title"/>
          </p:nvPr>
        </p:nvSpPr>
        <p:spPr/>
        <p:txBody>
          <a:bodyPr>
            <a:normAutofit/>
          </a:bodyPr>
          <a:lstStyle/>
          <a:p>
            <a:pPr algn="ctr"/>
            <a:r>
              <a:rPr lang="en-US" sz="4800" b="1" dirty="0"/>
              <a:t>Money, Money, Money, Money, Money</a:t>
            </a:r>
          </a:p>
        </p:txBody>
      </p:sp>
      <p:sp>
        <p:nvSpPr>
          <p:cNvPr id="3" name="Content Placeholder 2">
            <a:extLst>
              <a:ext uri="{FF2B5EF4-FFF2-40B4-BE49-F238E27FC236}">
                <a16:creationId xmlns="" xmlns:a16="http://schemas.microsoft.com/office/drawing/2014/main" id="{6A540975-8A92-4F7D-8CF4-AD9A8643F2D0}"/>
              </a:ext>
            </a:extLst>
          </p:cNvPr>
          <p:cNvSpPr>
            <a:spLocks noGrp="1"/>
          </p:cNvSpPr>
          <p:nvPr>
            <p:ph idx="1"/>
          </p:nvPr>
        </p:nvSpPr>
        <p:spPr>
          <a:xfrm>
            <a:off x="838200" y="1822350"/>
            <a:ext cx="10515600" cy="4378965"/>
          </a:xfrm>
        </p:spPr>
        <p:txBody>
          <a:bodyPr/>
          <a:lstStyle/>
          <a:p>
            <a:endParaRPr lang="en-US" dirty="0"/>
          </a:p>
          <a:p>
            <a:pPr marL="0" indent="0">
              <a:buNone/>
            </a:pPr>
            <a:r>
              <a:rPr lang="en-US" dirty="0"/>
              <a:t>    </a:t>
            </a:r>
          </a:p>
        </p:txBody>
      </p:sp>
      <p:pic>
        <p:nvPicPr>
          <p:cNvPr id="3074" name="Picture 2" descr="Money with Wings on Messenger 1.0">
            <a:extLst>
              <a:ext uri="{FF2B5EF4-FFF2-40B4-BE49-F238E27FC236}">
                <a16:creationId xmlns="" xmlns:a16="http://schemas.microsoft.com/office/drawing/2014/main" id="{5FF394B0-58E3-4931-8B6D-DC1FE2C6E394}"/>
              </a:ext>
            </a:extLst>
          </p:cNvPr>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1656443" y="2627085"/>
            <a:ext cx="1143000" cy="1150257"/>
          </a:xfrm>
          <a:prstGeom prst="rect">
            <a:avLst/>
          </a:prstGeom>
          <a:noFill/>
          <a:extLst>
            <a:ext uri="{909E8E84-426E-40DD-AFC4-6F175D3DCCD1}">
              <a14:hiddenFill xmlns="" xmlns:a14="http://schemas.microsoft.com/office/drawing/2010/main">
                <a:solidFill>
                  <a:srgbClr val="FFFFFF"/>
                </a:solidFill>
              </a14:hiddenFill>
            </a:ext>
          </a:extLst>
        </p:spPr>
      </p:pic>
      <p:pic>
        <p:nvPicPr>
          <p:cNvPr id="3076" name="Picture 4" descr="Money with Wings on Messenger 1.0">
            <a:extLst>
              <a:ext uri="{FF2B5EF4-FFF2-40B4-BE49-F238E27FC236}">
                <a16:creationId xmlns="" xmlns:a16="http://schemas.microsoft.com/office/drawing/2014/main" id="{46C237E1-DEB8-4FAF-9D89-51B3C3469CC4}"/>
              </a:ext>
            </a:extLst>
          </p:cNvPr>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3730624" y="4475842"/>
            <a:ext cx="1143000" cy="1143000"/>
          </a:xfrm>
          <a:prstGeom prst="rect">
            <a:avLst/>
          </a:prstGeom>
          <a:noFill/>
          <a:extLst>
            <a:ext uri="{909E8E84-426E-40DD-AFC4-6F175D3DCCD1}">
              <a14:hiddenFill xmlns="" xmlns:a14="http://schemas.microsoft.com/office/drawing/2010/main">
                <a:solidFill>
                  <a:srgbClr val="FFFFFF"/>
                </a:solidFill>
              </a14:hiddenFill>
            </a:ext>
          </a:extLst>
        </p:spPr>
      </p:pic>
      <p:pic>
        <p:nvPicPr>
          <p:cNvPr id="3078" name="Picture 6" descr="Money with Wings on Messenger 1.0">
            <a:extLst>
              <a:ext uri="{FF2B5EF4-FFF2-40B4-BE49-F238E27FC236}">
                <a16:creationId xmlns="" xmlns:a16="http://schemas.microsoft.com/office/drawing/2014/main" id="{CA44EBF4-CDA8-42CF-9B91-FA984C6DA832}"/>
              </a:ext>
            </a:extLst>
          </p:cNvPr>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5508625" y="2494642"/>
            <a:ext cx="1143000" cy="1143000"/>
          </a:xfrm>
          <a:prstGeom prst="rect">
            <a:avLst/>
          </a:prstGeom>
          <a:noFill/>
          <a:extLst>
            <a:ext uri="{909E8E84-426E-40DD-AFC4-6F175D3DCCD1}">
              <a14:hiddenFill xmlns="" xmlns:a14="http://schemas.microsoft.com/office/drawing/2010/main">
                <a:solidFill>
                  <a:srgbClr val="FFFFFF"/>
                </a:solidFill>
              </a14:hiddenFill>
            </a:ext>
          </a:extLst>
        </p:spPr>
      </p:pic>
      <p:pic>
        <p:nvPicPr>
          <p:cNvPr id="3080" name="Picture 8" descr="Money with Wings on Messenger 1.0">
            <a:extLst>
              <a:ext uri="{FF2B5EF4-FFF2-40B4-BE49-F238E27FC236}">
                <a16:creationId xmlns="" xmlns:a16="http://schemas.microsoft.com/office/drawing/2014/main" id="{7EEDDD21-4A2F-4FF7-89F0-A7E41E2382FF}"/>
              </a:ext>
            </a:extLst>
          </p:cNvPr>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7288212" y="2429328"/>
            <a:ext cx="1143000" cy="1143000"/>
          </a:xfrm>
          <a:prstGeom prst="rect">
            <a:avLst/>
          </a:prstGeom>
          <a:noFill/>
          <a:extLst>
            <a:ext uri="{909E8E84-426E-40DD-AFC4-6F175D3DCCD1}">
              <a14:hiddenFill xmlns="" xmlns:a14="http://schemas.microsoft.com/office/drawing/2010/main">
                <a:solidFill>
                  <a:srgbClr val="FFFFFF"/>
                </a:solidFill>
              </a14:hiddenFill>
            </a:ext>
          </a:extLst>
        </p:spPr>
      </p:pic>
      <p:pic>
        <p:nvPicPr>
          <p:cNvPr id="3082" name="Picture 10" descr="Money with Wings on Messenger 1.0">
            <a:extLst>
              <a:ext uri="{FF2B5EF4-FFF2-40B4-BE49-F238E27FC236}">
                <a16:creationId xmlns="" xmlns:a16="http://schemas.microsoft.com/office/drawing/2014/main" id="{B0BFA401-89B8-4784-B28E-48F199CFDE6B}"/>
              </a:ext>
            </a:extLst>
          </p:cNvPr>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9321006" y="2396671"/>
            <a:ext cx="1143000" cy="1143000"/>
          </a:xfrm>
          <a:prstGeom prst="rect">
            <a:avLst/>
          </a:prstGeom>
          <a:noFill/>
          <a:extLst>
            <a:ext uri="{909E8E84-426E-40DD-AFC4-6F175D3DCCD1}">
              <a14:hiddenFill xmlns="" xmlns:a14="http://schemas.microsoft.com/office/drawing/2010/main">
                <a:solidFill>
                  <a:srgbClr val="FFFFFF"/>
                </a:solidFill>
              </a14:hiddenFill>
            </a:ext>
          </a:extLst>
        </p:spPr>
      </p:pic>
      <p:pic>
        <p:nvPicPr>
          <p:cNvPr id="11" name="Picture 2" descr="Money with Wings on Messenger 1.0">
            <a:extLst>
              <a:ext uri="{FF2B5EF4-FFF2-40B4-BE49-F238E27FC236}">
                <a16:creationId xmlns="" xmlns:a16="http://schemas.microsoft.com/office/drawing/2014/main" id="{71DA4C2E-0516-4298-A287-E366BA40C816}"/>
              </a:ext>
            </a:extLst>
          </p:cNvPr>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1871890" y="4628243"/>
            <a:ext cx="1143000" cy="1150257"/>
          </a:xfrm>
          <a:prstGeom prst="rect">
            <a:avLst/>
          </a:prstGeom>
          <a:noFill/>
          <a:extLst>
            <a:ext uri="{909E8E84-426E-40DD-AFC4-6F175D3DCCD1}">
              <a14:hiddenFill xmlns="" xmlns:a14="http://schemas.microsoft.com/office/drawing/2010/main">
                <a:solidFill>
                  <a:srgbClr val="FFFFFF"/>
                </a:solidFill>
              </a14:hiddenFill>
            </a:ext>
          </a:extLst>
        </p:spPr>
      </p:pic>
      <p:pic>
        <p:nvPicPr>
          <p:cNvPr id="12" name="Picture 4" descr="Money with Wings on Messenger 1.0">
            <a:extLst>
              <a:ext uri="{FF2B5EF4-FFF2-40B4-BE49-F238E27FC236}">
                <a16:creationId xmlns="" xmlns:a16="http://schemas.microsoft.com/office/drawing/2014/main" id="{E207A960-70A3-43FC-AB00-50C255BDB211}"/>
              </a:ext>
            </a:extLst>
          </p:cNvPr>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3582534" y="2627085"/>
            <a:ext cx="1143000" cy="1143000"/>
          </a:xfrm>
          <a:prstGeom prst="rect">
            <a:avLst/>
          </a:prstGeom>
          <a:noFill/>
          <a:extLst>
            <a:ext uri="{909E8E84-426E-40DD-AFC4-6F175D3DCCD1}">
              <a14:hiddenFill xmlns="" xmlns:a14="http://schemas.microsoft.com/office/drawing/2010/main">
                <a:solidFill>
                  <a:srgbClr val="FFFFFF"/>
                </a:solidFill>
              </a14:hiddenFill>
            </a:ext>
          </a:extLst>
        </p:spPr>
      </p:pic>
      <p:pic>
        <p:nvPicPr>
          <p:cNvPr id="13" name="Picture 6" descr="Money with Wings on Messenger 1.0">
            <a:extLst>
              <a:ext uri="{FF2B5EF4-FFF2-40B4-BE49-F238E27FC236}">
                <a16:creationId xmlns="" xmlns:a16="http://schemas.microsoft.com/office/drawing/2014/main" id="{C2062A7E-DBA6-4239-99D3-18D6301838F6}"/>
              </a:ext>
            </a:extLst>
          </p:cNvPr>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5740854" y="4475842"/>
            <a:ext cx="1143000" cy="1143000"/>
          </a:xfrm>
          <a:prstGeom prst="rect">
            <a:avLst/>
          </a:prstGeom>
          <a:noFill/>
          <a:extLst>
            <a:ext uri="{909E8E84-426E-40DD-AFC4-6F175D3DCCD1}">
              <a14:hiddenFill xmlns="" xmlns:a14="http://schemas.microsoft.com/office/drawing/2010/main">
                <a:solidFill>
                  <a:srgbClr val="FFFFFF"/>
                </a:solidFill>
              </a14:hiddenFill>
            </a:ext>
          </a:extLst>
        </p:spPr>
      </p:pic>
      <p:pic>
        <p:nvPicPr>
          <p:cNvPr id="14" name="Picture 8" descr="Money with Wings on Messenger 1.0">
            <a:extLst>
              <a:ext uri="{FF2B5EF4-FFF2-40B4-BE49-F238E27FC236}">
                <a16:creationId xmlns="" xmlns:a16="http://schemas.microsoft.com/office/drawing/2014/main" id="{C58F2EB6-17C0-4200-A85C-26725704FE26}"/>
              </a:ext>
            </a:extLst>
          </p:cNvPr>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7542212" y="4289920"/>
            <a:ext cx="1143000" cy="1143000"/>
          </a:xfrm>
          <a:prstGeom prst="rect">
            <a:avLst/>
          </a:prstGeom>
          <a:noFill/>
          <a:extLst>
            <a:ext uri="{909E8E84-426E-40DD-AFC4-6F175D3DCCD1}">
              <a14:hiddenFill xmlns="" xmlns:a14="http://schemas.microsoft.com/office/drawing/2010/main">
                <a:solidFill>
                  <a:srgbClr val="FFFFFF"/>
                </a:solidFill>
              </a14:hiddenFill>
            </a:ext>
          </a:extLst>
        </p:spPr>
      </p:pic>
      <p:pic>
        <p:nvPicPr>
          <p:cNvPr id="15" name="Picture 10" descr="Money with Wings on Messenger 1.0">
            <a:extLst>
              <a:ext uri="{FF2B5EF4-FFF2-40B4-BE49-F238E27FC236}">
                <a16:creationId xmlns="" xmlns:a16="http://schemas.microsoft.com/office/drawing/2014/main" id="{92246539-816B-43BA-91B4-8B938ADB5CEB}"/>
              </a:ext>
            </a:extLst>
          </p:cNvPr>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9609818" y="4181928"/>
            <a:ext cx="1143000" cy="114300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98053013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1531</TotalTime>
  <Words>920</Words>
  <Application>Microsoft Office PowerPoint</Application>
  <PresentationFormat>Custom</PresentationFormat>
  <Paragraphs>278</Paragraphs>
  <Slides>41</Slides>
  <Notes>0</Notes>
  <HiddenSlides>0</HiddenSlides>
  <MMClips>0</MMClips>
  <ScaleCrop>false</ScaleCrop>
  <HeadingPairs>
    <vt:vector size="4" baseType="variant">
      <vt:variant>
        <vt:lpstr>Theme</vt:lpstr>
      </vt:variant>
      <vt:variant>
        <vt:i4>1</vt:i4>
      </vt:variant>
      <vt:variant>
        <vt:lpstr>Slide Titles</vt:lpstr>
      </vt:variant>
      <vt:variant>
        <vt:i4>41</vt:i4>
      </vt:variant>
    </vt:vector>
  </HeadingPairs>
  <TitlesOfParts>
    <vt:vector size="42" baseType="lpstr">
      <vt:lpstr>Office Theme</vt:lpstr>
      <vt:lpstr>   </vt:lpstr>
      <vt:lpstr>Paradigm Shift #1</vt:lpstr>
      <vt:lpstr>Case Study </vt:lpstr>
      <vt:lpstr>Paradigm Shift #2 </vt:lpstr>
      <vt:lpstr>The patient as participant</vt:lpstr>
      <vt:lpstr> Paradigm Shift #3  The health care system is not the only determinant of health. </vt:lpstr>
      <vt:lpstr>Behavioral Change</vt:lpstr>
      <vt:lpstr>Slide 8</vt:lpstr>
      <vt:lpstr>Money, Money, Money, Money, Money</vt:lpstr>
      <vt:lpstr>Paradigm Shift #4</vt:lpstr>
      <vt:lpstr>Slide 11</vt:lpstr>
      <vt:lpstr>Goals</vt:lpstr>
      <vt:lpstr> Institute for Lifestyle Medicine  www.instituteoflifestylemedicine.org </vt:lpstr>
      <vt:lpstr> Institute for Lifestyle Medicine  www.instituteoflifestylemedicine.org </vt:lpstr>
      <vt:lpstr>Lifestyle Issues</vt:lpstr>
      <vt:lpstr>Weight</vt:lpstr>
      <vt:lpstr>Words of Wisdom</vt:lpstr>
      <vt:lpstr>Words of Wisdom</vt:lpstr>
      <vt:lpstr>Words of Wisdom</vt:lpstr>
      <vt:lpstr>Words of Wisdom</vt:lpstr>
      <vt:lpstr>Resources</vt:lpstr>
      <vt:lpstr>Stretching</vt:lpstr>
      <vt:lpstr>Stretching </vt:lpstr>
      <vt:lpstr>Stretching</vt:lpstr>
      <vt:lpstr>Stretching</vt:lpstr>
      <vt:lpstr>Office Ergonomics </vt:lpstr>
      <vt:lpstr>Home Exercise</vt:lpstr>
      <vt:lpstr>EXERCISE</vt:lpstr>
      <vt:lpstr>EXERCISE</vt:lpstr>
      <vt:lpstr>DEPRESSION AND Anxiety</vt:lpstr>
      <vt:lpstr>STRESS</vt:lpstr>
      <vt:lpstr>STRESS/PAIN MANAGEMENT </vt:lpstr>
      <vt:lpstr>ACUPUNCTURE</vt:lpstr>
      <vt:lpstr>ACUPUNCTURE</vt:lpstr>
      <vt:lpstr>ACUPUNCTURE</vt:lpstr>
      <vt:lpstr>SUBSTANCE USE DISORDER</vt:lpstr>
      <vt:lpstr>SUBSTANCE USE DISORDER</vt:lpstr>
      <vt:lpstr>SUBSTANCE USE DISORDER</vt:lpstr>
      <vt:lpstr>ALCOHOLICS ANONYMOUS (AA) NARCOTICS ANONYMOUS   (NA)</vt:lpstr>
      <vt:lpstr>NARCOTICS ANONYMOUS</vt:lpstr>
      <vt:lpstr>SUMMARY</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Community-based resources  for patients with chronic pain</dc:title>
  <dc:creator>Janet Lord</dc:creator>
  <cp:lastModifiedBy>Jan</cp:lastModifiedBy>
  <cp:revision>73</cp:revision>
  <dcterms:created xsi:type="dcterms:W3CDTF">2020-07-09T21:22:24Z</dcterms:created>
  <dcterms:modified xsi:type="dcterms:W3CDTF">2020-07-26T20:55:58Z</dcterms:modified>
</cp:coreProperties>
</file>