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52" r:id="rId2"/>
  </p:sldMasterIdLst>
  <p:notesMasterIdLst>
    <p:notesMasterId r:id="rId53"/>
  </p:notesMasterIdLst>
  <p:handoutMasterIdLst>
    <p:handoutMasterId r:id="rId54"/>
  </p:handoutMasterIdLst>
  <p:sldIdLst>
    <p:sldId id="1491" r:id="rId3"/>
    <p:sldId id="1493" r:id="rId4"/>
    <p:sldId id="1492" r:id="rId5"/>
    <p:sldId id="1503" r:id="rId6"/>
    <p:sldId id="1464" r:id="rId7"/>
    <p:sldId id="1466" r:id="rId8"/>
    <p:sldId id="1467" r:id="rId9"/>
    <p:sldId id="1468" r:id="rId10"/>
    <p:sldId id="1469" r:id="rId11"/>
    <p:sldId id="1470" r:id="rId12"/>
    <p:sldId id="1471" r:id="rId13"/>
    <p:sldId id="1472" r:id="rId14"/>
    <p:sldId id="1473" r:id="rId15"/>
    <p:sldId id="1475" r:id="rId16"/>
    <p:sldId id="1476" r:id="rId17"/>
    <p:sldId id="1509" r:id="rId18"/>
    <p:sldId id="1477" r:id="rId19"/>
    <p:sldId id="1481" r:id="rId20"/>
    <p:sldId id="1482" r:id="rId21"/>
    <p:sldId id="1483" r:id="rId22"/>
    <p:sldId id="1484" r:id="rId23"/>
    <p:sldId id="1485" r:id="rId24"/>
    <p:sldId id="1486" r:id="rId25"/>
    <p:sldId id="1487" r:id="rId26"/>
    <p:sldId id="1496" r:id="rId27"/>
    <p:sldId id="1497" r:id="rId28"/>
    <p:sldId id="1504" r:id="rId29"/>
    <p:sldId id="1510" r:id="rId30"/>
    <p:sldId id="1505" r:id="rId31"/>
    <p:sldId id="1488" r:id="rId32"/>
    <p:sldId id="377" r:id="rId33"/>
    <p:sldId id="1480" r:id="rId34"/>
    <p:sldId id="1489" r:id="rId35"/>
    <p:sldId id="1498" r:id="rId36"/>
    <p:sldId id="338" r:id="rId37"/>
    <p:sldId id="269" r:id="rId38"/>
    <p:sldId id="272" r:id="rId39"/>
    <p:sldId id="306" r:id="rId40"/>
    <p:sldId id="307" r:id="rId41"/>
    <p:sldId id="308" r:id="rId42"/>
    <p:sldId id="271" r:id="rId43"/>
    <p:sldId id="305" r:id="rId44"/>
    <p:sldId id="303" r:id="rId45"/>
    <p:sldId id="261" r:id="rId46"/>
    <p:sldId id="1506" r:id="rId47"/>
    <p:sldId id="1500" r:id="rId48"/>
    <p:sldId id="1501" r:id="rId49"/>
    <p:sldId id="1499" r:id="rId50"/>
    <p:sldId id="1490" r:id="rId51"/>
    <p:sldId id="1511" r:id="rId52"/>
  </p:sldIdLst>
  <p:sldSz cx="9144000" cy="6858000" type="screen4x3"/>
  <p:notesSz cx="6858000" cy="9313863"/>
  <p:custDataLst>
    <p:tags r:id="rId55"/>
  </p:custDataLst>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66FF66"/>
    <a:srgbClr val="FF99FF"/>
    <a:srgbClr val="FFFFFF"/>
    <a:srgbClr val="FFFFCC"/>
    <a:srgbClr val="FF6600"/>
    <a:srgbClr val="FF9933"/>
    <a:srgbClr val="33CC33"/>
    <a:srgbClr val="0099FF"/>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843" autoAdjust="0"/>
    <p:restoredTop sz="86343" autoAdjust="0"/>
  </p:normalViewPr>
  <p:slideViewPr>
    <p:cSldViewPr>
      <p:cViewPr varScale="1">
        <p:scale>
          <a:sx n="96" d="100"/>
          <a:sy n="96" d="100"/>
        </p:scale>
        <p:origin x="976" y="160"/>
      </p:cViewPr>
      <p:guideLst>
        <p:guide orient="horz" pos="2160"/>
        <p:guide pos="2880"/>
      </p:guideLst>
    </p:cSldViewPr>
  </p:slideViewPr>
  <p:outlineViewPr>
    <p:cViewPr>
      <p:scale>
        <a:sx n="33" d="100"/>
        <a:sy n="33" d="100"/>
      </p:scale>
      <p:origin x="0" y="-1120"/>
    </p:cViewPr>
  </p:outlin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tags" Target="tags/tag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notesMaster" Target="notesMasters/notesMaster1.xml"/><Relationship Id="rId58" Type="http://schemas.openxmlformats.org/officeDocument/2006/relationships/theme" Target="theme/theme1.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viewProps" Target="view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54" name="Rectangle 2"/>
          <p:cNvSpPr>
            <a:spLocks noGrp="1" noChangeArrowheads="1"/>
          </p:cNvSpPr>
          <p:nvPr>
            <p:ph type="hdr" sz="quarter"/>
          </p:nvPr>
        </p:nvSpPr>
        <p:spPr bwMode="auto">
          <a:xfrm>
            <a:off x="0" y="0"/>
            <a:ext cx="2971800" cy="466011"/>
          </a:xfrm>
          <a:prstGeom prst="rect">
            <a:avLst/>
          </a:prstGeom>
          <a:noFill/>
          <a:ln w="9525">
            <a:noFill/>
            <a:miter lim="800000"/>
            <a:headEnd/>
            <a:tailEnd/>
          </a:ln>
          <a:effectLst/>
        </p:spPr>
        <p:txBody>
          <a:bodyPr vert="horz" wrap="square" lIns="91511" tIns="45755" rIns="91511" bIns="45755" numCol="1" anchor="t" anchorCtr="0" compatLnSpc="1">
            <a:prstTxWarp prst="textNoShape">
              <a:avLst/>
            </a:prstTxWarp>
          </a:bodyPr>
          <a:lstStyle>
            <a:lvl1pPr eaLnBrk="1" hangingPunct="1">
              <a:defRPr sz="1200"/>
            </a:lvl1pPr>
          </a:lstStyle>
          <a:p>
            <a:pPr>
              <a:defRPr/>
            </a:pPr>
            <a:endParaRPr lang="en-US"/>
          </a:p>
        </p:txBody>
      </p:sp>
      <p:sp>
        <p:nvSpPr>
          <p:cNvPr id="74755" name="Rectangle 3"/>
          <p:cNvSpPr>
            <a:spLocks noGrp="1" noChangeArrowheads="1"/>
          </p:cNvSpPr>
          <p:nvPr>
            <p:ph type="dt" sz="quarter" idx="1"/>
          </p:nvPr>
        </p:nvSpPr>
        <p:spPr bwMode="auto">
          <a:xfrm>
            <a:off x="3884613" y="0"/>
            <a:ext cx="2971800" cy="466011"/>
          </a:xfrm>
          <a:prstGeom prst="rect">
            <a:avLst/>
          </a:prstGeom>
          <a:noFill/>
          <a:ln w="9525">
            <a:noFill/>
            <a:miter lim="800000"/>
            <a:headEnd/>
            <a:tailEnd/>
          </a:ln>
          <a:effectLst/>
        </p:spPr>
        <p:txBody>
          <a:bodyPr vert="horz" wrap="square" lIns="91511" tIns="45755" rIns="91511" bIns="45755" numCol="1" anchor="t" anchorCtr="0" compatLnSpc="1">
            <a:prstTxWarp prst="textNoShape">
              <a:avLst/>
            </a:prstTxWarp>
          </a:bodyPr>
          <a:lstStyle>
            <a:lvl1pPr algn="r" eaLnBrk="1" hangingPunct="1">
              <a:defRPr sz="1200"/>
            </a:lvl1pPr>
          </a:lstStyle>
          <a:p>
            <a:pPr>
              <a:defRPr/>
            </a:pPr>
            <a:endParaRPr lang="en-US"/>
          </a:p>
        </p:txBody>
      </p:sp>
      <p:sp>
        <p:nvSpPr>
          <p:cNvPr id="74756" name="Rectangle 4"/>
          <p:cNvSpPr>
            <a:spLocks noGrp="1" noChangeArrowheads="1"/>
          </p:cNvSpPr>
          <p:nvPr>
            <p:ph type="ftr" sz="quarter" idx="2"/>
          </p:nvPr>
        </p:nvSpPr>
        <p:spPr bwMode="auto">
          <a:xfrm>
            <a:off x="0" y="8846262"/>
            <a:ext cx="2971800" cy="466011"/>
          </a:xfrm>
          <a:prstGeom prst="rect">
            <a:avLst/>
          </a:prstGeom>
          <a:noFill/>
          <a:ln w="9525">
            <a:noFill/>
            <a:miter lim="800000"/>
            <a:headEnd/>
            <a:tailEnd/>
          </a:ln>
          <a:effectLst/>
        </p:spPr>
        <p:txBody>
          <a:bodyPr vert="horz" wrap="square" lIns="91511" tIns="45755" rIns="91511" bIns="45755" numCol="1" anchor="b" anchorCtr="0" compatLnSpc="1">
            <a:prstTxWarp prst="textNoShape">
              <a:avLst/>
            </a:prstTxWarp>
          </a:bodyPr>
          <a:lstStyle>
            <a:lvl1pPr eaLnBrk="1" hangingPunct="1">
              <a:defRPr sz="1200"/>
            </a:lvl1pPr>
          </a:lstStyle>
          <a:p>
            <a:pPr>
              <a:defRPr/>
            </a:pPr>
            <a:endParaRPr lang="en-US"/>
          </a:p>
        </p:txBody>
      </p:sp>
      <p:sp>
        <p:nvSpPr>
          <p:cNvPr id="74757" name="Rectangle 5"/>
          <p:cNvSpPr>
            <a:spLocks noGrp="1" noChangeArrowheads="1"/>
          </p:cNvSpPr>
          <p:nvPr>
            <p:ph type="sldNum" sz="quarter" idx="3"/>
          </p:nvPr>
        </p:nvSpPr>
        <p:spPr bwMode="auto">
          <a:xfrm>
            <a:off x="3884613" y="8846262"/>
            <a:ext cx="2971800" cy="466011"/>
          </a:xfrm>
          <a:prstGeom prst="rect">
            <a:avLst/>
          </a:prstGeom>
          <a:noFill/>
          <a:ln w="9525">
            <a:noFill/>
            <a:miter lim="800000"/>
            <a:headEnd/>
            <a:tailEnd/>
          </a:ln>
          <a:effectLst/>
        </p:spPr>
        <p:txBody>
          <a:bodyPr vert="horz" wrap="square" lIns="91511" tIns="45755" rIns="91511" bIns="45755" numCol="1" anchor="b" anchorCtr="0" compatLnSpc="1">
            <a:prstTxWarp prst="textNoShape">
              <a:avLst/>
            </a:prstTxWarp>
          </a:bodyPr>
          <a:lstStyle>
            <a:lvl1pPr algn="r" eaLnBrk="1" hangingPunct="1">
              <a:defRPr sz="1200"/>
            </a:lvl1pPr>
          </a:lstStyle>
          <a:p>
            <a:pPr>
              <a:defRPr/>
            </a:pPr>
            <a:fld id="{A7CA697D-9F3C-4161-B1C5-D055D83F2C9F}" type="slidenum">
              <a:rPr lang="en-US"/>
              <a:pPr>
                <a:defRPr/>
              </a:pPr>
              <a:t>‹#›</a:t>
            </a:fld>
            <a:endParaRPr lang="en-US"/>
          </a:p>
        </p:txBody>
      </p:sp>
    </p:spTree>
    <p:extLst>
      <p:ext uri="{BB962C8B-B14F-4D97-AF65-F5344CB8AC3E}">
        <p14:creationId xmlns:p14="http://schemas.microsoft.com/office/powerpoint/2010/main" val="24615270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hdr" sz="quarter"/>
          </p:nvPr>
        </p:nvSpPr>
        <p:spPr bwMode="auto">
          <a:xfrm>
            <a:off x="0" y="0"/>
            <a:ext cx="2971800" cy="466011"/>
          </a:xfrm>
          <a:prstGeom prst="rect">
            <a:avLst/>
          </a:prstGeom>
          <a:noFill/>
          <a:ln w="9525">
            <a:noFill/>
            <a:miter lim="800000"/>
            <a:headEnd/>
            <a:tailEnd/>
          </a:ln>
          <a:effectLst/>
        </p:spPr>
        <p:txBody>
          <a:bodyPr vert="horz" wrap="square" lIns="91511" tIns="45755" rIns="91511" bIns="45755" numCol="1" anchor="t" anchorCtr="0" compatLnSpc="1">
            <a:prstTxWarp prst="textNoShape">
              <a:avLst/>
            </a:prstTxWarp>
          </a:bodyPr>
          <a:lstStyle>
            <a:lvl1pPr eaLnBrk="1" hangingPunct="1">
              <a:defRPr sz="1200"/>
            </a:lvl1pPr>
          </a:lstStyle>
          <a:p>
            <a:pPr>
              <a:defRPr/>
            </a:pPr>
            <a:endParaRPr lang="en-US"/>
          </a:p>
        </p:txBody>
      </p:sp>
      <p:sp>
        <p:nvSpPr>
          <p:cNvPr id="25603" name="Rectangle 3"/>
          <p:cNvSpPr>
            <a:spLocks noGrp="1" noChangeArrowheads="1"/>
          </p:cNvSpPr>
          <p:nvPr>
            <p:ph type="dt" idx="1"/>
          </p:nvPr>
        </p:nvSpPr>
        <p:spPr bwMode="auto">
          <a:xfrm>
            <a:off x="3884613" y="0"/>
            <a:ext cx="2971800" cy="466011"/>
          </a:xfrm>
          <a:prstGeom prst="rect">
            <a:avLst/>
          </a:prstGeom>
          <a:noFill/>
          <a:ln w="9525">
            <a:noFill/>
            <a:miter lim="800000"/>
            <a:headEnd/>
            <a:tailEnd/>
          </a:ln>
          <a:effectLst/>
        </p:spPr>
        <p:txBody>
          <a:bodyPr vert="horz" wrap="square" lIns="91511" tIns="45755" rIns="91511" bIns="45755" numCol="1" anchor="t" anchorCtr="0" compatLnSpc="1">
            <a:prstTxWarp prst="textNoShape">
              <a:avLst/>
            </a:prstTxWarp>
          </a:bodyPr>
          <a:lstStyle>
            <a:lvl1pPr algn="r" eaLnBrk="1" hangingPunct="1">
              <a:defRPr sz="1200"/>
            </a:lvl1pPr>
          </a:lstStyle>
          <a:p>
            <a:pPr>
              <a:defRPr/>
            </a:pPr>
            <a:endParaRPr lang="en-US"/>
          </a:p>
        </p:txBody>
      </p:sp>
      <p:sp>
        <p:nvSpPr>
          <p:cNvPr id="100356" name="Rectangle 4"/>
          <p:cNvSpPr>
            <a:spLocks noGrp="1" noRot="1" noChangeAspect="1" noChangeArrowheads="1" noTextEdit="1"/>
          </p:cNvSpPr>
          <p:nvPr>
            <p:ph type="sldImg" idx="2"/>
          </p:nvPr>
        </p:nvSpPr>
        <p:spPr bwMode="auto">
          <a:xfrm>
            <a:off x="1101725" y="696913"/>
            <a:ext cx="4656138" cy="3494087"/>
          </a:xfrm>
          <a:prstGeom prst="rect">
            <a:avLst/>
          </a:prstGeom>
          <a:noFill/>
          <a:ln w="9525">
            <a:solidFill>
              <a:srgbClr val="000000"/>
            </a:solidFill>
            <a:miter lim="800000"/>
            <a:headEnd/>
            <a:tailEnd/>
          </a:ln>
        </p:spPr>
      </p:sp>
      <p:sp>
        <p:nvSpPr>
          <p:cNvPr id="25605" name="Rectangle 5"/>
          <p:cNvSpPr>
            <a:spLocks noGrp="1" noChangeArrowheads="1"/>
          </p:cNvSpPr>
          <p:nvPr>
            <p:ph type="body" sz="quarter" idx="3"/>
          </p:nvPr>
        </p:nvSpPr>
        <p:spPr bwMode="auto">
          <a:xfrm>
            <a:off x="685800" y="4424725"/>
            <a:ext cx="5486400" cy="4190921"/>
          </a:xfrm>
          <a:prstGeom prst="rect">
            <a:avLst/>
          </a:prstGeom>
          <a:noFill/>
          <a:ln w="9525">
            <a:noFill/>
            <a:miter lim="800000"/>
            <a:headEnd/>
            <a:tailEnd/>
          </a:ln>
          <a:effectLst/>
        </p:spPr>
        <p:txBody>
          <a:bodyPr vert="horz" wrap="square" lIns="91511" tIns="45755" rIns="91511" bIns="45755"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5606" name="Rectangle 6"/>
          <p:cNvSpPr>
            <a:spLocks noGrp="1" noChangeArrowheads="1"/>
          </p:cNvSpPr>
          <p:nvPr>
            <p:ph type="ftr" sz="quarter" idx="4"/>
          </p:nvPr>
        </p:nvSpPr>
        <p:spPr bwMode="auto">
          <a:xfrm>
            <a:off x="0" y="8846262"/>
            <a:ext cx="2971800" cy="466011"/>
          </a:xfrm>
          <a:prstGeom prst="rect">
            <a:avLst/>
          </a:prstGeom>
          <a:noFill/>
          <a:ln w="9525">
            <a:noFill/>
            <a:miter lim="800000"/>
            <a:headEnd/>
            <a:tailEnd/>
          </a:ln>
          <a:effectLst/>
        </p:spPr>
        <p:txBody>
          <a:bodyPr vert="horz" wrap="square" lIns="91511" tIns="45755" rIns="91511" bIns="45755" numCol="1" anchor="b" anchorCtr="0" compatLnSpc="1">
            <a:prstTxWarp prst="textNoShape">
              <a:avLst/>
            </a:prstTxWarp>
          </a:bodyPr>
          <a:lstStyle>
            <a:lvl1pPr eaLnBrk="1" hangingPunct="1">
              <a:defRPr sz="1200"/>
            </a:lvl1pPr>
          </a:lstStyle>
          <a:p>
            <a:pPr>
              <a:defRPr/>
            </a:pPr>
            <a:endParaRPr lang="en-US"/>
          </a:p>
        </p:txBody>
      </p:sp>
      <p:sp>
        <p:nvSpPr>
          <p:cNvPr id="25607" name="Rectangle 7"/>
          <p:cNvSpPr>
            <a:spLocks noGrp="1" noChangeArrowheads="1"/>
          </p:cNvSpPr>
          <p:nvPr>
            <p:ph type="sldNum" sz="quarter" idx="5"/>
          </p:nvPr>
        </p:nvSpPr>
        <p:spPr bwMode="auto">
          <a:xfrm>
            <a:off x="3884613" y="8846262"/>
            <a:ext cx="2971800" cy="466011"/>
          </a:xfrm>
          <a:prstGeom prst="rect">
            <a:avLst/>
          </a:prstGeom>
          <a:noFill/>
          <a:ln w="9525">
            <a:noFill/>
            <a:miter lim="800000"/>
            <a:headEnd/>
            <a:tailEnd/>
          </a:ln>
          <a:effectLst/>
        </p:spPr>
        <p:txBody>
          <a:bodyPr vert="horz" wrap="square" lIns="91511" tIns="45755" rIns="91511" bIns="45755" numCol="1" anchor="b" anchorCtr="0" compatLnSpc="1">
            <a:prstTxWarp prst="textNoShape">
              <a:avLst/>
            </a:prstTxWarp>
          </a:bodyPr>
          <a:lstStyle>
            <a:lvl1pPr algn="r" eaLnBrk="1" hangingPunct="1">
              <a:defRPr sz="1200"/>
            </a:lvl1pPr>
          </a:lstStyle>
          <a:p>
            <a:pPr>
              <a:defRPr/>
            </a:pPr>
            <a:fld id="{459A8F17-01B3-475E-B79C-47C3329818AC}" type="slidenum">
              <a:rPr lang="en-US"/>
              <a:pPr>
                <a:defRPr/>
              </a:pPr>
              <a:t>‹#›</a:t>
            </a:fld>
            <a:endParaRPr lang="en-US"/>
          </a:p>
        </p:txBody>
      </p:sp>
    </p:spTree>
    <p:extLst>
      <p:ext uri="{BB962C8B-B14F-4D97-AF65-F5344CB8AC3E}">
        <p14:creationId xmlns:p14="http://schemas.microsoft.com/office/powerpoint/2010/main" val="341572017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1D472711-EB3F-4E06-B8D1-0EF7066174D5}" type="slidenum">
              <a:rPr lang="en-US" smtClean="0"/>
              <a:pPr>
                <a:defRPr/>
              </a:pPr>
              <a:t>1</a:t>
            </a:fld>
            <a:endParaRPr lang="en-US" dirty="0"/>
          </a:p>
        </p:txBody>
      </p:sp>
    </p:spTree>
    <p:extLst>
      <p:ext uri="{BB962C8B-B14F-4D97-AF65-F5344CB8AC3E}">
        <p14:creationId xmlns:p14="http://schemas.microsoft.com/office/powerpoint/2010/main" val="8733198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459A8F17-01B3-475E-B79C-47C3329818AC}" type="slidenum">
              <a:rPr lang="en-US" smtClean="0"/>
              <a:pPr>
                <a:defRPr/>
              </a:pPr>
              <a:t>2</a:t>
            </a:fld>
            <a:endParaRPr lang="en-US" dirty="0"/>
          </a:p>
        </p:txBody>
      </p:sp>
    </p:spTree>
    <p:extLst>
      <p:ext uri="{BB962C8B-B14F-4D97-AF65-F5344CB8AC3E}">
        <p14:creationId xmlns:p14="http://schemas.microsoft.com/office/powerpoint/2010/main" val="8621219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459A8F17-01B3-475E-B79C-47C3329818AC}" type="slidenum">
              <a:rPr lang="en-US" smtClean="0"/>
              <a:pPr>
                <a:defRPr/>
              </a:pPr>
              <a:t>3</a:t>
            </a:fld>
            <a:endParaRPr lang="en-US" dirty="0"/>
          </a:p>
        </p:txBody>
      </p:sp>
    </p:spTree>
    <p:extLst>
      <p:ext uri="{BB962C8B-B14F-4D97-AF65-F5344CB8AC3E}">
        <p14:creationId xmlns:p14="http://schemas.microsoft.com/office/powerpoint/2010/main" val="18129524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800"/>
              </a:spcBef>
            </a:pPr>
            <a:r>
              <a:rPr lang="en-US" sz="1200" dirty="0"/>
              <a:t>Can cause hepatocellular injury in very high doses (</a:t>
            </a:r>
            <a:r>
              <a:rPr lang="en-US" sz="1200" dirty="0" err="1"/>
              <a:t>eg</a:t>
            </a:r>
            <a:r>
              <a:rPr lang="en-US" sz="1200" dirty="0"/>
              <a:t> 5-10 times higher than normal)</a:t>
            </a:r>
          </a:p>
          <a:p>
            <a:pPr>
              <a:spcBef>
                <a:spcPts val="800"/>
              </a:spcBef>
            </a:pPr>
            <a:r>
              <a:rPr lang="en-US" sz="1200" dirty="0"/>
              <a:t>Contraindicated in acute hepatitis or liver failure</a:t>
            </a:r>
          </a:p>
          <a:p>
            <a:pPr>
              <a:spcBef>
                <a:spcPts val="800"/>
              </a:spcBef>
            </a:pPr>
            <a:r>
              <a:rPr lang="en-US" sz="1200" dirty="0"/>
              <a:t>Check liver function before, q1 month for 3 months, then q 3 months (this recommendation comes from the VA/DoD guidelines for naltrexone use)</a:t>
            </a:r>
          </a:p>
          <a:p>
            <a:pPr>
              <a:spcBef>
                <a:spcPts val="800"/>
              </a:spcBef>
            </a:pPr>
            <a:r>
              <a:rPr lang="en-US" sz="1200" dirty="0"/>
              <a:t>Contraindicated if patient needs opioid analgesia</a:t>
            </a:r>
          </a:p>
          <a:p>
            <a:pPr>
              <a:spcBef>
                <a:spcPts val="800"/>
              </a:spcBef>
            </a:pPr>
            <a:r>
              <a:rPr lang="en-US" sz="1200" dirty="0"/>
              <a:t>Ibuprofen, </a:t>
            </a:r>
            <a:r>
              <a:rPr lang="en-US" sz="1200" dirty="0" err="1"/>
              <a:t>acetominophen</a:t>
            </a:r>
            <a:r>
              <a:rPr lang="en-US" sz="1200" dirty="0"/>
              <a:t>, or other non-steroidal anti-inflammatory agents may be associated with GI or hepatic adverse events and patients should be followed for use of these medications and side effects</a:t>
            </a:r>
          </a:p>
          <a:p>
            <a:pPr>
              <a:spcBef>
                <a:spcPts val="800"/>
              </a:spcBef>
            </a:pPr>
            <a:r>
              <a:rPr lang="en-US" sz="1200" dirty="0"/>
              <a:t>Common Side Effects: nausea/headache</a:t>
            </a:r>
          </a:p>
          <a:p>
            <a:pPr>
              <a:spcBef>
                <a:spcPts val="800"/>
              </a:spcBef>
            </a:pPr>
            <a:endParaRPr lang="en-US" sz="1050" dirty="0"/>
          </a:p>
          <a:p>
            <a:pPr>
              <a:spcBef>
                <a:spcPts val="800"/>
              </a:spcBef>
              <a:buNone/>
            </a:pPr>
            <a:r>
              <a:rPr lang="en-US" sz="900" dirty="0"/>
              <a:t>VA/DoD CPG SUDs, </a:t>
            </a:r>
            <a:r>
              <a:rPr lang="en-US" sz="900" dirty="0" err="1"/>
              <a:t>www.oqp.med.va.gov</a:t>
            </a:r>
            <a:endParaRPr lang="en-GB" sz="900" dirty="0"/>
          </a:p>
          <a:p>
            <a:endParaRPr lang="en-US" dirty="0"/>
          </a:p>
        </p:txBody>
      </p:sp>
      <p:sp>
        <p:nvSpPr>
          <p:cNvPr id="4" name="Slide Number Placeholder 3"/>
          <p:cNvSpPr>
            <a:spLocks noGrp="1"/>
          </p:cNvSpPr>
          <p:nvPr>
            <p:ph type="sldNum" sz="quarter" idx="10"/>
          </p:nvPr>
        </p:nvSpPr>
        <p:spPr/>
        <p:txBody>
          <a:bodyPr/>
          <a:lstStyle/>
          <a:p>
            <a:fld id="{9D28AAF1-FC9C-FF4C-9937-1DE790F83702}" type="slidenum">
              <a:rPr lang="en-US" smtClean="0"/>
              <a:t>43</a:t>
            </a:fld>
            <a:endParaRPr lang="en-US"/>
          </a:p>
        </p:txBody>
      </p:sp>
    </p:spTree>
    <p:extLst>
      <p:ext uri="{BB962C8B-B14F-4D97-AF65-F5344CB8AC3E}">
        <p14:creationId xmlns:p14="http://schemas.microsoft.com/office/powerpoint/2010/main" val="12423427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D28AAF1-FC9C-FF4C-9937-1DE790F83702}" type="slidenum">
              <a:rPr lang="en-US" smtClean="0"/>
              <a:t>44</a:t>
            </a:fld>
            <a:endParaRPr lang="en-US"/>
          </a:p>
        </p:txBody>
      </p:sp>
    </p:spTree>
    <p:extLst>
      <p:ext uri="{BB962C8B-B14F-4D97-AF65-F5344CB8AC3E}">
        <p14:creationId xmlns:p14="http://schemas.microsoft.com/office/powerpoint/2010/main" val="31046055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051" name="Rectangle 3"/>
          <p:cNvSpPr>
            <a:spLocks noGrp="1" noChangeArrowheads="1"/>
          </p:cNvSpPr>
          <p:nvPr>
            <p:ph type="subTitle" idx="1"/>
          </p:nvPr>
        </p:nvSpPr>
        <p:spPr>
          <a:xfrm>
            <a:off x="1371600" y="3810000"/>
            <a:ext cx="6400800" cy="1219200"/>
          </a:xfrm>
        </p:spPr>
        <p:txBody>
          <a:bodyPr/>
          <a:lstStyle>
            <a:lvl1pPr marL="0" indent="0" algn="ctr">
              <a:buFontTx/>
              <a:buNone/>
              <a:defRPr/>
            </a:lvl1pPr>
          </a:lstStyle>
          <a:p>
            <a:r>
              <a:rPr lang="en-US"/>
              <a:t>Click to edit Master subtitle style</a:t>
            </a:r>
          </a:p>
        </p:txBody>
      </p:sp>
      <p:sp>
        <p:nvSpPr>
          <p:cNvPr id="7" name="Date Placeholder 6"/>
          <p:cNvSpPr>
            <a:spLocks noGrp="1"/>
          </p:cNvSpPr>
          <p:nvPr>
            <p:ph type="dt" sz="half" idx="10"/>
          </p:nvPr>
        </p:nvSpPr>
        <p:spPr/>
        <p:txBody>
          <a:bodyPr/>
          <a:lstStyle/>
          <a:p>
            <a:pPr>
              <a:defRPr/>
            </a:pPr>
            <a:fld id="{8CE55E51-F003-4AFD-B69C-E94927EF316C}" type="datetime1">
              <a:rPr lang="en-US" smtClean="0"/>
              <a:pPr>
                <a:defRPr/>
              </a:pPr>
              <a:t>4/4/20</a:t>
            </a:fld>
            <a:endParaRPr lang="en-US"/>
          </a:p>
        </p:txBody>
      </p:sp>
      <p:sp>
        <p:nvSpPr>
          <p:cNvPr id="8" name="Slide Number Placeholder 7"/>
          <p:cNvSpPr>
            <a:spLocks noGrp="1"/>
          </p:cNvSpPr>
          <p:nvPr>
            <p:ph type="sldNum" sz="quarter" idx="11"/>
          </p:nvPr>
        </p:nvSpPr>
        <p:spPr/>
        <p:txBody>
          <a:bodyPr/>
          <a:lstStyle/>
          <a:p>
            <a:pPr>
              <a:defRPr/>
            </a:pPr>
            <a:fld id="{A1C887A1-C875-46E1-AEB6-FB3543537705}" type="slidenum">
              <a:rPr lang="en-US" smtClean="0"/>
              <a:pPr>
                <a:defRPr/>
              </a:pPr>
              <a:t>‹#›</a:t>
            </a:fld>
            <a:endParaRPr lang="en-US"/>
          </a:p>
        </p:txBody>
      </p:sp>
      <p:sp>
        <p:nvSpPr>
          <p:cNvPr id="9" name="Footer Placeholder 8"/>
          <p:cNvSpPr>
            <a:spLocks noGrp="1"/>
          </p:cNvSpPr>
          <p:nvPr>
            <p:ph type="ftr" sz="quarter" idx="12"/>
          </p:nvPr>
        </p:nvSpPr>
        <p:spPr/>
        <p:txBody>
          <a:bodyPr/>
          <a:lstStyle/>
          <a:p>
            <a:pPr>
              <a:defRPr/>
            </a:pPr>
            <a:endParaRPr lang="en-US"/>
          </a:p>
        </p:txBody>
      </p:sp>
      <p:sp>
        <p:nvSpPr>
          <p:cNvPr id="10" name="Title 9"/>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533400" y="106363"/>
            <a:ext cx="8001000" cy="1311275"/>
          </a:xfrm>
        </p:spPr>
        <p:txBody>
          <a:bodyPr/>
          <a:lstStyle/>
          <a:p>
            <a:r>
              <a:rPr lang="en-US"/>
              <a:t>Click to edit Master title style</a:t>
            </a:r>
          </a:p>
        </p:txBody>
      </p:sp>
      <p:sp>
        <p:nvSpPr>
          <p:cNvPr id="3" name="Chart Placeholder 2"/>
          <p:cNvSpPr>
            <a:spLocks noGrp="1"/>
          </p:cNvSpPr>
          <p:nvPr>
            <p:ph type="chart" idx="1"/>
          </p:nvPr>
        </p:nvSpPr>
        <p:spPr>
          <a:xfrm>
            <a:off x="533400" y="1524000"/>
            <a:ext cx="8001000" cy="4572000"/>
          </a:xfrm>
        </p:spPr>
        <p:txBody>
          <a:bodyPr/>
          <a:lstStyle/>
          <a:p>
            <a:pPr lvl="0"/>
            <a:endParaRPr lang="en-US" noProof="0"/>
          </a:p>
        </p:txBody>
      </p:sp>
      <p:sp>
        <p:nvSpPr>
          <p:cNvPr id="4" name="Rectangle 4"/>
          <p:cNvSpPr>
            <a:spLocks noGrp="1" noChangeArrowheads="1"/>
          </p:cNvSpPr>
          <p:nvPr>
            <p:ph type="dt" sz="half" idx="10"/>
          </p:nvPr>
        </p:nvSpPr>
        <p:spPr/>
        <p:txBody>
          <a:bodyPr/>
          <a:lstStyle>
            <a:lvl1pPr>
              <a:defRPr smtClean="0"/>
            </a:lvl1pPr>
          </a:lstStyle>
          <a:p>
            <a:pPr>
              <a:defRPr/>
            </a:pPr>
            <a:fld id="{9AC14DE2-37F3-4274-A22A-5A3DA6B95446}" type="datetime1">
              <a:rPr lang="en-US" smtClean="0"/>
              <a:pPr>
                <a:defRPr/>
              </a:pPr>
              <a:t>4/4/20</a:t>
            </a:fld>
            <a:endParaRPr lang="en-US"/>
          </a:p>
        </p:txBody>
      </p:sp>
      <p:sp>
        <p:nvSpPr>
          <p:cNvPr id="5" name="Rectangle 5"/>
          <p:cNvSpPr>
            <a:spLocks noGrp="1" noChangeArrowheads="1"/>
          </p:cNvSpPr>
          <p:nvPr>
            <p:ph type="ftr" sz="quarter" idx="11"/>
          </p:nvPr>
        </p:nvSpPr>
        <p:spPr/>
        <p:txBody>
          <a:bodyPr/>
          <a:lstStyle>
            <a:lvl1pPr>
              <a:defRPr smtClean="0"/>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9A476597-9E74-4F70-9C32-F897DA7B30A8}"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smtClean="0"/>
            </a:lvl1pPr>
          </a:lstStyle>
          <a:p>
            <a:pPr>
              <a:defRPr/>
            </a:pPr>
            <a:fld id="{C6FDB549-F7EB-40D5-9BAE-AB5C6E3DF769}" type="datetime1">
              <a:rPr lang="en-US" smtClean="0"/>
              <a:pPr>
                <a:defRPr/>
              </a:pPr>
              <a:t>4/4/20</a:t>
            </a:fld>
            <a:endParaRPr lang="en-US"/>
          </a:p>
        </p:txBody>
      </p:sp>
      <p:sp>
        <p:nvSpPr>
          <p:cNvPr id="5" name="Rectangle 5"/>
          <p:cNvSpPr>
            <a:spLocks noGrp="1" noChangeArrowheads="1"/>
          </p:cNvSpPr>
          <p:nvPr>
            <p:ph type="ftr" sz="quarter" idx="11"/>
          </p:nvPr>
        </p:nvSpPr>
        <p:spPr/>
        <p:txBody>
          <a:bodyPr/>
          <a:lstStyle>
            <a:lvl1pPr>
              <a:defRPr smtClean="0"/>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DB13AD3-CA89-47DC-8E3E-319F85597B64}"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smtClean="0"/>
            </a:lvl1pPr>
          </a:lstStyle>
          <a:p>
            <a:pPr>
              <a:defRPr/>
            </a:pPr>
            <a:fld id="{DEEA49BB-9829-483F-A0FC-AEF27A55B484}" type="datetime1">
              <a:rPr lang="en-US" smtClean="0"/>
              <a:pPr>
                <a:defRPr/>
              </a:pPr>
              <a:t>4/4/20</a:t>
            </a:fld>
            <a:endParaRPr lang="en-US"/>
          </a:p>
        </p:txBody>
      </p:sp>
      <p:sp>
        <p:nvSpPr>
          <p:cNvPr id="5" name="Rectangle 5"/>
          <p:cNvSpPr>
            <a:spLocks noGrp="1" noChangeArrowheads="1"/>
          </p:cNvSpPr>
          <p:nvPr>
            <p:ph type="ftr" sz="quarter" idx="11"/>
          </p:nvPr>
        </p:nvSpPr>
        <p:spPr/>
        <p:txBody>
          <a:bodyPr/>
          <a:lstStyle>
            <a:lvl1pPr>
              <a:defRPr smtClean="0"/>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39EE68D-2CF5-4C29-A6BF-8A742784B849}"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smtClean="0"/>
            </a:lvl1pPr>
          </a:lstStyle>
          <a:p>
            <a:pPr>
              <a:defRPr/>
            </a:pPr>
            <a:fld id="{64455AB9-184E-491E-9B8A-E188417169BD}" type="datetime1">
              <a:rPr lang="en-US" smtClean="0"/>
              <a:pPr>
                <a:defRPr/>
              </a:pPr>
              <a:t>4/4/20</a:t>
            </a:fld>
            <a:endParaRPr lang="en-US"/>
          </a:p>
        </p:txBody>
      </p:sp>
      <p:sp>
        <p:nvSpPr>
          <p:cNvPr id="5" name="Rectangle 5"/>
          <p:cNvSpPr>
            <a:spLocks noGrp="1" noChangeArrowheads="1"/>
          </p:cNvSpPr>
          <p:nvPr>
            <p:ph type="ftr" sz="quarter" idx="11"/>
          </p:nvPr>
        </p:nvSpPr>
        <p:spPr/>
        <p:txBody>
          <a:bodyPr/>
          <a:lstStyle>
            <a:lvl1pPr>
              <a:defRPr smtClean="0"/>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774B11AB-DA77-4755-B9FB-60ECD890F9B5}"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33400" y="1524000"/>
            <a:ext cx="39243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524000"/>
            <a:ext cx="39243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defRPr smtClean="0"/>
            </a:lvl1pPr>
          </a:lstStyle>
          <a:p>
            <a:pPr>
              <a:defRPr/>
            </a:pPr>
            <a:fld id="{550B16DC-74AA-40D3-AD6C-0FC140067DD9}" type="datetime1">
              <a:rPr lang="en-US" smtClean="0"/>
              <a:pPr>
                <a:defRPr/>
              </a:pPr>
              <a:t>4/4/20</a:t>
            </a:fld>
            <a:endParaRPr lang="en-US"/>
          </a:p>
        </p:txBody>
      </p:sp>
      <p:sp>
        <p:nvSpPr>
          <p:cNvPr id="6" name="Rectangle 5"/>
          <p:cNvSpPr>
            <a:spLocks noGrp="1" noChangeArrowheads="1"/>
          </p:cNvSpPr>
          <p:nvPr>
            <p:ph type="ftr" sz="quarter" idx="11"/>
          </p:nvPr>
        </p:nvSpPr>
        <p:spPr/>
        <p:txBody>
          <a:bodyPr/>
          <a:lstStyle>
            <a:lvl1pPr>
              <a:defRPr smtClean="0"/>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B55D5B2-7CB1-4711-BA34-45F893AB4F07}"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defRPr smtClean="0"/>
            </a:lvl1pPr>
          </a:lstStyle>
          <a:p>
            <a:pPr>
              <a:defRPr/>
            </a:pPr>
            <a:fld id="{BF241402-E14E-4BD4-833E-387CD5729423}" type="datetime1">
              <a:rPr lang="en-US" smtClean="0"/>
              <a:pPr>
                <a:defRPr/>
              </a:pPr>
              <a:t>4/4/20</a:t>
            </a:fld>
            <a:endParaRPr lang="en-US"/>
          </a:p>
        </p:txBody>
      </p:sp>
      <p:sp>
        <p:nvSpPr>
          <p:cNvPr id="8" name="Rectangle 5"/>
          <p:cNvSpPr>
            <a:spLocks noGrp="1" noChangeArrowheads="1"/>
          </p:cNvSpPr>
          <p:nvPr>
            <p:ph type="ftr" sz="quarter" idx="11"/>
          </p:nvPr>
        </p:nvSpPr>
        <p:spPr/>
        <p:txBody>
          <a:bodyPr/>
          <a:lstStyle>
            <a:lvl1pPr>
              <a:defRPr smtClean="0"/>
            </a:lvl1pPr>
          </a:lstStyle>
          <a:p>
            <a:pPr>
              <a:defRPr/>
            </a:pPr>
            <a:endParaRPr lang="en-US"/>
          </a:p>
        </p:txBody>
      </p:sp>
      <p:sp>
        <p:nvSpPr>
          <p:cNvPr id="9" name="Rectangle 6"/>
          <p:cNvSpPr>
            <a:spLocks noGrp="1" noChangeArrowheads="1"/>
          </p:cNvSpPr>
          <p:nvPr>
            <p:ph type="sldNum" sz="quarter" idx="12"/>
          </p:nvPr>
        </p:nvSpPr>
        <p:spPr/>
        <p:txBody>
          <a:bodyPr/>
          <a:lstStyle>
            <a:lvl1pPr>
              <a:defRPr/>
            </a:lvl1pPr>
          </a:lstStyle>
          <a:p>
            <a:pPr>
              <a:defRPr/>
            </a:pPr>
            <a:fld id="{46A7F0EE-E96F-48CD-8C23-1A9B08E8F6D5}"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smtClean="0"/>
            </a:lvl1pPr>
          </a:lstStyle>
          <a:p>
            <a:pPr>
              <a:defRPr/>
            </a:pPr>
            <a:fld id="{C9B5092F-14BC-4C90-9815-4FEAD270DACE}" type="datetime1">
              <a:rPr lang="en-US" smtClean="0"/>
              <a:pPr>
                <a:defRPr/>
              </a:pPr>
              <a:t>4/4/20</a:t>
            </a:fld>
            <a:endParaRPr lang="en-US"/>
          </a:p>
        </p:txBody>
      </p:sp>
      <p:sp>
        <p:nvSpPr>
          <p:cNvPr id="4" name="Rectangle 5"/>
          <p:cNvSpPr>
            <a:spLocks noGrp="1" noChangeArrowheads="1"/>
          </p:cNvSpPr>
          <p:nvPr>
            <p:ph type="ftr" sz="quarter" idx="11"/>
          </p:nvPr>
        </p:nvSpPr>
        <p:spPr/>
        <p:txBody>
          <a:bodyPr/>
          <a:lstStyle>
            <a:lvl1pPr>
              <a:defRPr smtClean="0"/>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E3E600E7-0240-4028-AC33-14FED2219A0E}"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smtClean="0"/>
            </a:lvl1pPr>
          </a:lstStyle>
          <a:p>
            <a:pPr>
              <a:defRPr/>
            </a:pPr>
            <a:fld id="{FCF45B48-95C7-42CA-81B9-5B7728B1EE9C}" type="datetime1">
              <a:rPr lang="en-US" smtClean="0"/>
              <a:pPr>
                <a:defRPr/>
              </a:pPr>
              <a:t>4/4/20</a:t>
            </a:fld>
            <a:endParaRPr lang="en-US"/>
          </a:p>
        </p:txBody>
      </p:sp>
      <p:sp>
        <p:nvSpPr>
          <p:cNvPr id="3" name="Rectangle 5"/>
          <p:cNvSpPr>
            <a:spLocks noGrp="1" noChangeArrowheads="1"/>
          </p:cNvSpPr>
          <p:nvPr>
            <p:ph type="ftr" sz="quarter" idx="11"/>
          </p:nvPr>
        </p:nvSpPr>
        <p:spPr/>
        <p:txBody>
          <a:bodyPr/>
          <a:lstStyle>
            <a:lvl1pPr>
              <a:defRPr smtClean="0"/>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6BFFC5B9-2382-49C5-9E0A-9B709E20B348}"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smtClean="0"/>
            </a:lvl1pPr>
          </a:lstStyle>
          <a:p>
            <a:pPr>
              <a:defRPr/>
            </a:pPr>
            <a:fld id="{F269A970-7BFC-475B-B0F9-B35AD61A9940}" type="datetime1">
              <a:rPr lang="en-US" smtClean="0"/>
              <a:pPr>
                <a:defRPr/>
              </a:pPr>
              <a:t>4/4/20</a:t>
            </a:fld>
            <a:endParaRPr lang="en-US"/>
          </a:p>
        </p:txBody>
      </p:sp>
      <p:sp>
        <p:nvSpPr>
          <p:cNvPr id="6" name="Rectangle 5"/>
          <p:cNvSpPr>
            <a:spLocks noGrp="1" noChangeArrowheads="1"/>
          </p:cNvSpPr>
          <p:nvPr>
            <p:ph type="ftr" sz="quarter" idx="11"/>
          </p:nvPr>
        </p:nvSpPr>
        <p:spPr/>
        <p:txBody>
          <a:bodyPr/>
          <a:lstStyle>
            <a:lvl1pPr>
              <a:defRPr smtClean="0"/>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B4E89B4C-E1CC-4B4F-BD13-8B3E77612E41}"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smtClean="0"/>
            </a:lvl1pPr>
          </a:lstStyle>
          <a:p>
            <a:pPr>
              <a:defRPr/>
            </a:pPr>
            <a:fld id="{8230BAAB-C4BF-49BD-A795-CCD806C5317D}" type="datetime1">
              <a:rPr lang="en-US" smtClean="0"/>
              <a:pPr>
                <a:defRPr/>
              </a:pPr>
              <a:t>4/4/20</a:t>
            </a:fld>
            <a:endParaRPr lang="en-US"/>
          </a:p>
        </p:txBody>
      </p:sp>
      <p:sp>
        <p:nvSpPr>
          <p:cNvPr id="6" name="Rectangle 5"/>
          <p:cNvSpPr>
            <a:spLocks noGrp="1" noChangeArrowheads="1"/>
          </p:cNvSpPr>
          <p:nvPr>
            <p:ph type="ftr" sz="quarter" idx="11"/>
          </p:nvPr>
        </p:nvSpPr>
        <p:spPr/>
        <p:txBody>
          <a:bodyPr/>
          <a:lstStyle>
            <a:lvl1pPr>
              <a:defRPr smtClean="0"/>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26525D89-4C61-4183-A381-4731AB3D4292}"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smtClean="0"/>
            </a:lvl1pPr>
          </a:lstStyle>
          <a:p>
            <a:pPr>
              <a:defRPr/>
            </a:pPr>
            <a:fld id="{3985C63A-B4C9-4E44-B432-CBED0DA7CFEE}" type="datetime1">
              <a:rPr lang="en-US" smtClean="0"/>
              <a:pPr>
                <a:defRPr/>
              </a:pPr>
              <a:t>4/4/20</a:t>
            </a:fld>
            <a:endParaRPr lang="en-US"/>
          </a:p>
        </p:txBody>
      </p:sp>
      <p:sp>
        <p:nvSpPr>
          <p:cNvPr id="5" name="Rectangle 5"/>
          <p:cNvSpPr>
            <a:spLocks noGrp="1" noChangeArrowheads="1"/>
          </p:cNvSpPr>
          <p:nvPr>
            <p:ph type="ftr" sz="quarter" idx="11"/>
          </p:nvPr>
        </p:nvSpPr>
        <p:spPr/>
        <p:txBody>
          <a:bodyPr/>
          <a:lstStyle>
            <a:lvl1pPr>
              <a:defRPr smtClean="0"/>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46F277C4-E5D8-40A1-A4C9-23859ED40169}"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smtClean="0"/>
            </a:lvl1pPr>
          </a:lstStyle>
          <a:p>
            <a:pPr>
              <a:defRPr/>
            </a:pPr>
            <a:fld id="{68803058-DC54-4C1F-9644-35EF926064D4}" type="datetime1">
              <a:rPr lang="en-US" smtClean="0"/>
              <a:pPr>
                <a:defRPr/>
              </a:pPr>
              <a:t>4/4/20</a:t>
            </a:fld>
            <a:endParaRPr lang="en-US"/>
          </a:p>
        </p:txBody>
      </p:sp>
      <p:sp>
        <p:nvSpPr>
          <p:cNvPr id="5" name="Rectangle 5"/>
          <p:cNvSpPr>
            <a:spLocks noGrp="1" noChangeArrowheads="1"/>
          </p:cNvSpPr>
          <p:nvPr>
            <p:ph type="ftr" sz="quarter" idx="11"/>
          </p:nvPr>
        </p:nvSpPr>
        <p:spPr/>
        <p:txBody>
          <a:bodyPr/>
          <a:lstStyle>
            <a:lvl1pPr>
              <a:defRPr smtClean="0"/>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684DE82-A4D6-447F-9478-E916FD2E80F1}"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106363"/>
            <a:ext cx="2000250" cy="598963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33400" y="106363"/>
            <a:ext cx="5848350" cy="59896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smtClean="0"/>
            </a:lvl1pPr>
          </a:lstStyle>
          <a:p>
            <a:pPr>
              <a:defRPr/>
            </a:pPr>
            <a:fld id="{7F27356F-4DE9-45EE-ACC4-536EFF7C013D}" type="datetime1">
              <a:rPr lang="en-US" smtClean="0"/>
              <a:pPr>
                <a:defRPr/>
              </a:pPr>
              <a:t>4/4/20</a:t>
            </a:fld>
            <a:endParaRPr lang="en-US"/>
          </a:p>
        </p:txBody>
      </p:sp>
      <p:sp>
        <p:nvSpPr>
          <p:cNvPr id="5" name="Rectangle 5"/>
          <p:cNvSpPr>
            <a:spLocks noGrp="1" noChangeArrowheads="1"/>
          </p:cNvSpPr>
          <p:nvPr>
            <p:ph type="ftr" sz="quarter" idx="11"/>
          </p:nvPr>
        </p:nvSpPr>
        <p:spPr/>
        <p:txBody>
          <a:bodyPr/>
          <a:lstStyle>
            <a:lvl1pPr>
              <a:defRPr smtClean="0"/>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286CB943-07C8-4462-8785-271D88045038}"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33400" y="1524000"/>
            <a:ext cx="39243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524000"/>
            <a:ext cx="39243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defRPr smtClean="0"/>
            </a:lvl1pPr>
          </a:lstStyle>
          <a:p>
            <a:pPr>
              <a:defRPr/>
            </a:pPr>
            <a:fld id="{D4F04E1A-5A35-45F9-BAEE-4F4EBC64C6FA}" type="datetime1">
              <a:rPr lang="en-US" smtClean="0"/>
              <a:pPr>
                <a:defRPr/>
              </a:pPr>
              <a:t>4/4/20</a:t>
            </a:fld>
            <a:endParaRPr lang="en-US"/>
          </a:p>
        </p:txBody>
      </p:sp>
      <p:sp>
        <p:nvSpPr>
          <p:cNvPr id="6" name="Rectangle 5"/>
          <p:cNvSpPr>
            <a:spLocks noGrp="1" noChangeArrowheads="1"/>
          </p:cNvSpPr>
          <p:nvPr>
            <p:ph type="ftr" sz="quarter" idx="11"/>
          </p:nvPr>
        </p:nvSpPr>
        <p:spPr/>
        <p:txBody>
          <a:bodyPr/>
          <a:lstStyle>
            <a:lvl1pPr>
              <a:defRPr smtClean="0"/>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08DC3E8A-5D6D-4642-8ACF-F56CB87992D8}"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defRPr smtClean="0"/>
            </a:lvl1pPr>
          </a:lstStyle>
          <a:p>
            <a:pPr>
              <a:defRPr/>
            </a:pPr>
            <a:fld id="{8770052C-CFF4-4C41-B248-2FE56F3C24C1}" type="datetime1">
              <a:rPr lang="en-US" smtClean="0"/>
              <a:pPr>
                <a:defRPr/>
              </a:pPr>
              <a:t>4/4/20</a:t>
            </a:fld>
            <a:endParaRPr lang="en-US"/>
          </a:p>
        </p:txBody>
      </p:sp>
      <p:sp>
        <p:nvSpPr>
          <p:cNvPr id="8" name="Rectangle 5"/>
          <p:cNvSpPr>
            <a:spLocks noGrp="1" noChangeArrowheads="1"/>
          </p:cNvSpPr>
          <p:nvPr>
            <p:ph type="ftr" sz="quarter" idx="11"/>
          </p:nvPr>
        </p:nvSpPr>
        <p:spPr/>
        <p:txBody>
          <a:bodyPr/>
          <a:lstStyle>
            <a:lvl1pPr>
              <a:defRPr smtClean="0"/>
            </a:lvl1pPr>
          </a:lstStyle>
          <a:p>
            <a:pPr>
              <a:defRPr/>
            </a:pPr>
            <a:endParaRPr lang="en-US"/>
          </a:p>
        </p:txBody>
      </p:sp>
      <p:sp>
        <p:nvSpPr>
          <p:cNvPr id="9" name="Rectangle 6"/>
          <p:cNvSpPr>
            <a:spLocks noGrp="1" noChangeArrowheads="1"/>
          </p:cNvSpPr>
          <p:nvPr>
            <p:ph type="sldNum" sz="quarter" idx="12"/>
          </p:nvPr>
        </p:nvSpPr>
        <p:spPr/>
        <p:txBody>
          <a:bodyPr/>
          <a:lstStyle>
            <a:lvl1pPr>
              <a:defRPr/>
            </a:lvl1pPr>
          </a:lstStyle>
          <a:p>
            <a:pPr>
              <a:defRPr/>
            </a:pPr>
            <a:fld id="{1ACAF782-67BC-48C7-A318-2F98900142F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smtClean="0"/>
            </a:lvl1pPr>
          </a:lstStyle>
          <a:p>
            <a:pPr>
              <a:defRPr/>
            </a:pPr>
            <a:fld id="{D7FAE278-2A0F-4C4F-B28D-1533CB176EA6}" type="datetime1">
              <a:rPr lang="en-US" smtClean="0"/>
              <a:pPr>
                <a:defRPr/>
              </a:pPr>
              <a:t>4/4/20</a:t>
            </a:fld>
            <a:endParaRPr lang="en-US"/>
          </a:p>
        </p:txBody>
      </p:sp>
      <p:sp>
        <p:nvSpPr>
          <p:cNvPr id="3" name="Rectangle 5"/>
          <p:cNvSpPr>
            <a:spLocks noGrp="1" noChangeArrowheads="1"/>
          </p:cNvSpPr>
          <p:nvPr>
            <p:ph type="ftr" sz="quarter" idx="11"/>
          </p:nvPr>
        </p:nvSpPr>
        <p:spPr/>
        <p:txBody>
          <a:bodyPr/>
          <a:lstStyle>
            <a:lvl1pPr>
              <a:defRPr smtClean="0"/>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CB3C2D02-BF87-44AF-879B-789C7BA73B4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smtClean="0"/>
            </a:lvl1pPr>
          </a:lstStyle>
          <a:p>
            <a:pPr>
              <a:defRPr/>
            </a:pPr>
            <a:fld id="{B41DB57C-FB73-44C8-853A-6CA242E6E43A}" type="datetime1">
              <a:rPr lang="en-US" smtClean="0"/>
              <a:pPr>
                <a:defRPr/>
              </a:pPr>
              <a:t>4/4/20</a:t>
            </a:fld>
            <a:endParaRPr lang="en-US"/>
          </a:p>
        </p:txBody>
      </p:sp>
      <p:sp>
        <p:nvSpPr>
          <p:cNvPr id="6" name="Rectangle 5"/>
          <p:cNvSpPr>
            <a:spLocks noGrp="1" noChangeArrowheads="1"/>
          </p:cNvSpPr>
          <p:nvPr>
            <p:ph type="ftr" sz="quarter" idx="11"/>
          </p:nvPr>
        </p:nvSpPr>
        <p:spPr/>
        <p:txBody>
          <a:bodyPr/>
          <a:lstStyle>
            <a:lvl1pPr>
              <a:defRPr smtClean="0"/>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C7C19774-F682-48B6-9E56-2C36BBE6CC0C}"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smtClean="0"/>
            </a:lvl1pPr>
          </a:lstStyle>
          <a:p>
            <a:pPr>
              <a:defRPr/>
            </a:pPr>
            <a:fld id="{ECE52663-51BC-4D36-9C81-9DE479892B9C}" type="datetime1">
              <a:rPr lang="en-US" smtClean="0"/>
              <a:pPr>
                <a:defRPr/>
              </a:pPr>
              <a:t>4/4/20</a:t>
            </a:fld>
            <a:endParaRPr lang="en-US"/>
          </a:p>
        </p:txBody>
      </p:sp>
      <p:sp>
        <p:nvSpPr>
          <p:cNvPr id="6" name="Rectangle 5"/>
          <p:cNvSpPr>
            <a:spLocks noGrp="1" noChangeArrowheads="1"/>
          </p:cNvSpPr>
          <p:nvPr>
            <p:ph type="ftr" sz="quarter" idx="11"/>
          </p:nvPr>
        </p:nvSpPr>
        <p:spPr/>
        <p:txBody>
          <a:bodyPr/>
          <a:lstStyle>
            <a:lvl1pPr>
              <a:defRPr smtClean="0"/>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42ED173D-7DA3-44F3-8EBE-7B415CDD9645}"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smtClean="0"/>
            </a:lvl1pPr>
          </a:lstStyle>
          <a:p>
            <a:pPr>
              <a:defRPr/>
            </a:pPr>
            <a:fld id="{69E7D18C-450C-4C40-A6C8-A4A9A8C5D46B}" type="datetime1">
              <a:rPr lang="en-US" smtClean="0"/>
              <a:pPr>
                <a:defRPr/>
              </a:pPr>
              <a:t>4/4/20</a:t>
            </a:fld>
            <a:endParaRPr lang="en-US"/>
          </a:p>
        </p:txBody>
      </p:sp>
      <p:sp>
        <p:nvSpPr>
          <p:cNvPr id="5" name="Rectangle 5"/>
          <p:cNvSpPr>
            <a:spLocks noGrp="1" noChangeArrowheads="1"/>
          </p:cNvSpPr>
          <p:nvPr>
            <p:ph type="ftr" sz="quarter" idx="11"/>
          </p:nvPr>
        </p:nvSpPr>
        <p:spPr/>
        <p:txBody>
          <a:bodyPr/>
          <a:lstStyle>
            <a:lvl1pPr>
              <a:defRPr smtClean="0"/>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979F2AA7-6648-4F7D-9E3D-534250E81D29}"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106363"/>
            <a:ext cx="2000250" cy="598963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33400" y="106363"/>
            <a:ext cx="5848350" cy="59896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smtClean="0"/>
            </a:lvl1pPr>
          </a:lstStyle>
          <a:p>
            <a:pPr>
              <a:defRPr/>
            </a:pPr>
            <a:fld id="{5D090831-E09D-459E-AB59-5924731302E9}" type="datetime1">
              <a:rPr lang="en-US" smtClean="0"/>
              <a:pPr>
                <a:defRPr/>
              </a:pPr>
              <a:t>4/4/20</a:t>
            </a:fld>
            <a:endParaRPr lang="en-US"/>
          </a:p>
        </p:txBody>
      </p:sp>
      <p:sp>
        <p:nvSpPr>
          <p:cNvPr id="5" name="Rectangle 5"/>
          <p:cNvSpPr>
            <a:spLocks noGrp="1" noChangeArrowheads="1"/>
          </p:cNvSpPr>
          <p:nvPr>
            <p:ph type="ftr" sz="quarter" idx="11"/>
          </p:nvPr>
        </p:nvSpPr>
        <p:spPr/>
        <p:txBody>
          <a:bodyPr/>
          <a:lstStyle>
            <a:lvl1pPr>
              <a:defRPr smtClean="0"/>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520B669D-51BC-4728-98E7-7F60E107AA9D}"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image" Target="../media/image1.png"/><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2" cstate="print"/>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533400" y="106363"/>
            <a:ext cx="8001000" cy="1311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51" name="Rectangle 3"/>
          <p:cNvSpPr>
            <a:spLocks noGrp="1" noChangeArrowheads="1"/>
          </p:cNvSpPr>
          <p:nvPr>
            <p:ph type="body" idx="1"/>
          </p:nvPr>
        </p:nvSpPr>
        <p:spPr bwMode="auto">
          <a:xfrm>
            <a:off x="533400" y="1524000"/>
            <a:ext cx="80010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2209800" y="6248400"/>
            <a:ext cx="16002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smtClean="0"/>
            </a:lvl1pPr>
          </a:lstStyle>
          <a:p>
            <a:pPr>
              <a:defRPr/>
            </a:pPr>
            <a:fld id="{8CE55E51-F003-4AFD-B69C-E94927EF316C}" type="datetime1">
              <a:rPr lang="en-US" smtClean="0"/>
              <a:pPr>
                <a:defRPr/>
              </a:pPr>
              <a:t>4/4/20</a:t>
            </a:fld>
            <a:endParaRPr lang="en-US"/>
          </a:p>
        </p:txBody>
      </p:sp>
      <p:sp>
        <p:nvSpPr>
          <p:cNvPr id="1029" name="Rectangle 5"/>
          <p:cNvSpPr>
            <a:spLocks noGrp="1" noChangeArrowheads="1"/>
          </p:cNvSpPr>
          <p:nvPr>
            <p:ph type="ftr" sz="quarter" idx="3"/>
          </p:nvPr>
        </p:nvSpPr>
        <p:spPr bwMode="auto">
          <a:xfrm>
            <a:off x="3962400" y="6248400"/>
            <a:ext cx="2514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smtClean="0"/>
            </a:lvl1pPr>
          </a:lstStyle>
          <a:p>
            <a:pPr>
              <a:defRPr/>
            </a:pPr>
            <a:endParaRPr lang="en-US"/>
          </a:p>
        </p:txBody>
      </p:sp>
      <p:sp>
        <p:nvSpPr>
          <p:cNvPr id="1030" name="Rectangle 6"/>
          <p:cNvSpPr>
            <a:spLocks noGrp="1" noChangeArrowheads="1"/>
          </p:cNvSpPr>
          <p:nvPr>
            <p:ph type="sldNum" sz="quarter" idx="4"/>
          </p:nvPr>
        </p:nvSpPr>
        <p:spPr bwMode="auto">
          <a:xfrm>
            <a:off x="66294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lvl1pPr>
          </a:lstStyle>
          <a:p>
            <a:pPr>
              <a:defRPr/>
            </a:pPr>
            <a:fld id="{A1C887A1-C875-46E1-AEB6-FB3543537705}"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4989" r:id="rId1"/>
    <p:sldLayoutId id="2147484990" r:id="rId2"/>
    <p:sldLayoutId id="2147484991" r:id="rId3"/>
    <p:sldLayoutId id="2147484992" r:id="rId4"/>
    <p:sldLayoutId id="2147484993" r:id="rId5"/>
    <p:sldLayoutId id="2147484994" r:id="rId6"/>
    <p:sldLayoutId id="2147484995" r:id="rId7"/>
    <p:sldLayoutId id="2147484996" r:id="rId8"/>
    <p:sldLayoutId id="2147484997" r:id="rId9"/>
    <p:sldLayoutId id="2147484998" r:id="rId10"/>
  </p:sldLayoutIdLst>
  <p:hf hdr="0" ftr="0" dt="0"/>
  <p:txStyles>
    <p:titleStyle>
      <a:lvl1pPr algn="ctr" rtl="0" eaLnBrk="0" fontAlgn="base" hangingPunct="0">
        <a:spcBef>
          <a:spcPct val="0"/>
        </a:spcBef>
        <a:spcAft>
          <a:spcPct val="0"/>
        </a:spcAft>
        <a:defRPr sz="4000">
          <a:solidFill>
            <a:schemeClr val="tx2"/>
          </a:solidFill>
          <a:latin typeface="+mj-lt"/>
          <a:ea typeface="+mj-ea"/>
          <a:cs typeface="+mj-cs"/>
        </a:defRPr>
      </a:lvl1pPr>
      <a:lvl2pPr algn="ctr" rtl="0" eaLnBrk="0" fontAlgn="base" hangingPunct="0">
        <a:spcBef>
          <a:spcPct val="0"/>
        </a:spcBef>
        <a:spcAft>
          <a:spcPct val="0"/>
        </a:spcAft>
        <a:defRPr sz="4000">
          <a:solidFill>
            <a:schemeClr val="tx2"/>
          </a:solidFill>
          <a:latin typeface="Arial Black" pitchFamily="34" charset="0"/>
        </a:defRPr>
      </a:lvl2pPr>
      <a:lvl3pPr algn="ctr" rtl="0" eaLnBrk="0" fontAlgn="base" hangingPunct="0">
        <a:spcBef>
          <a:spcPct val="0"/>
        </a:spcBef>
        <a:spcAft>
          <a:spcPct val="0"/>
        </a:spcAft>
        <a:defRPr sz="4000">
          <a:solidFill>
            <a:schemeClr val="tx2"/>
          </a:solidFill>
          <a:latin typeface="Arial Black" pitchFamily="34" charset="0"/>
        </a:defRPr>
      </a:lvl3pPr>
      <a:lvl4pPr algn="ctr" rtl="0" eaLnBrk="0" fontAlgn="base" hangingPunct="0">
        <a:spcBef>
          <a:spcPct val="0"/>
        </a:spcBef>
        <a:spcAft>
          <a:spcPct val="0"/>
        </a:spcAft>
        <a:defRPr sz="4000">
          <a:solidFill>
            <a:schemeClr val="tx2"/>
          </a:solidFill>
          <a:latin typeface="Arial Black" pitchFamily="34" charset="0"/>
        </a:defRPr>
      </a:lvl4pPr>
      <a:lvl5pPr algn="ctr" rtl="0" eaLnBrk="0" fontAlgn="base" hangingPunct="0">
        <a:spcBef>
          <a:spcPct val="0"/>
        </a:spcBef>
        <a:spcAft>
          <a:spcPct val="0"/>
        </a:spcAft>
        <a:defRPr sz="4000">
          <a:solidFill>
            <a:schemeClr val="tx2"/>
          </a:solidFill>
          <a:latin typeface="Arial Black" pitchFamily="34" charset="0"/>
        </a:defRPr>
      </a:lvl5pPr>
      <a:lvl6pPr marL="457200" algn="ctr" rtl="0" fontAlgn="base">
        <a:spcBef>
          <a:spcPct val="0"/>
        </a:spcBef>
        <a:spcAft>
          <a:spcPct val="0"/>
        </a:spcAft>
        <a:defRPr sz="4000">
          <a:solidFill>
            <a:schemeClr val="tx2"/>
          </a:solidFill>
          <a:latin typeface="Arial Black" pitchFamily="34" charset="0"/>
        </a:defRPr>
      </a:lvl6pPr>
      <a:lvl7pPr marL="914400" algn="ctr" rtl="0" fontAlgn="base">
        <a:spcBef>
          <a:spcPct val="0"/>
        </a:spcBef>
        <a:spcAft>
          <a:spcPct val="0"/>
        </a:spcAft>
        <a:defRPr sz="4000">
          <a:solidFill>
            <a:schemeClr val="tx2"/>
          </a:solidFill>
          <a:latin typeface="Arial Black" pitchFamily="34" charset="0"/>
        </a:defRPr>
      </a:lvl7pPr>
      <a:lvl8pPr marL="1371600" algn="ctr" rtl="0" fontAlgn="base">
        <a:spcBef>
          <a:spcPct val="0"/>
        </a:spcBef>
        <a:spcAft>
          <a:spcPct val="0"/>
        </a:spcAft>
        <a:defRPr sz="4000">
          <a:solidFill>
            <a:schemeClr val="tx2"/>
          </a:solidFill>
          <a:latin typeface="Arial Black" pitchFamily="34" charset="0"/>
        </a:defRPr>
      </a:lvl8pPr>
      <a:lvl9pPr marL="1828800" algn="ctr" rtl="0" fontAlgn="base">
        <a:spcBef>
          <a:spcPct val="0"/>
        </a:spcBef>
        <a:spcAft>
          <a:spcPct val="0"/>
        </a:spcAft>
        <a:defRPr sz="4000">
          <a:solidFill>
            <a:schemeClr val="tx2"/>
          </a:solidFill>
          <a:latin typeface="Arial Black"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533400" y="106363"/>
            <a:ext cx="8001000" cy="1311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3075" name="Rectangle 3"/>
          <p:cNvSpPr>
            <a:spLocks noGrp="1" noChangeArrowheads="1"/>
          </p:cNvSpPr>
          <p:nvPr>
            <p:ph type="body" idx="1"/>
          </p:nvPr>
        </p:nvSpPr>
        <p:spPr bwMode="auto">
          <a:xfrm>
            <a:off x="533400" y="1524000"/>
            <a:ext cx="80010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7092" name="Rectangle 4"/>
          <p:cNvSpPr>
            <a:spLocks noGrp="1" noChangeArrowheads="1"/>
          </p:cNvSpPr>
          <p:nvPr>
            <p:ph type="dt" sz="half" idx="2"/>
          </p:nvPr>
        </p:nvSpPr>
        <p:spPr bwMode="auto">
          <a:xfrm>
            <a:off x="2209800" y="6248400"/>
            <a:ext cx="16002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smtClean="0"/>
            </a:lvl1pPr>
          </a:lstStyle>
          <a:p>
            <a:pPr>
              <a:defRPr/>
            </a:pPr>
            <a:fld id="{58F2389A-2BA2-4A6F-8508-20E5AAC3CDFF}" type="datetime1">
              <a:rPr lang="en-US" smtClean="0"/>
              <a:pPr>
                <a:defRPr/>
              </a:pPr>
              <a:t>4/4/20</a:t>
            </a:fld>
            <a:endParaRPr lang="en-US"/>
          </a:p>
        </p:txBody>
      </p:sp>
      <p:sp>
        <p:nvSpPr>
          <p:cNvPr id="217093" name="Rectangle 5"/>
          <p:cNvSpPr>
            <a:spLocks noGrp="1" noChangeArrowheads="1"/>
          </p:cNvSpPr>
          <p:nvPr>
            <p:ph type="ftr" sz="quarter" idx="3"/>
          </p:nvPr>
        </p:nvSpPr>
        <p:spPr bwMode="auto">
          <a:xfrm>
            <a:off x="3962400" y="6248400"/>
            <a:ext cx="2514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smtClean="0"/>
            </a:lvl1pPr>
          </a:lstStyle>
          <a:p>
            <a:pPr>
              <a:defRPr/>
            </a:pPr>
            <a:endParaRPr lang="en-US"/>
          </a:p>
        </p:txBody>
      </p:sp>
      <p:sp>
        <p:nvSpPr>
          <p:cNvPr id="217094" name="Rectangle 6"/>
          <p:cNvSpPr>
            <a:spLocks noGrp="1" noChangeArrowheads="1"/>
          </p:cNvSpPr>
          <p:nvPr>
            <p:ph type="sldNum" sz="quarter" idx="4"/>
          </p:nvPr>
        </p:nvSpPr>
        <p:spPr bwMode="auto">
          <a:xfrm>
            <a:off x="66294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lvl1pPr>
          </a:lstStyle>
          <a:p>
            <a:pPr>
              <a:defRPr/>
            </a:pPr>
            <a:fld id="{7CF37132-9EE9-4092-8F2C-872239C4A6D2}"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5000" r:id="rId1"/>
    <p:sldLayoutId id="2147485001" r:id="rId2"/>
    <p:sldLayoutId id="2147485002" r:id="rId3"/>
    <p:sldLayoutId id="2147485003" r:id="rId4"/>
    <p:sldLayoutId id="2147485004" r:id="rId5"/>
    <p:sldLayoutId id="2147485005" r:id="rId6"/>
    <p:sldLayoutId id="2147485006" r:id="rId7"/>
    <p:sldLayoutId id="2147485007" r:id="rId8"/>
    <p:sldLayoutId id="2147485008" r:id="rId9"/>
    <p:sldLayoutId id="2147485009" r:id="rId10"/>
    <p:sldLayoutId id="2147485010" r:id="rId11"/>
  </p:sldLayoutIdLst>
  <p:hf hdr="0" ftr="0" dt="0"/>
  <p:txStyles>
    <p:titleStyle>
      <a:lvl1pPr algn="l" rtl="0" eaLnBrk="0" fontAlgn="base" hangingPunct="0">
        <a:spcBef>
          <a:spcPct val="0"/>
        </a:spcBef>
        <a:spcAft>
          <a:spcPct val="0"/>
        </a:spcAft>
        <a:defRPr sz="3200">
          <a:solidFill>
            <a:schemeClr val="tx1"/>
          </a:solidFill>
          <a:latin typeface="+mj-lt"/>
          <a:ea typeface="+mj-ea"/>
          <a:cs typeface="+mj-cs"/>
        </a:defRPr>
      </a:lvl1pPr>
      <a:lvl2pPr algn="l" rtl="0" eaLnBrk="0" fontAlgn="base" hangingPunct="0">
        <a:spcBef>
          <a:spcPct val="0"/>
        </a:spcBef>
        <a:spcAft>
          <a:spcPct val="0"/>
        </a:spcAft>
        <a:defRPr sz="3200">
          <a:solidFill>
            <a:schemeClr val="tx1"/>
          </a:solidFill>
          <a:latin typeface="Arial Black" pitchFamily="34" charset="0"/>
        </a:defRPr>
      </a:lvl2pPr>
      <a:lvl3pPr algn="l" rtl="0" eaLnBrk="0" fontAlgn="base" hangingPunct="0">
        <a:spcBef>
          <a:spcPct val="0"/>
        </a:spcBef>
        <a:spcAft>
          <a:spcPct val="0"/>
        </a:spcAft>
        <a:defRPr sz="3200">
          <a:solidFill>
            <a:schemeClr val="tx1"/>
          </a:solidFill>
          <a:latin typeface="Arial Black" pitchFamily="34" charset="0"/>
        </a:defRPr>
      </a:lvl3pPr>
      <a:lvl4pPr algn="l" rtl="0" eaLnBrk="0" fontAlgn="base" hangingPunct="0">
        <a:spcBef>
          <a:spcPct val="0"/>
        </a:spcBef>
        <a:spcAft>
          <a:spcPct val="0"/>
        </a:spcAft>
        <a:defRPr sz="3200">
          <a:solidFill>
            <a:schemeClr val="tx1"/>
          </a:solidFill>
          <a:latin typeface="Arial Black" pitchFamily="34" charset="0"/>
        </a:defRPr>
      </a:lvl4pPr>
      <a:lvl5pPr algn="l" rtl="0" eaLnBrk="0" fontAlgn="base" hangingPunct="0">
        <a:spcBef>
          <a:spcPct val="0"/>
        </a:spcBef>
        <a:spcAft>
          <a:spcPct val="0"/>
        </a:spcAft>
        <a:defRPr sz="3200">
          <a:solidFill>
            <a:schemeClr val="tx1"/>
          </a:solidFill>
          <a:latin typeface="Arial Black" pitchFamily="34" charset="0"/>
        </a:defRPr>
      </a:lvl5pPr>
      <a:lvl6pPr marL="457200" algn="l" rtl="0" fontAlgn="base">
        <a:spcBef>
          <a:spcPct val="0"/>
        </a:spcBef>
        <a:spcAft>
          <a:spcPct val="0"/>
        </a:spcAft>
        <a:defRPr sz="3200">
          <a:solidFill>
            <a:schemeClr val="tx1"/>
          </a:solidFill>
          <a:latin typeface="Arial Black" pitchFamily="34" charset="0"/>
        </a:defRPr>
      </a:lvl6pPr>
      <a:lvl7pPr marL="914400" algn="l" rtl="0" fontAlgn="base">
        <a:spcBef>
          <a:spcPct val="0"/>
        </a:spcBef>
        <a:spcAft>
          <a:spcPct val="0"/>
        </a:spcAft>
        <a:defRPr sz="3200">
          <a:solidFill>
            <a:schemeClr val="tx1"/>
          </a:solidFill>
          <a:latin typeface="Arial Black" pitchFamily="34" charset="0"/>
        </a:defRPr>
      </a:lvl7pPr>
      <a:lvl8pPr marL="1371600" algn="l" rtl="0" fontAlgn="base">
        <a:spcBef>
          <a:spcPct val="0"/>
        </a:spcBef>
        <a:spcAft>
          <a:spcPct val="0"/>
        </a:spcAft>
        <a:defRPr sz="3200">
          <a:solidFill>
            <a:schemeClr val="tx1"/>
          </a:solidFill>
          <a:latin typeface="Arial Black" pitchFamily="34" charset="0"/>
        </a:defRPr>
      </a:lvl8pPr>
      <a:lvl9pPr marL="1828800" algn="l" rtl="0" fontAlgn="base">
        <a:spcBef>
          <a:spcPct val="0"/>
        </a:spcBef>
        <a:spcAft>
          <a:spcPct val="0"/>
        </a:spcAft>
        <a:defRPr sz="3200">
          <a:solidFill>
            <a:schemeClr val="tx1"/>
          </a:solidFill>
          <a:latin typeface="Arial Black"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2.xml"/><Relationship Id="rId5" Type="http://schemas.openxmlformats.org/officeDocument/2006/relationships/image" Target="../media/image8.jpg"/><Relationship Id="rId4" Type="http://schemas.openxmlformats.org/officeDocument/2006/relationships/image" Target="../media/image7.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7154" name="Rectangle 3"/>
          <p:cNvSpPr txBox="1">
            <a:spLocks noChangeArrowheads="1"/>
          </p:cNvSpPr>
          <p:nvPr/>
        </p:nvSpPr>
        <p:spPr bwMode="auto">
          <a:xfrm>
            <a:off x="0" y="3048000"/>
            <a:ext cx="9144000" cy="3810000"/>
          </a:xfrm>
          <a:prstGeom prst="rect">
            <a:avLst/>
          </a:prstGeom>
          <a:noFill/>
          <a:ln w="9525">
            <a:noFill/>
            <a:miter lim="800000"/>
            <a:headEnd/>
            <a:tailEnd/>
          </a:ln>
        </p:spPr>
        <p:txBody>
          <a:bodyPr/>
          <a:lstStyle/>
          <a:p>
            <a:pPr algn="ctr" eaLnBrk="1" hangingPunct="1">
              <a:spcBef>
                <a:spcPct val="20000"/>
              </a:spcBef>
            </a:pPr>
            <a:r>
              <a:rPr lang="en-US" sz="3200" b="1" dirty="0"/>
              <a:t>Ricardo Restrepo, MD., MPH</a:t>
            </a:r>
          </a:p>
          <a:p>
            <a:pPr algn="ctr" eaLnBrk="1" hangingPunct="1">
              <a:spcBef>
                <a:spcPct val="20000"/>
              </a:spcBef>
            </a:pPr>
            <a:r>
              <a:rPr lang="en-US" sz="1600" dirty="0"/>
              <a:t>Substance Abuse Treatment Program-SATP/Buprenorphine Clinic Medical Director</a:t>
            </a:r>
          </a:p>
          <a:p>
            <a:pPr algn="ctr" eaLnBrk="1" hangingPunct="1">
              <a:spcBef>
                <a:spcPct val="20000"/>
              </a:spcBef>
            </a:pPr>
            <a:r>
              <a:rPr lang="en-US" sz="1600" dirty="0"/>
              <a:t>Associate Clinical Professor at University of California, Irvine</a:t>
            </a:r>
          </a:p>
          <a:p>
            <a:pPr algn="ctr" eaLnBrk="1" hangingPunct="1">
              <a:spcBef>
                <a:spcPct val="20000"/>
              </a:spcBef>
            </a:pPr>
            <a:r>
              <a:rPr lang="en-US" sz="1600" dirty="0"/>
              <a:t>Department of Psychiatry and Human Behavior</a:t>
            </a:r>
          </a:p>
          <a:p>
            <a:pPr algn="ctr" eaLnBrk="1" hangingPunct="1">
              <a:spcBef>
                <a:spcPct val="20000"/>
              </a:spcBef>
            </a:pPr>
            <a:endParaRPr lang="en-US" sz="1600" dirty="0"/>
          </a:p>
          <a:p>
            <a:pPr algn="ctr"/>
            <a:r>
              <a:rPr lang="en-US" sz="2400" dirty="0"/>
              <a:t>California Society of Physical Medicine and Rehabilitation</a:t>
            </a:r>
          </a:p>
          <a:p>
            <a:pPr algn="ctr"/>
            <a:endParaRPr lang="en-US" sz="2400" dirty="0"/>
          </a:p>
          <a:p>
            <a:pPr algn="ctr"/>
            <a:r>
              <a:rPr lang="en-US" sz="2400" dirty="0"/>
              <a:t>Saturday April 25th, 2020</a:t>
            </a:r>
          </a:p>
          <a:p>
            <a:pPr algn="ctr"/>
            <a:r>
              <a:rPr lang="en-US" sz="2400" dirty="0"/>
              <a:t>Long Beach, CA</a:t>
            </a:r>
          </a:p>
          <a:p>
            <a:pPr algn="ctr"/>
            <a:endParaRPr lang="en-US" sz="2400" dirty="0">
              <a:solidFill>
                <a:srgbClr val="66FF66"/>
              </a:solidFill>
            </a:endParaRPr>
          </a:p>
        </p:txBody>
      </p:sp>
      <p:sp>
        <p:nvSpPr>
          <p:cNvPr id="6" name="Rectangle 2">
            <a:extLst>
              <a:ext uri="{FF2B5EF4-FFF2-40B4-BE49-F238E27FC236}">
                <a16:creationId xmlns:a16="http://schemas.microsoft.com/office/drawing/2014/main" id="{45A88E79-AAB6-416F-A097-219703708EF1}"/>
              </a:ext>
            </a:extLst>
          </p:cNvPr>
          <p:cNvSpPr>
            <a:spLocks noGrp="1" noChangeArrowheads="1"/>
          </p:cNvSpPr>
          <p:nvPr>
            <p:ph type="ctrTitle"/>
          </p:nvPr>
        </p:nvSpPr>
        <p:spPr>
          <a:xfrm>
            <a:off x="0" y="228600"/>
            <a:ext cx="9144000" cy="2590800"/>
          </a:xfrm>
        </p:spPr>
        <p:txBody>
          <a:bodyPr/>
          <a:lstStyle/>
          <a:p>
            <a:pPr eaLnBrk="1" hangingPunct="1">
              <a:defRPr/>
            </a:pPr>
            <a:r>
              <a:rPr lang="en-US" sz="4800" b="1" dirty="0">
                <a:latin typeface="+mn-lt"/>
                <a:cs typeface="Times New Roman" pitchFamily="18" charset="0"/>
              </a:rPr>
              <a:t>Managing Patients with Substance Use Disorder, Pain and Co-Occurring Mental Illness</a:t>
            </a:r>
          </a:p>
        </p:txBody>
      </p:sp>
    </p:spTree>
    <p:custDataLst>
      <p:tags r:id="rId1"/>
    </p:custDataLst>
    <p:extLst>
      <p:ext uri="{BB962C8B-B14F-4D97-AF65-F5344CB8AC3E}">
        <p14:creationId xmlns:p14="http://schemas.microsoft.com/office/powerpoint/2010/main" val="28386164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C7AE15-95CD-884E-B4D0-4353D0C707F2}"/>
              </a:ext>
            </a:extLst>
          </p:cNvPr>
          <p:cNvSpPr>
            <a:spLocks noGrp="1"/>
          </p:cNvSpPr>
          <p:nvPr>
            <p:ph type="title"/>
          </p:nvPr>
        </p:nvSpPr>
        <p:spPr>
          <a:xfrm>
            <a:off x="0" y="106363"/>
            <a:ext cx="9144000" cy="1874837"/>
          </a:xfrm>
        </p:spPr>
        <p:txBody>
          <a:bodyPr/>
          <a:lstStyle/>
          <a:p>
            <a:pPr algn="ctr"/>
            <a:r>
              <a:rPr lang="en-US" sz="3600" dirty="0">
                <a:solidFill>
                  <a:schemeClr val="tx2"/>
                </a:solidFill>
              </a:rPr>
              <a:t>How common are co-occurring depression and anxiety disorders in chronic pain patients ?</a:t>
            </a:r>
          </a:p>
        </p:txBody>
      </p:sp>
      <p:sp>
        <p:nvSpPr>
          <p:cNvPr id="3" name="Content Placeholder 2">
            <a:extLst>
              <a:ext uri="{FF2B5EF4-FFF2-40B4-BE49-F238E27FC236}">
                <a16:creationId xmlns:a16="http://schemas.microsoft.com/office/drawing/2014/main" id="{C874CDE5-BC36-F44C-B17F-1B3830561FEC}"/>
              </a:ext>
            </a:extLst>
          </p:cNvPr>
          <p:cNvSpPr>
            <a:spLocks noGrp="1"/>
          </p:cNvSpPr>
          <p:nvPr>
            <p:ph idx="1"/>
          </p:nvPr>
        </p:nvSpPr>
        <p:spPr>
          <a:xfrm>
            <a:off x="0" y="1524000"/>
            <a:ext cx="9144000" cy="5181600"/>
          </a:xfrm>
        </p:spPr>
        <p:txBody>
          <a:bodyPr/>
          <a:lstStyle/>
          <a:p>
            <a:pPr marL="0" indent="0">
              <a:buNone/>
            </a:pPr>
            <a:endParaRPr lang="en-US" sz="1400" dirty="0"/>
          </a:p>
          <a:p>
            <a:pPr>
              <a:spcBef>
                <a:spcPts val="1272"/>
              </a:spcBef>
              <a:buFont typeface="Arial" panose="020B0604020202020204" pitchFamily="34" charset="0"/>
              <a:buChar char="•"/>
            </a:pPr>
            <a:r>
              <a:rPr lang="en-US" dirty="0"/>
              <a:t> </a:t>
            </a:r>
            <a:r>
              <a:rPr lang="en-US" sz="2800" dirty="0"/>
              <a:t>All depressed pain patients should be screened for an anxiety disorder </a:t>
            </a:r>
          </a:p>
          <a:p>
            <a:pPr>
              <a:spcBef>
                <a:spcPts val="1272"/>
              </a:spcBef>
            </a:pPr>
            <a:r>
              <a:rPr lang="en-US" sz="2800" dirty="0"/>
              <a:t>There is a16% prevalence of co-occurring disorders</a:t>
            </a:r>
          </a:p>
          <a:p>
            <a:pPr>
              <a:spcBef>
                <a:spcPts val="1272"/>
              </a:spcBef>
            </a:pPr>
            <a:r>
              <a:rPr lang="en-US" sz="2800" dirty="0"/>
              <a:t>Most anxiety disorders are present before pain onset</a:t>
            </a:r>
          </a:p>
          <a:p>
            <a:pPr>
              <a:spcBef>
                <a:spcPts val="1272"/>
              </a:spcBef>
            </a:pPr>
            <a:r>
              <a:rPr lang="en-US" sz="2800" dirty="0"/>
              <a:t>Most depressive disorders appear after onset of pain </a:t>
            </a:r>
          </a:p>
          <a:p>
            <a:pPr>
              <a:spcBef>
                <a:spcPts val="1272"/>
              </a:spcBef>
            </a:pPr>
            <a:r>
              <a:rPr lang="en-US" sz="2800" dirty="0"/>
              <a:t>Psychiatric comorbidity is associated with increased pain intensity </a:t>
            </a:r>
          </a:p>
          <a:p>
            <a:pPr marL="0" indent="0">
              <a:buNone/>
            </a:pPr>
            <a:endParaRPr lang="en-US" dirty="0"/>
          </a:p>
          <a:p>
            <a:pPr marL="0" indent="0">
              <a:buNone/>
            </a:pPr>
            <a:endParaRPr lang="en-US" sz="1400" dirty="0"/>
          </a:p>
          <a:p>
            <a:pPr marL="0" indent="0">
              <a:buNone/>
            </a:pPr>
            <a:r>
              <a:rPr lang="en-US" sz="1400" dirty="0"/>
              <a:t>Knaster P, et al., General Hospital Psychiatry 2012, 34:46-52 </a:t>
            </a:r>
          </a:p>
          <a:p>
            <a:pPr marL="0" indent="0">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E3FB830B-D07F-0243-B0EC-B1C72BEE87DC}"/>
              </a:ext>
            </a:extLst>
          </p:cNvPr>
          <p:cNvSpPr>
            <a:spLocks noGrp="1"/>
          </p:cNvSpPr>
          <p:nvPr>
            <p:ph type="sldNum" sz="quarter" idx="12"/>
          </p:nvPr>
        </p:nvSpPr>
        <p:spPr/>
        <p:txBody>
          <a:bodyPr/>
          <a:lstStyle/>
          <a:p>
            <a:pPr>
              <a:defRPr/>
            </a:pPr>
            <a:fld id="{339EE68D-2CF5-4C29-A6BF-8A742784B849}" type="slidenum">
              <a:rPr lang="en-US" smtClean="0"/>
              <a:pPr>
                <a:defRPr/>
              </a:pPr>
              <a:t>10</a:t>
            </a:fld>
            <a:endParaRPr lang="en-US"/>
          </a:p>
        </p:txBody>
      </p:sp>
    </p:spTree>
    <p:extLst>
      <p:ext uri="{BB962C8B-B14F-4D97-AF65-F5344CB8AC3E}">
        <p14:creationId xmlns:p14="http://schemas.microsoft.com/office/powerpoint/2010/main" val="39005323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C7AE15-95CD-884E-B4D0-4353D0C707F2}"/>
              </a:ext>
            </a:extLst>
          </p:cNvPr>
          <p:cNvSpPr>
            <a:spLocks noGrp="1"/>
          </p:cNvSpPr>
          <p:nvPr>
            <p:ph type="title"/>
          </p:nvPr>
        </p:nvSpPr>
        <p:spPr>
          <a:xfrm>
            <a:off x="0" y="106363"/>
            <a:ext cx="9144000" cy="1570037"/>
          </a:xfrm>
        </p:spPr>
        <p:txBody>
          <a:bodyPr/>
          <a:lstStyle/>
          <a:p>
            <a:pPr algn="ctr"/>
            <a:r>
              <a:rPr lang="en-US" sz="3600" dirty="0">
                <a:solidFill>
                  <a:schemeClr val="tx2"/>
                </a:solidFill>
              </a:rPr>
              <a:t>How common is chronic pain and PTSD?</a:t>
            </a:r>
          </a:p>
        </p:txBody>
      </p:sp>
      <p:sp>
        <p:nvSpPr>
          <p:cNvPr id="3" name="Content Placeholder 2">
            <a:extLst>
              <a:ext uri="{FF2B5EF4-FFF2-40B4-BE49-F238E27FC236}">
                <a16:creationId xmlns:a16="http://schemas.microsoft.com/office/drawing/2014/main" id="{C874CDE5-BC36-F44C-B17F-1B3830561FEC}"/>
              </a:ext>
            </a:extLst>
          </p:cNvPr>
          <p:cNvSpPr>
            <a:spLocks noGrp="1"/>
          </p:cNvSpPr>
          <p:nvPr>
            <p:ph idx="1"/>
          </p:nvPr>
        </p:nvSpPr>
        <p:spPr>
          <a:xfrm>
            <a:off x="0" y="1828800"/>
            <a:ext cx="9144000" cy="4876800"/>
          </a:xfrm>
        </p:spPr>
        <p:txBody>
          <a:bodyPr/>
          <a:lstStyle/>
          <a:p>
            <a:pPr marL="0" indent="0">
              <a:buNone/>
            </a:pPr>
            <a:endParaRPr lang="en-US" sz="1400" dirty="0"/>
          </a:p>
          <a:p>
            <a:r>
              <a:rPr lang="en-US" dirty="0"/>
              <a:t>PTSD is relatively infrequent in civilian patients with chronic pain, averaging about 2% </a:t>
            </a:r>
            <a:endParaRPr lang="en-US" sz="1400" dirty="0"/>
          </a:p>
          <a:p>
            <a:r>
              <a:rPr lang="en-US" dirty="0"/>
              <a:t>The incidence in combat veterans can be as high as 49%. These patients often present with depression and other anxiety disorders </a:t>
            </a:r>
            <a:endParaRPr lang="en-US" sz="1400" dirty="0"/>
          </a:p>
          <a:p>
            <a:r>
              <a:rPr lang="en-US" dirty="0"/>
              <a:t>Anticipate substance use disorders in these patients </a:t>
            </a:r>
            <a:endParaRPr lang="en-US" sz="1400" dirty="0"/>
          </a:p>
          <a:p>
            <a:pPr marL="0" indent="0">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E3FB830B-D07F-0243-B0EC-B1C72BEE87DC}"/>
              </a:ext>
            </a:extLst>
          </p:cNvPr>
          <p:cNvSpPr>
            <a:spLocks noGrp="1"/>
          </p:cNvSpPr>
          <p:nvPr>
            <p:ph type="sldNum" sz="quarter" idx="12"/>
          </p:nvPr>
        </p:nvSpPr>
        <p:spPr/>
        <p:txBody>
          <a:bodyPr/>
          <a:lstStyle/>
          <a:p>
            <a:pPr>
              <a:defRPr/>
            </a:pPr>
            <a:fld id="{339EE68D-2CF5-4C29-A6BF-8A742784B849}" type="slidenum">
              <a:rPr lang="en-US" smtClean="0"/>
              <a:pPr>
                <a:defRPr/>
              </a:pPr>
              <a:t>11</a:t>
            </a:fld>
            <a:endParaRPr lang="en-US"/>
          </a:p>
        </p:txBody>
      </p:sp>
    </p:spTree>
    <p:extLst>
      <p:ext uri="{BB962C8B-B14F-4D97-AF65-F5344CB8AC3E}">
        <p14:creationId xmlns:p14="http://schemas.microsoft.com/office/powerpoint/2010/main" val="25681700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C7AE15-95CD-884E-B4D0-4353D0C707F2}"/>
              </a:ext>
            </a:extLst>
          </p:cNvPr>
          <p:cNvSpPr>
            <a:spLocks noGrp="1"/>
          </p:cNvSpPr>
          <p:nvPr>
            <p:ph type="title"/>
          </p:nvPr>
        </p:nvSpPr>
        <p:spPr>
          <a:xfrm>
            <a:off x="0" y="106363"/>
            <a:ext cx="9144000" cy="1570037"/>
          </a:xfrm>
        </p:spPr>
        <p:txBody>
          <a:bodyPr/>
          <a:lstStyle/>
          <a:p>
            <a:pPr algn="ctr"/>
            <a:r>
              <a:rPr lang="en-US" sz="3600" dirty="0">
                <a:solidFill>
                  <a:schemeClr val="tx2"/>
                </a:solidFill>
              </a:rPr>
              <a:t>Does long-term treatment with opioids increase the risk for SUD?</a:t>
            </a:r>
          </a:p>
        </p:txBody>
      </p:sp>
      <p:sp>
        <p:nvSpPr>
          <p:cNvPr id="3" name="Content Placeholder 2">
            <a:extLst>
              <a:ext uri="{FF2B5EF4-FFF2-40B4-BE49-F238E27FC236}">
                <a16:creationId xmlns:a16="http://schemas.microsoft.com/office/drawing/2014/main" id="{C874CDE5-BC36-F44C-B17F-1B3830561FEC}"/>
              </a:ext>
            </a:extLst>
          </p:cNvPr>
          <p:cNvSpPr>
            <a:spLocks noGrp="1"/>
          </p:cNvSpPr>
          <p:nvPr>
            <p:ph idx="1"/>
          </p:nvPr>
        </p:nvSpPr>
        <p:spPr>
          <a:xfrm>
            <a:off x="0" y="1143000"/>
            <a:ext cx="9144000" cy="5562600"/>
          </a:xfrm>
        </p:spPr>
        <p:txBody>
          <a:bodyPr/>
          <a:lstStyle/>
          <a:p>
            <a:pPr marL="0" indent="0">
              <a:buNone/>
            </a:pPr>
            <a:endParaRPr lang="en-US" sz="1400" dirty="0"/>
          </a:p>
          <a:p>
            <a:r>
              <a:rPr lang="en-US" sz="2800" dirty="0"/>
              <a:t>General population studies suggest up to 35% of individuals receiving long-term opioids for chronic pain meet criteria for opioid use disorder</a:t>
            </a:r>
          </a:p>
          <a:p>
            <a:endParaRPr lang="en-US" sz="2800" dirty="0"/>
          </a:p>
          <a:p>
            <a:r>
              <a:rPr lang="en-US" sz="2800" dirty="0"/>
              <a:t>Much higher than previous estimates </a:t>
            </a:r>
          </a:p>
          <a:p>
            <a:pPr marL="0" indent="0">
              <a:buNone/>
            </a:pPr>
            <a:r>
              <a:rPr lang="en-US" sz="1800" dirty="0"/>
              <a:t>     (J Addictive Disease July 2011) </a:t>
            </a:r>
          </a:p>
          <a:p>
            <a:endParaRPr lang="en-US" sz="2800" dirty="0"/>
          </a:p>
          <a:p>
            <a:r>
              <a:rPr lang="en-US" sz="2800" dirty="0"/>
              <a:t>Returning veterans may be at particular risk for pain syndromes with co-occurring SUD and other psychiatric disorders, including PTSD and Traumatic Brain Injury (TBI) </a:t>
            </a:r>
          </a:p>
          <a:p>
            <a:pPr marL="0" indent="0">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E3FB830B-D07F-0243-B0EC-B1C72BEE87DC}"/>
              </a:ext>
            </a:extLst>
          </p:cNvPr>
          <p:cNvSpPr>
            <a:spLocks noGrp="1"/>
          </p:cNvSpPr>
          <p:nvPr>
            <p:ph type="sldNum" sz="quarter" idx="12"/>
          </p:nvPr>
        </p:nvSpPr>
        <p:spPr/>
        <p:txBody>
          <a:bodyPr/>
          <a:lstStyle/>
          <a:p>
            <a:pPr>
              <a:defRPr/>
            </a:pPr>
            <a:fld id="{339EE68D-2CF5-4C29-A6BF-8A742784B849}" type="slidenum">
              <a:rPr lang="en-US" smtClean="0"/>
              <a:pPr>
                <a:defRPr/>
              </a:pPr>
              <a:t>12</a:t>
            </a:fld>
            <a:endParaRPr lang="en-US"/>
          </a:p>
        </p:txBody>
      </p:sp>
    </p:spTree>
    <p:extLst>
      <p:ext uri="{BB962C8B-B14F-4D97-AF65-F5344CB8AC3E}">
        <p14:creationId xmlns:p14="http://schemas.microsoft.com/office/powerpoint/2010/main" val="10136521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6AE8B0-FEEB-FE40-AEB2-BE8636C4E8D1}"/>
              </a:ext>
            </a:extLst>
          </p:cNvPr>
          <p:cNvSpPr>
            <a:spLocks noGrp="1"/>
          </p:cNvSpPr>
          <p:nvPr>
            <p:ph type="title"/>
          </p:nvPr>
        </p:nvSpPr>
        <p:spPr>
          <a:xfrm>
            <a:off x="533400" y="228600"/>
            <a:ext cx="8001000" cy="1371600"/>
          </a:xfrm>
        </p:spPr>
        <p:txBody>
          <a:bodyPr/>
          <a:lstStyle/>
          <a:p>
            <a:pPr algn="ctr"/>
            <a:r>
              <a:rPr lang="en-US" sz="3600" dirty="0">
                <a:solidFill>
                  <a:schemeClr val="tx2"/>
                </a:solidFill>
              </a:rPr>
              <a:t>Mental Disorders Most Commonly Seen when you work with SUD patients</a:t>
            </a:r>
          </a:p>
        </p:txBody>
      </p:sp>
      <p:sp>
        <p:nvSpPr>
          <p:cNvPr id="3" name="Content Placeholder 2">
            <a:extLst>
              <a:ext uri="{FF2B5EF4-FFF2-40B4-BE49-F238E27FC236}">
                <a16:creationId xmlns:a16="http://schemas.microsoft.com/office/drawing/2014/main" id="{51CD9FE2-DD96-3E45-810F-4BC8561D5010}"/>
              </a:ext>
            </a:extLst>
          </p:cNvPr>
          <p:cNvSpPr>
            <a:spLocks noGrp="1"/>
          </p:cNvSpPr>
          <p:nvPr>
            <p:ph idx="1"/>
          </p:nvPr>
        </p:nvSpPr>
        <p:spPr>
          <a:xfrm>
            <a:off x="533400" y="2133600"/>
            <a:ext cx="8001000" cy="4572000"/>
          </a:xfrm>
        </p:spPr>
        <p:txBody>
          <a:bodyPr/>
          <a:lstStyle/>
          <a:p>
            <a:r>
              <a:rPr lang="en-US" dirty="0"/>
              <a:t>Depression</a:t>
            </a:r>
          </a:p>
          <a:p>
            <a:r>
              <a:rPr lang="en-US" dirty="0"/>
              <a:t>Bipolar depression</a:t>
            </a:r>
          </a:p>
          <a:p>
            <a:r>
              <a:rPr lang="en-US" dirty="0"/>
              <a:t>Panic disorder</a:t>
            </a:r>
          </a:p>
          <a:p>
            <a:r>
              <a:rPr lang="en-US" dirty="0"/>
              <a:t>GAD</a:t>
            </a:r>
          </a:p>
          <a:p>
            <a:r>
              <a:rPr lang="en-US" dirty="0"/>
              <a:t>Social Anxiety</a:t>
            </a:r>
          </a:p>
          <a:p>
            <a:r>
              <a:rPr lang="en-US" dirty="0"/>
              <a:t>PTSD</a:t>
            </a:r>
          </a:p>
          <a:p>
            <a:r>
              <a:rPr lang="en-US" dirty="0"/>
              <a:t>ADHD</a:t>
            </a:r>
          </a:p>
        </p:txBody>
      </p:sp>
      <p:sp>
        <p:nvSpPr>
          <p:cNvPr id="4" name="Slide Number Placeholder 3">
            <a:extLst>
              <a:ext uri="{FF2B5EF4-FFF2-40B4-BE49-F238E27FC236}">
                <a16:creationId xmlns:a16="http://schemas.microsoft.com/office/drawing/2014/main" id="{FFE89D35-3C74-0441-B660-84655949D06A}"/>
              </a:ext>
            </a:extLst>
          </p:cNvPr>
          <p:cNvSpPr>
            <a:spLocks noGrp="1"/>
          </p:cNvSpPr>
          <p:nvPr>
            <p:ph type="sldNum" sz="quarter" idx="12"/>
          </p:nvPr>
        </p:nvSpPr>
        <p:spPr/>
        <p:txBody>
          <a:bodyPr/>
          <a:lstStyle/>
          <a:p>
            <a:pPr>
              <a:defRPr/>
            </a:pPr>
            <a:fld id="{339EE68D-2CF5-4C29-A6BF-8A742784B849}" type="slidenum">
              <a:rPr lang="en-US" smtClean="0"/>
              <a:pPr>
                <a:defRPr/>
              </a:pPr>
              <a:t>13</a:t>
            </a:fld>
            <a:endParaRPr lang="en-US"/>
          </a:p>
        </p:txBody>
      </p:sp>
    </p:spTree>
    <p:extLst>
      <p:ext uri="{BB962C8B-B14F-4D97-AF65-F5344CB8AC3E}">
        <p14:creationId xmlns:p14="http://schemas.microsoft.com/office/powerpoint/2010/main" val="22474397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5D8611-0A80-6D4F-B2B2-F064212BA077}"/>
              </a:ext>
            </a:extLst>
          </p:cNvPr>
          <p:cNvSpPr>
            <a:spLocks noGrp="1"/>
          </p:cNvSpPr>
          <p:nvPr>
            <p:ph type="title"/>
          </p:nvPr>
        </p:nvSpPr>
        <p:spPr>
          <a:xfrm>
            <a:off x="457200" y="338667"/>
            <a:ext cx="8991600" cy="533400"/>
          </a:xfrm>
        </p:spPr>
        <p:txBody>
          <a:bodyPr/>
          <a:lstStyle/>
          <a:p>
            <a:pPr algn="ctr"/>
            <a:r>
              <a:rPr lang="en-US" dirty="0">
                <a:solidFill>
                  <a:schemeClr val="tx2"/>
                </a:solidFill>
              </a:rPr>
              <a:t>Assessment for Psychiatric Disorders in patients with chronic pain</a:t>
            </a:r>
          </a:p>
        </p:txBody>
      </p:sp>
      <p:sp>
        <p:nvSpPr>
          <p:cNvPr id="3" name="Content Placeholder 2">
            <a:extLst>
              <a:ext uri="{FF2B5EF4-FFF2-40B4-BE49-F238E27FC236}">
                <a16:creationId xmlns:a16="http://schemas.microsoft.com/office/drawing/2014/main" id="{7787D4D0-3B1A-1947-907C-B991998362C8}"/>
              </a:ext>
            </a:extLst>
          </p:cNvPr>
          <p:cNvSpPr>
            <a:spLocks noGrp="1"/>
          </p:cNvSpPr>
          <p:nvPr>
            <p:ph idx="1"/>
          </p:nvPr>
        </p:nvSpPr>
        <p:spPr>
          <a:xfrm>
            <a:off x="0" y="1143000"/>
            <a:ext cx="9144000" cy="4953000"/>
          </a:xfrm>
        </p:spPr>
        <p:txBody>
          <a:bodyPr/>
          <a:lstStyle/>
          <a:p>
            <a:r>
              <a:rPr lang="en-US" sz="2200" dirty="0"/>
              <a:t>The initial assessment of all chronic pain patients should include a review of psychiatric symptoms and previous treatment, and a mental status exam </a:t>
            </a:r>
          </a:p>
          <a:p>
            <a:r>
              <a:rPr lang="en-US" sz="2200" dirty="0"/>
              <a:t> Be sure to include questions regarding: </a:t>
            </a:r>
          </a:p>
          <a:p>
            <a:pPr marL="0" indent="0">
              <a:buNone/>
            </a:pPr>
            <a:r>
              <a:rPr lang="en-US" sz="2000" dirty="0"/>
              <a:t>	    -Depression/anxiety</a:t>
            </a:r>
          </a:p>
          <a:p>
            <a:pPr marL="0" indent="0">
              <a:buNone/>
            </a:pPr>
            <a:r>
              <a:rPr lang="en-US" sz="2000" dirty="0"/>
              <a:t>                 -Substance use h/x</a:t>
            </a:r>
          </a:p>
          <a:p>
            <a:pPr marL="0" indent="0">
              <a:buNone/>
            </a:pPr>
            <a:r>
              <a:rPr lang="en-US" sz="2000" dirty="0"/>
              <a:t>	    -Early childhood abuse &amp; current domestic violence </a:t>
            </a:r>
          </a:p>
          <a:p>
            <a:pPr marL="0" indent="0">
              <a:buNone/>
            </a:pPr>
            <a:r>
              <a:rPr lang="en-US" sz="2000" dirty="0"/>
              <a:t>	    -PTSD </a:t>
            </a:r>
          </a:p>
          <a:p>
            <a:pPr marL="0" indent="0">
              <a:buNone/>
            </a:pPr>
            <a:r>
              <a:rPr lang="en-US" sz="2000" dirty="0"/>
              <a:t>	    -Suicidal ideation </a:t>
            </a:r>
          </a:p>
          <a:p>
            <a:pPr marL="0" indent="0">
              <a:buNone/>
            </a:pPr>
            <a:r>
              <a:rPr lang="en-US" sz="2000" dirty="0"/>
              <a:t>	    -Medications from multiple providers </a:t>
            </a:r>
          </a:p>
          <a:p>
            <a:pPr marL="0" indent="0">
              <a:buNone/>
            </a:pPr>
            <a:r>
              <a:rPr lang="en-US" sz="2000" dirty="0"/>
              <a:t>	    -Any litigation or compensation involved? </a:t>
            </a:r>
          </a:p>
          <a:p>
            <a:pPr>
              <a:buFont typeface="Arial" panose="020B0604020202020204" pitchFamily="34" charset="0"/>
              <a:buChar char="•"/>
            </a:pPr>
            <a:r>
              <a:rPr lang="en-US" sz="2200" dirty="0"/>
              <a:t>Assessment should include: </a:t>
            </a:r>
          </a:p>
          <a:p>
            <a:pPr marL="0" indent="0">
              <a:buNone/>
            </a:pPr>
            <a:r>
              <a:rPr lang="en-US" sz="2200" dirty="0"/>
              <a:t>           </a:t>
            </a:r>
            <a:r>
              <a:rPr lang="en-US" sz="2000" dirty="0"/>
              <a:t>‐ Urine toxicology </a:t>
            </a:r>
          </a:p>
          <a:p>
            <a:pPr marL="0" indent="0">
              <a:buNone/>
            </a:pPr>
            <a:r>
              <a:rPr lang="en-US" sz="2000" dirty="0"/>
              <a:t>	-Review of state Prescription Drug Monitoring Program data </a:t>
            </a:r>
          </a:p>
          <a:p>
            <a:pPr marL="0" indent="0">
              <a:buNone/>
            </a:pPr>
            <a:r>
              <a:rPr lang="en-US" sz="2200" dirty="0"/>
              <a:t>• If the diagnosis is unclear, refer for a psychiatric evaluation </a:t>
            </a:r>
          </a:p>
          <a:p>
            <a:endParaRPr lang="en-US" dirty="0"/>
          </a:p>
        </p:txBody>
      </p:sp>
      <p:sp>
        <p:nvSpPr>
          <p:cNvPr id="4" name="Slide Number Placeholder 3">
            <a:extLst>
              <a:ext uri="{FF2B5EF4-FFF2-40B4-BE49-F238E27FC236}">
                <a16:creationId xmlns:a16="http://schemas.microsoft.com/office/drawing/2014/main" id="{7EECB35A-50D1-AC49-9A00-F9B0A54E2A6E}"/>
              </a:ext>
            </a:extLst>
          </p:cNvPr>
          <p:cNvSpPr>
            <a:spLocks noGrp="1"/>
          </p:cNvSpPr>
          <p:nvPr>
            <p:ph type="sldNum" sz="quarter" idx="12"/>
          </p:nvPr>
        </p:nvSpPr>
        <p:spPr/>
        <p:txBody>
          <a:bodyPr/>
          <a:lstStyle/>
          <a:p>
            <a:pPr>
              <a:defRPr/>
            </a:pPr>
            <a:fld id="{339EE68D-2CF5-4C29-A6BF-8A742784B849}" type="slidenum">
              <a:rPr lang="en-US" smtClean="0"/>
              <a:pPr>
                <a:defRPr/>
              </a:pPr>
              <a:t>14</a:t>
            </a:fld>
            <a:endParaRPr lang="en-US"/>
          </a:p>
        </p:txBody>
      </p:sp>
    </p:spTree>
    <p:extLst>
      <p:ext uri="{BB962C8B-B14F-4D97-AF65-F5344CB8AC3E}">
        <p14:creationId xmlns:p14="http://schemas.microsoft.com/office/powerpoint/2010/main" val="20288709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1F3B12-1132-E843-AEDB-53DF4470AA3F}"/>
              </a:ext>
            </a:extLst>
          </p:cNvPr>
          <p:cNvSpPr>
            <a:spLocks noGrp="1"/>
          </p:cNvSpPr>
          <p:nvPr>
            <p:ph type="title"/>
          </p:nvPr>
        </p:nvSpPr>
        <p:spPr>
          <a:xfrm>
            <a:off x="0" y="106363"/>
            <a:ext cx="9144000" cy="1311275"/>
          </a:xfrm>
        </p:spPr>
        <p:txBody>
          <a:bodyPr/>
          <a:lstStyle/>
          <a:p>
            <a:pPr algn="ctr"/>
            <a:r>
              <a:rPr lang="en-US" dirty="0">
                <a:solidFill>
                  <a:schemeClr val="tx2"/>
                </a:solidFill>
              </a:rPr>
              <a:t>Critical First Steps in Patient Assessment</a:t>
            </a:r>
          </a:p>
        </p:txBody>
      </p:sp>
      <p:sp>
        <p:nvSpPr>
          <p:cNvPr id="3" name="Content Placeholder 2">
            <a:extLst>
              <a:ext uri="{FF2B5EF4-FFF2-40B4-BE49-F238E27FC236}">
                <a16:creationId xmlns:a16="http://schemas.microsoft.com/office/drawing/2014/main" id="{6C5CF4AF-06E8-3A46-AD23-89C1DD76011A}"/>
              </a:ext>
            </a:extLst>
          </p:cNvPr>
          <p:cNvSpPr>
            <a:spLocks noGrp="1"/>
          </p:cNvSpPr>
          <p:nvPr>
            <p:ph idx="1"/>
          </p:nvPr>
        </p:nvSpPr>
        <p:spPr>
          <a:xfrm>
            <a:off x="152400" y="1219200"/>
            <a:ext cx="8991600" cy="4876800"/>
          </a:xfrm>
        </p:spPr>
        <p:txBody>
          <a:bodyPr/>
          <a:lstStyle/>
          <a:p>
            <a:r>
              <a:rPr lang="en-US" sz="2800" dirty="0"/>
              <a:t>Screen for depression with suicidal ideation and plans for self-harm </a:t>
            </a:r>
          </a:p>
          <a:p>
            <a:pPr marL="0" indent="0">
              <a:buNone/>
            </a:pPr>
            <a:r>
              <a:rPr lang="en-US" sz="2400" dirty="0"/>
              <a:t>	‐ Suicidal patients should be referred for psychiatric 	evaluation and/or hospitalization </a:t>
            </a:r>
          </a:p>
          <a:p>
            <a:pPr marL="0" indent="0">
              <a:buNone/>
            </a:pPr>
            <a:endParaRPr lang="en-US" sz="2400" dirty="0"/>
          </a:p>
          <a:p>
            <a:r>
              <a:rPr lang="en-US" sz="2800" dirty="0"/>
              <a:t>Screen for SUD (alcohol or any substance) </a:t>
            </a:r>
          </a:p>
          <a:p>
            <a:pPr marL="0" indent="0">
              <a:buNone/>
            </a:pPr>
            <a:r>
              <a:rPr lang="en-US" sz="2400" dirty="0"/>
              <a:t>    	‐ Patients addicted to alcohol or sedatives may        	require inpatient detoxification before pain management 	can proceed </a:t>
            </a:r>
          </a:p>
          <a:p>
            <a:pPr marL="0" indent="0">
              <a:buNone/>
            </a:pPr>
            <a:endParaRPr lang="en-US" sz="2400" dirty="0"/>
          </a:p>
          <a:p>
            <a:r>
              <a:rPr lang="en-US" sz="2800" dirty="0"/>
              <a:t>Patients abusing opioids may require detoxification or stabilization on methadone or buprenorphine </a:t>
            </a:r>
          </a:p>
          <a:p>
            <a:endParaRPr lang="en-US" dirty="0"/>
          </a:p>
        </p:txBody>
      </p:sp>
      <p:sp>
        <p:nvSpPr>
          <p:cNvPr id="4" name="Slide Number Placeholder 3">
            <a:extLst>
              <a:ext uri="{FF2B5EF4-FFF2-40B4-BE49-F238E27FC236}">
                <a16:creationId xmlns:a16="http://schemas.microsoft.com/office/drawing/2014/main" id="{878C02C0-B82C-FB44-BB36-17E8A60DB859}"/>
              </a:ext>
            </a:extLst>
          </p:cNvPr>
          <p:cNvSpPr>
            <a:spLocks noGrp="1"/>
          </p:cNvSpPr>
          <p:nvPr>
            <p:ph type="sldNum" sz="quarter" idx="12"/>
          </p:nvPr>
        </p:nvSpPr>
        <p:spPr/>
        <p:txBody>
          <a:bodyPr/>
          <a:lstStyle/>
          <a:p>
            <a:pPr>
              <a:defRPr/>
            </a:pPr>
            <a:fld id="{339EE68D-2CF5-4C29-A6BF-8A742784B849}" type="slidenum">
              <a:rPr lang="en-US" smtClean="0"/>
              <a:pPr>
                <a:defRPr/>
              </a:pPr>
              <a:t>15</a:t>
            </a:fld>
            <a:endParaRPr lang="en-US"/>
          </a:p>
        </p:txBody>
      </p:sp>
    </p:spTree>
    <p:extLst>
      <p:ext uri="{BB962C8B-B14F-4D97-AF65-F5344CB8AC3E}">
        <p14:creationId xmlns:p14="http://schemas.microsoft.com/office/powerpoint/2010/main" val="38433425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29FCA-BD16-2E46-A688-5577A9A5DB69}"/>
              </a:ext>
            </a:extLst>
          </p:cNvPr>
          <p:cNvSpPr>
            <a:spLocks noGrp="1"/>
          </p:cNvSpPr>
          <p:nvPr>
            <p:ph type="title"/>
          </p:nvPr>
        </p:nvSpPr>
        <p:spPr/>
        <p:txBody>
          <a:bodyPr/>
          <a:lstStyle/>
          <a:p>
            <a:pPr algn="ctr"/>
            <a:r>
              <a:rPr lang="en-US" dirty="0">
                <a:solidFill>
                  <a:schemeClr val="tx2"/>
                </a:solidFill>
              </a:rPr>
              <a:t>CASE</a:t>
            </a:r>
          </a:p>
        </p:txBody>
      </p:sp>
      <p:sp>
        <p:nvSpPr>
          <p:cNvPr id="3" name="Content Placeholder 2">
            <a:extLst>
              <a:ext uri="{FF2B5EF4-FFF2-40B4-BE49-F238E27FC236}">
                <a16:creationId xmlns:a16="http://schemas.microsoft.com/office/drawing/2014/main" id="{72611F63-4FB4-C942-8940-DE259FF86DE5}"/>
              </a:ext>
            </a:extLst>
          </p:cNvPr>
          <p:cNvSpPr>
            <a:spLocks noGrp="1"/>
          </p:cNvSpPr>
          <p:nvPr>
            <p:ph idx="1"/>
          </p:nvPr>
        </p:nvSpPr>
        <p:spPr>
          <a:xfrm>
            <a:off x="0" y="990600"/>
            <a:ext cx="9144000" cy="5715000"/>
          </a:xfrm>
        </p:spPr>
        <p:txBody>
          <a:bodyPr/>
          <a:lstStyle/>
          <a:p>
            <a:r>
              <a:rPr lang="en-US" sz="2000" dirty="0"/>
              <a:t>She asked about coming off of benzos but wants to be sure first b/c of seizure d/o history. When you get the chart and review different procedures, including EEG, EKG and other labs , all were normal.  Pt states taking now a medication for depression/anxiety.</a:t>
            </a:r>
          </a:p>
          <a:p>
            <a:pPr marL="0" indent="0">
              <a:buNone/>
            </a:pPr>
            <a:r>
              <a:rPr lang="en-US" sz="2000" dirty="0"/>
              <a:t> </a:t>
            </a:r>
          </a:p>
          <a:p>
            <a:r>
              <a:rPr lang="en-US" sz="2000" dirty="0"/>
              <a:t>Pt agrees with taper and explore different modalities of treatment including CBT.</a:t>
            </a:r>
          </a:p>
          <a:p>
            <a:endParaRPr lang="en-US" sz="2000" dirty="0"/>
          </a:p>
          <a:p>
            <a:r>
              <a:rPr lang="en-US" sz="2200" dirty="0"/>
              <a:t>Pt now is with:</a:t>
            </a:r>
          </a:p>
          <a:p>
            <a:pPr marL="800100" lvl="2" indent="0">
              <a:buNone/>
            </a:pPr>
            <a:r>
              <a:rPr lang="en-US" sz="2000" dirty="0"/>
              <a:t>MS </a:t>
            </a:r>
            <a:r>
              <a:rPr lang="en-US" sz="2000" dirty="0" err="1"/>
              <a:t>Contin</a:t>
            </a:r>
            <a:r>
              <a:rPr lang="en-US" sz="2000" dirty="0"/>
              <a:t> (Morphine SO4) 2018. ----30 mg </a:t>
            </a:r>
            <a:r>
              <a:rPr lang="en-US" sz="2000" dirty="0" err="1"/>
              <a:t>tid</a:t>
            </a:r>
            <a:endParaRPr lang="en-US" sz="2000" dirty="0"/>
          </a:p>
          <a:p>
            <a:pPr marL="800100" lvl="2" indent="0">
              <a:buNone/>
            </a:pPr>
            <a:r>
              <a:rPr lang="en-US" sz="2000" dirty="0"/>
              <a:t>Percocet (Oxycodone 5mg /Acetaminophen 325mg) 2018-----2 tablets every 6 hours</a:t>
            </a:r>
          </a:p>
          <a:p>
            <a:pPr marL="800100" lvl="2" indent="0">
              <a:buNone/>
            </a:pPr>
            <a:r>
              <a:rPr lang="en-US" sz="2000" dirty="0"/>
              <a:t>Gabapentin 2019------300 mg </a:t>
            </a:r>
            <a:r>
              <a:rPr lang="en-US" sz="2000" dirty="0" err="1"/>
              <a:t>tid</a:t>
            </a:r>
            <a:endParaRPr lang="en-US" sz="2000" dirty="0"/>
          </a:p>
          <a:p>
            <a:pPr marL="800100" lvl="2" indent="0">
              <a:buNone/>
            </a:pPr>
            <a:r>
              <a:rPr lang="en-US" sz="2000" dirty="0"/>
              <a:t>Clonazepam 2018------0.5 mg bid</a:t>
            </a:r>
          </a:p>
          <a:p>
            <a:pPr marL="800100" lvl="2" indent="0">
              <a:buNone/>
            </a:pPr>
            <a:r>
              <a:rPr lang="en-US" sz="2000" dirty="0"/>
              <a:t>Venlafaxine 2020------375 mg </a:t>
            </a:r>
            <a:r>
              <a:rPr lang="en-US" sz="2000" dirty="0" err="1"/>
              <a:t>qam</a:t>
            </a:r>
            <a:endParaRPr lang="en-US" sz="2000" dirty="0"/>
          </a:p>
          <a:p>
            <a:pPr marL="0" indent="0">
              <a:buNone/>
            </a:pPr>
            <a:r>
              <a:rPr lang="en-US" sz="800" dirty="0"/>
              <a:t> </a:t>
            </a:r>
          </a:p>
          <a:p>
            <a:endParaRPr lang="en-US" dirty="0"/>
          </a:p>
        </p:txBody>
      </p:sp>
      <p:sp>
        <p:nvSpPr>
          <p:cNvPr id="4" name="Slide Number Placeholder 3">
            <a:extLst>
              <a:ext uri="{FF2B5EF4-FFF2-40B4-BE49-F238E27FC236}">
                <a16:creationId xmlns:a16="http://schemas.microsoft.com/office/drawing/2014/main" id="{3B7590A1-77B5-7048-A351-3C713E1BA715}"/>
              </a:ext>
            </a:extLst>
          </p:cNvPr>
          <p:cNvSpPr>
            <a:spLocks noGrp="1"/>
          </p:cNvSpPr>
          <p:nvPr>
            <p:ph type="sldNum" sz="quarter" idx="12"/>
          </p:nvPr>
        </p:nvSpPr>
        <p:spPr/>
        <p:txBody>
          <a:bodyPr/>
          <a:lstStyle/>
          <a:p>
            <a:pPr>
              <a:defRPr/>
            </a:pPr>
            <a:fld id="{339EE68D-2CF5-4C29-A6BF-8A742784B849}" type="slidenum">
              <a:rPr lang="en-US" smtClean="0"/>
              <a:pPr>
                <a:defRPr/>
              </a:pPr>
              <a:t>16</a:t>
            </a:fld>
            <a:endParaRPr lang="en-US"/>
          </a:p>
        </p:txBody>
      </p:sp>
    </p:spTree>
    <p:extLst>
      <p:ext uri="{BB962C8B-B14F-4D97-AF65-F5344CB8AC3E}">
        <p14:creationId xmlns:p14="http://schemas.microsoft.com/office/powerpoint/2010/main" val="11912150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A4A82-4E39-4241-99D0-69A7ECC43F6F}"/>
              </a:ext>
            </a:extLst>
          </p:cNvPr>
          <p:cNvSpPr>
            <a:spLocks noGrp="1"/>
          </p:cNvSpPr>
          <p:nvPr>
            <p:ph type="title"/>
          </p:nvPr>
        </p:nvSpPr>
        <p:spPr/>
        <p:txBody>
          <a:bodyPr/>
          <a:lstStyle/>
          <a:p>
            <a:pPr algn="ctr"/>
            <a:r>
              <a:rPr lang="en-US" dirty="0">
                <a:solidFill>
                  <a:schemeClr val="tx2"/>
                </a:solidFill>
              </a:rPr>
              <a:t>How to Rule Out  Substance- Induced Psychiatric Disorders</a:t>
            </a:r>
          </a:p>
        </p:txBody>
      </p:sp>
      <p:sp>
        <p:nvSpPr>
          <p:cNvPr id="3" name="Content Placeholder 2">
            <a:extLst>
              <a:ext uri="{FF2B5EF4-FFF2-40B4-BE49-F238E27FC236}">
                <a16:creationId xmlns:a16="http://schemas.microsoft.com/office/drawing/2014/main" id="{4BDC23C5-759F-5649-8A4A-9C27385AB311}"/>
              </a:ext>
            </a:extLst>
          </p:cNvPr>
          <p:cNvSpPr>
            <a:spLocks noGrp="1"/>
          </p:cNvSpPr>
          <p:nvPr>
            <p:ph idx="1"/>
          </p:nvPr>
        </p:nvSpPr>
        <p:spPr>
          <a:xfrm>
            <a:off x="533400" y="1600200"/>
            <a:ext cx="8001000" cy="4495800"/>
          </a:xfrm>
        </p:spPr>
        <p:txBody>
          <a:bodyPr/>
          <a:lstStyle/>
          <a:p>
            <a:r>
              <a:rPr lang="en-US" dirty="0"/>
              <a:t>Chronic or acute use of substances can mimic symptoms of many psychiatric disorders.</a:t>
            </a:r>
          </a:p>
          <a:p>
            <a:pPr marL="0" indent="0">
              <a:buNone/>
            </a:pPr>
            <a:r>
              <a:rPr lang="en-US" dirty="0"/>
              <a:t>	</a:t>
            </a:r>
          </a:p>
          <a:p>
            <a:pPr lvl="1">
              <a:buFontTx/>
              <a:buChar char="-"/>
            </a:pPr>
            <a:r>
              <a:rPr lang="en-US" dirty="0"/>
              <a:t>Acute intoxication: mood symptoms</a:t>
            </a:r>
          </a:p>
          <a:p>
            <a:pPr lvl="1">
              <a:buFontTx/>
              <a:buChar char="-"/>
            </a:pPr>
            <a:endParaRPr lang="en-US" dirty="0"/>
          </a:p>
          <a:p>
            <a:pPr lvl="1">
              <a:buFontTx/>
              <a:buChar char="-"/>
            </a:pPr>
            <a:r>
              <a:rPr lang="en-US" dirty="0"/>
              <a:t>Withdrawal: anxiety and Mood disorders</a:t>
            </a:r>
          </a:p>
          <a:p>
            <a:pPr lvl="1">
              <a:buFontTx/>
              <a:buChar char="-"/>
            </a:pPr>
            <a:endParaRPr lang="en-US" dirty="0"/>
          </a:p>
          <a:p>
            <a:pPr lvl="1">
              <a:buFontTx/>
              <a:buChar char="-"/>
            </a:pPr>
            <a:r>
              <a:rPr lang="en-US" dirty="0"/>
              <a:t>Chronic Use: delirium, cognitive changes</a:t>
            </a:r>
          </a:p>
        </p:txBody>
      </p:sp>
      <p:sp>
        <p:nvSpPr>
          <p:cNvPr id="4" name="Slide Number Placeholder 3">
            <a:extLst>
              <a:ext uri="{FF2B5EF4-FFF2-40B4-BE49-F238E27FC236}">
                <a16:creationId xmlns:a16="http://schemas.microsoft.com/office/drawing/2014/main" id="{B5842A96-B72F-B743-994F-D5CD763DF48F}"/>
              </a:ext>
            </a:extLst>
          </p:cNvPr>
          <p:cNvSpPr>
            <a:spLocks noGrp="1"/>
          </p:cNvSpPr>
          <p:nvPr>
            <p:ph type="sldNum" sz="quarter" idx="12"/>
          </p:nvPr>
        </p:nvSpPr>
        <p:spPr/>
        <p:txBody>
          <a:bodyPr/>
          <a:lstStyle/>
          <a:p>
            <a:pPr>
              <a:defRPr/>
            </a:pPr>
            <a:fld id="{339EE68D-2CF5-4C29-A6BF-8A742784B849}" type="slidenum">
              <a:rPr lang="en-US" smtClean="0"/>
              <a:pPr>
                <a:defRPr/>
              </a:pPr>
              <a:t>17</a:t>
            </a:fld>
            <a:endParaRPr lang="en-US"/>
          </a:p>
        </p:txBody>
      </p:sp>
    </p:spTree>
    <p:extLst>
      <p:ext uri="{BB962C8B-B14F-4D97-AF65-F5344CB8AC3E}">
        <p14:creationId xmlns:p14="http://schemas.microsoft.com/office/powerpoint/2010/main" val="40506320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509D1-4872-CB42-98CD-3802D2073F4B}"/>
              </a:ext>
            </a:extLst>
          </p:cNvPr>
          <p:cNvSpPr>
            <a:spLocks noGrp="1"/>
          </p:cNvSpPr>
          <p:nvPr>
            <p:ph type="title"/>
          </p:nvPr>
        </p:nvSpPr>
        <p:spPr/>
        <p:txBody>
          <a:bodyPr/>
          <a:lstStyle/>
          <a:p>
            <a:pPr algn="ctr"/>
            <a:r>
              <a:rPr lang="en-US" dirty="0">
                <a:solidFill>
                  <a:schemeClr val="tx2"/>
                </a:solidFill>
              </a:rPr>
              <a:t>How to Rule Out  Substance- Induced Psychiatric Disorders</a:t>
            </a:r>
            <a:endParaRPr lang="en-US" dirty="0"/>
          </a:p>
        </p:txBody>
      </p:sp>
      <p:sp>
        <p:nvSpPr>
          <p:cNvPr id="3" name="Content Placeholder 2">
            <a:extLst>
              <a:ext uri="{FF2B5EF4-FFF2-40B4-BE49-F238E27FC236}">
                <a16:creationId xmlns:a16="http://schemas.microsoft.com/office/drawing/2014/main" id="{7D595B20-CCEB-1C44-A98B-EB4D34E44DCD}"/>
              </a:ext>
            </a:extLst>
          </p:cNvPr>
          <p:cNvSpPr>
            <a:spLocks noGrp="1"/>
          </p:cNvSpPr>
          <p:nvPr>
            <p:ph idx="1"/>
          </p:nvPr>
        </p:nvSpPr>
        <p:spPr>
          <a:xfrm>
            <a:off x="0" y="1524000"/>
            <a:ext cx="9144000" cy="4572000"/>
          </a:xfrm>
        </p:spPr>
        <p:txBody>
          <a:bodyPr/>
          <a:lstStyle/>
          <a:p>
            <a:r>
              <a:rPr lang="en-US" sz="2800" dirty="0"/>
              <a:t>Symptoms occur during or within 30 days of intoxication or withdrawal </a:t>
            </a:r>
          </a:p>
          <a:p>
            <a:r>
              <a:rPr lang="en-US" sz="2800" dirty="0"/>
              <a:t>Symptoms maybe reasonably assumed to be substance-induced – examples: </a:t>
            </a:r>
          </a:p>
          <a:p>
            <a:pPr marL="0" indent="0">
              <a:buNone/>
            </a:pPr>
            <a:r>
              <a:rPr lang="en-US" sz="2800" dirty="0"/>
              <a:t>	‐  Alcohol: depression, anxiety, hallucinations </a:t>
            </a:r>
          </a:p>
          <a:p>
            <a:pPr marL="0" indent="0">
              <a:buNone/>
            </a:pPr>
            <a:r>
              <a:rPr lang="en-US" sz="2800" dirty="0"/>
              <a:t>	‐  Stimulants: depression, mania, paranoid </a:t>
            </a:r>
          </a:p>
          <a:p>
            <a:pPr marL="0" indent="0">
              <a:buNone/>
            </a:pPr>
            <a:r>
              <a:rPr lang="en-US" sz="2800" dirty="0"/>
              <a:t>             psychosis </a:t>
            </a:r>
          </a:p>
          <a:p>
            <a:pPr marL="0" indent="0">
              <a:buNone/>
            </a:pPr>
            <a:r>
              <a:rPr lang="en-US" sz="2800" dirty="0"/>
              <a:t>	‐  Psychedelics: psychosis, somatic delusions </a:t>
            </a:r>
          </a:p>
          <a:p>
            <a:pPr marL="0" indent="0">
              <a:buNone/>
            </a:pPr>
            <a:r>
              <a:rPr lang="en-US" sz="2800" dirty="0"/>
              <a:t>	‐  Marijuana: psychosis </a:t>
            </a:r>
          </a:p>
          <a:p>
            <a:pPr marL="0" indent="0">
              <a:buNone/>
            </a:pPr>
            <a:r>
              <a:rPr lang="en-US" sz="2800" dirty="0"/>
              <a:t>• Symptoms remit with sobriety </a:t>
            </a:r>
          </a:p>
          <a:p>
            <a:endParaRPr lang="en-US" dirty="0"/>
          </a:p>
        </p:txBody>
      </p:sp>
      <p:sp>
        <p:nvSpPr>
          <p:cNvPr id="4" name="Slide Number Placeholder 3">
            <a:extLst>
              <a:ext uri="{FF2B5EF4-FFF2-40B4-BE49-F238E27FC236}">
                <a16:creationId xmlns:a16="http://schemas.microsoft.com/office/drawing/2014/main" id="{14068E9B-21FF-F146-8053-E09ABC76E787}"/>
              </a:ext>
            </a:extLst>
          </p:cNvPr>
          <p:cNvSpPr>
            <a:spLocks noGrp="1"/>
          </p:cNvSpPr>
          <p:nvPr>
            <p:ph type="sldNum" sz="quarter" idx="12"/>
          </p:nvPr>
        </p:nvSpPr>
        <p:spPr/>
        <p:txBody>
          <a:bodyPr/>
          <a:lstStyle/>
          <a:p>
            <a:pPr>
              <a:defRPr/>
            </a:pPr>
            <a:fld id="{339EE68D-2CF5-4C29-A6BF-8A742784B849}" type="slidenum">
              <a:rPr lang="en-US" smtClean="0"/>
              <a:pPr>
                <a:defRPr/>
              </a:pPr>
              <a:t>18</a:t>
            </a:fld>
            <a:endParaRPr lang="en-US"/>
          </a:p>
        </p:txBody>
      </p:sp>
    </p:spTree>
    <p:extLst>
      <p:ext uri="{BB962C8B-B14F-4D97-AF65-F5344CB8AC3E}">
        <p14:creationId xmlns:p14="http://schemas.microsoft.com/office/powerpoint/2010/main" val="18002547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6EF99-8543-AC4E-BCB3-EA9871DE2C3C}"/>
              </a:ext>
            </a:extLst>
          </p:cNvPr>
          <p:cNvSpPr>
            <a:spLocks noGrp="1"/>
          </p:cNvSpPr>
          <p:nvPr>
            <p:ph type="title"/>
          </p:nvPr>
        </p:nvSpPr>
        <p:spPr/>
        <p:txBody>
          <a:bodyPr/>
          <a:lstStyle/>
          <a:p>
            <a:pPr algn="ctr"/>
            <a:r>
              <a:rPr lang="en-US" dirty="0">
                <a:solidFill>
                  <a:schemeClr val="tx2"/>
                </a:solidFill>
              </a:rPr>
              <a:t>What Criteria Suggest that substance-induced psychiatric disorders are less likely </a:t>
            </a:r>
          </a:p>
        </p:txBody>
      </p:sp>
      <p:sp>
        <p:nvSpPr>
          <p:cNvPr id="3" name="Content Placeholder 2">
            <a:extLst>
              <a:ext uri="{FF2B5EF4-FFF2-40B4-BE49-F238E27FC236}">
                <a16:creationId xmlns:a16="http://schemas.microsoft.com/office/drawing/2014/main" id="{926AEAAA-6275-9045-A805-D70890AE7A4D}"/>
              </a:ext>
            </a:extLst>
          </p:cNvPr>
          <p:cNvSpPr>
            <a:spLocks noGrp="1"/>
          </p:cNvSpPr>
          <p:nvPr>
            <p:ph idx="1"/>
          </p:nvPr>
        </p:nvSpPr>
        <p:spPr/>
        <p:txBody>
          <a:bodyPr/>
          <a:lstStyle/>
          <a:p>
            <a:r>
              <a:rPr lang="en-US" dirty="0"/>
              <a:t>Symptoms were present prior to substance use </a:t>
            </a:r>
          </a:p>
          <a:p>
            <a:r>
              <a:rPr lang="en-US" dirty="0"/>
              <a:t>Symptoms are present during extended periods of sobriety (minimum 3 months) </a:t>
            </a:r>
          </a:p>
          <a:p>
            <a:r>
              <a:rPr lang="en-US" dirty="0"/>
              <a:t>There is a family history of a similar disorder </a:t>
            </a:r>
          </a:p>
          <a:p>
            <a:r>
              <a:rPr lang="en-US" dirty="0"/>
              <a:t>If symptoms are diagnosed while using the substance, or immediately following detoxification, reassess after 3-4 weeks sobriety </a:t>
            </a:r>
          </a:p>
          <a:p>
            <a:endParaRPr lang="en-US" dirty="0"/>
          </a:p>
        </p:txBody>
      </p:sp>
      <p:sp>
        <p:nvSpPr>
          <p:cNvPr id="4" name="Slide Number Placeholder 3">
            <a:extLst>
              <a:ext uri="{FF2B5EF4-FFF2-40B4-BE49-F238E27FC236}">
                <a16:creationId xmlns:a16="http://schemas.microsoft.com/office/drawing/2014/main" id="{9F89C44E-FD15-1842-8C65-0AA6BE37C08F}"/>
              </a:ext>
            </a:extLst>
          </p:cNvPr>
          <p:cNvSpPr>
            <a:spLocks noGrp="1"/>
          </p:cNvSpPr>
          <p:nvPr>
            <p:ph type="sldNum" sz="quarter" idx="12"/>
          </p:nvPr>
        </p:nvSpPr>
        <p:spPr/>
        <p:txBody>
          <a:bodyPr/>
          <a:lstStyle/>
          <a:p>
            <a:pPr>
              <a:defRPr/>
            </a:pPr>
            <a:fld id="{339EE68D-2CF5-4C29-A6BF-8A742784B849}" type="slidenum">
              <a:rPr lang="en-US" smtClean="0"/>
              <a:pPr>
                <a:defRPr/>
              </a:pPr>
              <a:t>19</a:t>
            </a:fld>
            <a:endParaRPr lang="en-US"/>
          </a:p>
        </p:txBody>
      </p:sp>
    </p:spTree>
    <p:extLst>
      <p:ext uri="{BB962C8B-B14F-4D97-AF65-F5344CB8AC3E}">
        <p14:creationId xmlns:p14="http://schemas.microsoft.com/office/powerpoint/2010/main" val="14359469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6"/>
          <p:cNvSpPr>
            <a:spLocks noGrp="1" noChangeArrowheads="1"/>
          </p:cNvSpPr>
          <p:nvPr>
            <p:ph type="sldNum" sz="quarter" idx="12"/>
          </p:nvPr>
        </p:nvSpPr>
        <p:spPr>
          <a:noFill/>
        </p:spPr>
        <p:txBody>
          <a:bodyPr/>
          <a:lstStyle/>
          <a:p>
            <a:fld id="{3DEFC0BE-A5EB-4D26-93B5-B17C9154E9D2}" type="slidenum">
              <a:rPr lang="en-US" smtClean="0"/>
              <a:pPr/>
              <a:t>2</a:t>
            </a:fld>
            <a:endParaRPr lang="en-US" dirty="0"/>
          </a:p>
        </p:txBody>
      </p:sp>
      <p:sp>
        <p:nvSpPr>
          <p:cNvPr id="27651" name="Rectangle 4"/>
          <p:cNvSpPr>
            <a:spLocks noGrp="1" noChangeArrowheads="1"/>
          </p:cNvSpPr>
          <p:nvPr>
            <p:ph type="body" sz="half" idx="2"/>
          </p:nvPr>
        </p:nvSpPr>
        <p:spPr>
          <a:xfrm>
            <a:off x="228600" y="990600"/>
            <a:ext cx="8763000" cy="5196969"/>
          </a:xfrm>
        </p:spPr>
        <p:txBody>
          <a:bodyPr/>
          <a:lstStyle/>
          <a:p>
            <a:pPr marL="574675" indent="-574675" eaLnBrk="1" hangingPunct="1">
              <a:spcBef>
                <a:spcPts val="1200"/>
              </a:spcBef>
              <a:spcAft>
                <a:spcPts val="0"/>
              </a:spcAft>
              <a:buClr>
                <a:srgbClr val="FFC000"/>
              </a:buClr>
              <a:buFontTx/>
              <a:buAutoNum type="arabicPeriod"/>
            </a:pPr>
            <a:endParaRPr lang="en-US" sz="3600" dirty="0">
              <a:solidFill>
                <a:srgbClr val="66FF66"/>
              </a:solidFill>
            </a:endParaRPr>
          </a:p>
          <a:p>
            <a:pPr marL="574675" indent="-574675" eaLnBrk="1" hangingPunct="1">
              <a:spcBef>
                <a:spcPts val="1200"/>
              </a:spcBef>
              <a:spcAft>
                <a:spcPts val="0"/>
              </a:spcAft>
              <a:buClr>
                <a:srgbClr val="FFC000"/>
              </a:buClr>
              <a:buFontTx/>
              <a:buAutoNum type="arabicPeriod"/>
            </a:pPr>
            <a:endParaRPr lang="en-US" sz="3600" dirty="0">
              <a:solidFill>
                <a:srgbClr val="66FF66"/>
              </a:solidFill>
            </a:endParaRPr>
          </a:p>
          <a:p>
            <a:pPr marL="0" indent="0" algn="ctr" eaLnBrk="1" hangingPunct="1">
              <a:spcBef>
                <a:spcPts val="1200"/>
              </a:spcBef>
              <a:spcAft>
                <a:spcPts val="0"/>
              </a:spcAft>
              <a:buClr>
                <a:srgbClr val="FFC000"/>
              </a:buClr>
              <a:buNone/>
            </a:pPr>
            <a:endParaRPr lang="en-US" sz="3600" dirty="0">
              <a:solidFill>
                <a:srgbClr val="66FF66"/>
              </a:solidFill>
            </a:endParaRPr>
          </a:p>
          <a:p>
            <a:pPr marL="0" indent="0" algn="ctr" eaLnBrk="1" hangingPunct="1">
              <a:spcBef>
                <a:spcPts val="1200"/>
              </a:spcBef>
              <a:spcAft>
                <a:spcPts val="0"/>
              </a:spcAft>
              <a:buClr>
                <a:srgbClr val="FFC000"/>
              </a:buClr>
              <a:buNone/>
            </a:pPr>
            <a:endParaRPr lang="en-US" sz="3600" dirty="0">
              <a:solidFill>
                <a:srgbClr val="66FF66"/>
              </a:solidFill>
            </a:endParaRPr>
          </a:p>
          <a:p>
            <a:pPr marL="0" indent="0" algn="ctr" eaLnBrk="1" hangingPunct="1">
              <a:spcBef>
                <a:spcPts val="1200"/>
              </a:spcBef>
              <a:spcAft>
                <a:spcPts val="0"/>
              </a:spcAft>
              <a:buClr>
                <a:srgbClr val="FFC000"/>
              </a:buClr>
              <a:buNone/>
            </a:pPr>
            <a:r>
              <a:rPr lang="en-US" sz="3600" dirty="0"/>
              <a:t>Ricardo Restrepo, MD., MPH</a:t>
            </a:r>
          </a:p>
          <a:p>
            <a:pPr marL="0" indent="0" algn="ctr" eaLnBrk="1" hangingPunct="1">
              <a:spcBef>
                <a:spcPts val="1200"/>
              </a:spcBef>
              <a:spcAft>
                <a:spcPts val="0"/>
              </a:spcAft>
              <a:buClr>
                <a:srgbClr val="FFC000"/>
              </a:buClr>
              <a:buNone/>
            </a:pPr>
            <a:r>
              <a:rPr lang="en-US" sz="3600" dirty="0"/>
              <a:t>No disclosures</a:t>
            </a:r>
            <a:endParaRPr lang="en-US" sz="4000" dirty="0"/>
          </a:p>
          <a:p>
            <a:pPr marL="0" indent="0" eaLnBrk="1" hangingPunct="1">
              <a:spcBef>
                <a:spcPts val="1200"/>
              </a:spcBef>
              <a:spcAft>
                <a:spcPts val="0"/>
              </a:spcAft>
              <a:buClr>
                <a:srgbClr val="FFC000"/>
              </a:buClr>
              <a:buNone/>
            </a:pPr>
            <a:endParaRPr lang="en-US" sz="4000" b="1" dirty="0">
              <a:solidFill>
                <a:srgbClr val="66FF66"/>
              </a:solidFill>
            </a:endParaRPr>
          </a:p>
          <a:p>
            <a:pPr marL="533400" indent="-533400" eaLnBrk="1" hangingPunct="1">
              <a:spcBef>
                <a:spcPts val="600"/>
              </a:spcBef>
              <a:buClr>
                <a:srgbClr val="FFC000"/>
              </a:buClr>
              <a:buFontTx/>
              <a:buAutoNum type="arabicPeriod"/>
            </a:pPr>
            <a:endParaRPr lang="en-US" sz="3600" dirty="0"/>
          </a:p>
          <a:p>
            <a:pPr marL="533400" indent="-533400" eaLnBrk="1" hangingPunct="1">
              <a:spcBef>
                <a:spcPts val="600"/>
              </a:spcBef>
              <a:buClr>
                <a:srgbClr val="FFC000"/>
              </a:buClr>
              <a:buFontTx/>
              <a:buAutoNum type="arabicPeriod"/>
            </a:pPr>
            <a:endParaRPr lang="en-US" sz="3200" dirty="0"/>
          </a:p>
        </p:txBody>
      </p:sp>
      <p:sp>
        <p:nvSpPr>
          <p:cNvPr id="27652" name="Text Box 9"/>
          <p:cNvSpPr txBox="1">
            <a:spLocks noChangeArrowheads="1"/>
          </p:cNvSpPr>
          <p:nvPr/>
        </p:nvSpPr>
        <p:spPr bwMode="auto">
          <a:xfrm>
            <a:off x="1050925" y="5602288"/>
            <a:ext cx="184150" cy="457200"/>
          </a:xfrm>
          <a:prstGeom prst="rect">
            <a:avLst/>
          </a:prstGeom>
          <a:noFill/>
          <a:ln w="9525">
            <a:noFill/>
            <a:miter lim="800000"/>
            <a:headEnd/>
            <a:tailEnd/>
          </a:ln>
        </p:spPr>
        <p:txBody>
          <a:bodyPr wrap="none">
            <a:spAutoFit/>
          </a:bodyPr>
          <a:lstStyle/>
          <a:p>
            <a:pPr eaLnBrk="1" hangingPunct="1"/>
            <a:endParaRPr lang="en-US" sz="2400" dirty="0"/>
          </a:p>
        </p:txBody>
      </p:sp>
      <p:sp>
        <p:nvSpPr>
          <p:cNvPr id="7173" name="Rectangle 225"/>
          <p:cNvSpPr>
            <a:spLocks noChangeArrowheads="1"/>
          </p:cNvSpPr>
          <p:nvPr/>
        </p:nvSpPr>
        <p:spPr bwMode="auto">
          <a:xfrm>
            <a:off x="0" y="304800"/>
            <a:ext cx="9144000" cy="1828800"/>
          </a:xfrm>
          <a:prstGeom prst="rect">
            <a:avLst/>
          </a:prstGeom>
          <a:noFill/>
          <a:ln w="9525">
            <a:noFill/>
            <a:miter lim="800000"/>
            <a:headEnd/>
            <a:tailEnd/>
          </a:ln>
        </p:spPr>
        <p:txBody>
          <a:bodyPr anchor="ctr"/>
          <a:lstStyle/>
          <a:p>
            <a:pPr algn="ctr">
              <a:defRPr/>
            </a:pPr>
            <a:r>
              <a:rPr lang="en-US" sz="4000" b="1" dirty="0">
                <a:solidFill>
                  <a:schemeClr val="tx2"/>
                </a:solidFill>
                <a:latin typeface="+mn-lt"/>
              </a:rPr>
              <a:t>California Society of Physical Medicine and Rehabilitation</a:t>
            </a:r>
          </a:p>
          <a:p>
            <a:pPr algn="ctr">
              <a:defRPr/>
            </a:pPr>
            <a:r>
              <a:rPr lang="en-US" sz="4000" b="1" dirty="0">
                <a:solidFill>
                  <a:schemeClr val="tx2"/>
                </a:solidFill>
                <a:latin typeface="+mn-lt"/>
              </a:rPr>
              <a:t>Disclosure information</a:t>
            </a:r>
          </a:p>
        </p:txBody>
      </p:sp>
      <p:sp>
        <p:nvSpPr>
          <p:cNvPr id="27655" name="Slide Number Placeholder 6"/>
          <p:cNvSpPr txBox="1">
            <a:spLocks noGrp="1"/>
          </p:cNvSpPr>
          <p:nvPr/>
        </p:nvSpPr>
        <p:spPr bwMode="auto">
          <a:xfrm>
            <a:off x="6629400" y="6248400"/>
            <a:ext cx="1905000" cy="457200"/>
          </a:xfrm>
          <a:prstGeom prst="rect">
            <a:avLst/>
          </a:prstGeom>
          <a:noFill/>
          <a:ln w="9525">
            <a:noFill/>
            <a:miter lim="800000"/>
            <a:headEnd/>
            <a:tailEnd/>
          </a:ln>
        </p:spPr>
        <p:txBody>
          <a:bodyPr/>
          <a:lstStyle/>
          <a:p>
            <a:pPr algn="r" eaLnBrk="1" hangingPunct="1"/>
            <a:fld id="{AA5F85E9-EDA2-4486-9C2A-4A6BD0034CB2}" type="slidenum">
              <a:rPr lang="en-US" sz="1000"/>
              <a:pPr algn="r" eaLnBrk="1" hangingPunct="1"/>
              <a:t>2</a:t>
            </a:fld>
            <a:endParaRPr lang="en-US" sz="1000" dirty="0"/>
          </a:p>
        </p:txBody>
      </p:sp>
    </p:spTree>
    <p:custDataLst>
      <p:tags r:id="rId1"/>
    </p:custDataLst>
    <p:extLst>
      <p:ext uri="{BB962C8B-B14F-4D97-AF65-F5344CB8AC3E}">
        <p14:creationId xmlns:p14="http://schemas.microsoft.com/office/powerpoint/2010/main" val="24843092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8712C-854F-F149-87C6-12BE2C7C3E4F}"/>
              </a:ext>
            </a:extLst>
          </p:cNvPr>
          <p:cNvSpPr>
            <a:spLocks noGrp="1"/>
          </p:cNvSpPr>
          <p:nvPr>
            <p:ph type="title"/>
          </p:nvPr>
        </p:nvSpPr>
        <p:spPr>
          <a:xfrm>
            <a:off x="0" y="106363"/>
            <a:ext cx="9144000" cy="1311275"/>
          </a:xfrm>
        </p:spPr>
        <p:txBody>
          <a:bodyPr/>
          <a:lstStyle/>
          <a:p>
            <a:pPr algn="ctr"/>
            <a:r>
              <a:rPr lang="en-US" dirty="0">
                <a:solidFill>
                  <a:schemeClr val="tx2"/>
                </a:solidFill>
              </a:rPr>
              <a:t>How to make the diagnosis of Substance-induced psychiatric disorders</a:t>
            </a:r>
          </a:p>
        </p:txBody>
      </p:sp>
      <p:sp>
        <p:nvSpPr>
          <p:cNvPr id="3" name="Content Placeholder 2">
            <a:extLst>
              <a:ext uri="{FF2B5EF4-FFF2-40B4-BE49-F238E27FC236}">
                <a16:creationId xmlns:a16="http://schemas.microsoft.com/office/drawing/2014/main" id="{E147C813-65A4-DA43-B27E-99745F8D2FB7}"/>
              </a:ext>
            </a:extLst>
          </p:cNvPr>
          <p:cNvSpPr>
            <a:spLocks noGrp="1"/>
          </p:cNvSpPr>
          <p:nvPr>
            <p:ph idx="1"/>
          </p:nvPr>
        </p:nvSpPr>
        <p:spPr>
          <a:xfrm>
            <a:off x="0" y="1524000"/>
            <a:ext cx="9144000" cy="5181600"/>
          </a:xfrm>
        </p:spPr>
        <p:txBody>
          <a:bodyPr/>
          <a:lstStyle/>
          <a:p>
            <a:r>
              <a:rPr lang="en-US" sz="3000" dirty="0"/>
              <a:t>Do not attempt to confirm the diagnosis while patient is intoxicated or within 3-4 weeks of substance use or detoxification treatment </a:t>
            </a:r>
          </a:p>
          <a:p>
            <a:r>
              <a:rPr lang="en-US" sz="3000" dirty="0"/>
              <a:t>Verify drug free state with laboratory tests and assess psychiatric status when sober </a:t>
            </a:r>
          </a:p>
          <a:p>
            <a:r>
              <a:rPr lang="en-US" sz="3000" dirty="0"/>
              <a:t>Obtain a careful longitudinal history tracking both substance use and psychiatric symptoms – track parallel symptom courses </a:t>
            </a:r>
          </a:p>
          <a:p>
            <a:r>
              <a:rPr lang="en-US" sz="3000" dirty="0"/>
              <a:t>Confirm history with relatives </a:t>
            </a:r>
          </a:p>
          <a:p>
            <a:r>
              <a:rPr lang="en-US" sz="3000" dirty="0"/>
              <a:t>Review family history for psychiatric disorders</a:t>
            </a:r>
          </a:p>
          <a:p>
            <a:endParaRPr lang="en-US" dirty="0"/>
          </a:p>
        </p:txBody>
      </p:sp>
      <p:sp>
        <p:nvSpPr>
          <p:cNvPr id="4" name="Slide Number Placeholder 3">
            <a:extLst>
              <a:ext uri="{FF2B5EF4-FFF2-40B4-BE49-F238E27FC236}">
                <a16:creationId xmlns:a16="http://schemas.microsoft.com/office/drawing/2014/main" id="{CCB927DB-7D5E-D844-BBC8-252AE580239A}"/>
              </a:ext>
            </a:extLst>
          </p:cNvPr>
          <p:cNvSpPr>
            <a:spLocks noGrp="1"/>
          </p:cNvSpPr>
          <p:nvPr>
            <p:ph type="sldNum" sz="quarter" idx="12"/>
          </p:nvPr>
        </p:nvSpPr>
        <p:spPr/>
        <p:txBody>
          <a:bodyPr/>
          <a:lstStyle/>
          <a:p>
            <a:pPr>
              <a:defRPr/>
            </a:pPr>
            <a:fld id="{339EE68D-2CF5-4C29-A6BF-8A742784B849}" type="slidenum">
              <a:rPr lang="en-US" smtClean="0"/>
              <a:pPr>
                <a:defRPr/>
              </a:pPr>
              <a:t>20</a:t>
            </a:fld>
            <a:endParaRPr lang="en-US" dirty="0"/>
          </a:p>
        </p:txBody>
      </p:sp>
    </p:spTree>
    <p:extLst>
      <p:ext uri="{BB962C8B-B14F-4D97-AF65-F5344CB8AC3E}">
        <p14:creationId xmlns:p14="http://schemas.microsoft.com/office/powerpoint/2010/main" val="11791167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8F0F5-2319-E146-87F0-40CE9E22E8ED}"/>
              </a:ext>
            </a:extLst>
          </p:cNvPr>
          <p:cNvSpPr>
            <a:spLocks noGrp="1"/>
          </p:cNvSpPr>
          <p:nvPr>
            <p:ph type="title"/>
          </p:nvPr>
        </p:nvSpPr>
        <p:spPr>
          <a:xfrm>
            <a:off x="152400" y="106363"/>
            <a:ext cx="8991600" cy="1311275"/>
          </a:xfrm>
        </p:spPr>
        <p:txBody>
          <a:bodyPr/>
          <a:lstStyle/>
          <a:p>
            <a:r>
              <a:rPr lang="en-US" dirty="0">
                <a:solidFill>
                  <a:schemeClr val="tx2"/>
                </a:solidFill>
              </a:rPr>
              <a:t>Completing the psychiatric assessment</a:t>
            </a:r>
          </a:p>
        </p:txBody>
      </p:sp>
      <p:sp>
        <p:nvSpPr>
          <p:cNvPr id="3" name="Content Placeholder 2">
            <a:extLst>
              <a:ext uri="{FF2B5EF4-FFF2-40B4-BE49-F238E27FC236}">
                <a16:creationId xmlns:a16="http://schemas.microsoft.com/office/drawing/2014/main" id="{F6C3E3DD-057D-4942-8041-32C6E2EDEAF8}"/>
              </a:ext>
            </a:extLst>
          </p:cNvPr>
          <p:cNvSpPr>
            <a:spLocks noGrp="1"/>
          </p:cNvSpPr>
          <p:nvPr>
            <p:ph idx="1"/>
          </p:nvPr>
        </p:nvSpPr>
        <p:spPr>
          <a:xfrm>
            <a:off x="0" y="1295400"/>
            <a:ext cx="9144000" cy="4800600"/>
          </a:xfrm>
        </p:spPr>
        <p:txBody>
          <a:bodyPr/>
          <a:lstStyle/>
          <a:p>
            <a:r>
              <a:rPr lang="en-US" sz="2800" dirty="0"/>
              <a:t>If you are able to rule out a substance-induced psychiatric disorder, proceed on the assumption that current symptoms reflect an independent psychiatric disorder and that psychiatric treatment will be required </a:t>
            </a:r>
          </a:p>
          <a:p>
            <a:endParaRPr lang="en-US" sz="2800" dirty="0"/>
          </a:p>
          <a:p>
            <a:r>
              <a:rPr lang="en-US" sz="2800" dirty="0"/>
              <a:t>If symptoms are substance induced, treatment for SUD must be part of the treatment plan </a:t>
            </a:r>
          </a:p>
          <a:p>
            <a:endParaRPr lang="en-US" sz="2800" dirty="0"/>
          </a:p>
          <a:p>
            <a:r>
              <a:rPr lang="en-US" sz="2800" dirty="0"/>
              <a:t>A repeat psychiatric assessment should be part of the annual treatment plan review for all chronic pain patients </a:t>
            </a:r>
          </a:p>
          <a:p>
            <a:endParaRPr lang="en-US" dirty="0"/>
          </a:p>
        </p:txBody>
      </p:sp>
      <p:sp>
        <p:nvSpPr>
          <p:cNvPr id="4" name="Slide Number Placeholder 3">
            <a:extLst>
              <a:ext uri="{FF2B5EF4-FFF2-40B4-BE49-F238E27FC236}">
                <a16:creationId xmlns:a16="http://schemas.microsoft.com/office/drawing/2014/main" id="{37E77304-CFEA-E940-BE5D-79D494EE604B}"/>
              </a:ext>
            </a:extLst>
          </p:cNvPr>
          <p:cNvSpPr>
            <a:spLocks noGrp="1"/>
          </p:cNvSpPr>
          <p:nvPr>
            <p:ph type="sldNum" sz="quarter" idx="12"/>
          </p:nvPr>
        </p:nvSpPr>
        <p:spPr/>
        <p:txBody>
          <a:bodyPr/>
          <a:lstStyle/>
          <a:p>
            <a:pPr>
              <a:defRPr/>
            </a:pPr>
            <a:fld id="{339EE68D-2CF5-4C29-A6BF-8A742784B849}" type="slidenum">
              <a:rPr lang="en-US" smtClean="0"/>
              <a:pPr>
                <a:defRPr/>
              </a:pPr>
              <a:t>21</a:t>
            </a:fld>
            <a:endParaRPr lang="en-US"/>
          </a:p>
        </p:txBody>
      </p:sp>
    </p:spTree>
    <p:extLst>
      <p:ext uri="{BB962C8B-B14F-4D97-AF65-F5344CB8AC3E}">
        <p14:creationId xmlns:p14="http://schemas.microsoft.com/office/powerpoint/2010/main" val="27147650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179D2-6452-8F43-B820-4AABFE622978}"/>
              </a:ext>
            </a:extLst>
          </p:cNvPr>
          <p:cNvSpPr>
            <a:spLocks noGrp="1"/>
          </p:cNvSpPr>
          <p:nvPr>
            <p:ph type="title"/>
          </p:nvPr>
        </p:nvSpPr>
        <p:spPr>
          <a:xfrm>
            <a:off x="152400" y="106363"/>
            <a:ext cx="8991600" cy="1311275"/>
          </a:xfrm>
        </p:spPr>
        <p:txBody>
          <a:bodyPr/>
          <a:lstStyle/>
          <a:p>
            <a:pPr algn="ctr"/>
            <a:r>
              <a:rPr lang="en-US" dirty="0">
                <a:solidFill>
                  <a:schemeClr val="tx2"/>
                </a:solidFill>
              </a:rPr>
              <a:t>General Principles: How to manage psychiatric disorders in chronic pain</a:t>
            </a:r>
          </a:p>
        </p:txBody>
      </p:sp>
      <p:sp>
        <p:nvSpPr>
          <p:cNvPr id="3" name="Content Placeholder 2">
            <a:extLst>
              <a:ext uri="{FF2B5EF4-FFF2-40B4-BE49-F238E27FC236}">
                <a16:creationId xmlns:a16="http://schemas.microsoft.com/office/drawing/2014/main" id="{443CEA7D-464F-EB40-9166-823FB16EE014}"/>
              </a:ext>
            </a:extLst>
          </p:cNvPr>
          <p:cNvSpPr>
            <a:spLocks noGrp="1"/>
          </p:cNvSpPr>
          <p:nvPr>
            <p:ph idx="1"/>
          </p:nvPr>
        </p:nvSpPr>
        <p:spPr>
          <a:xfrm>
            <a:off x="0" y="1524000"/>
            <a:ext cx="9144000" cy="4800600"/>
          </a:xfrm>
        </p:spPr>
        <p:txBody>
          <a:bodyPr/>
          <a:lstStyle/>
          <a:p>
            <a:r>
              <a:rPr lang="en-US" sz="2800" dirty="0"/>
              <a:t>The basis for the successful management of chronic pain and co-occurring psychiatric disorders is a Biopsychosocial Treatment approach. </a:t>
            </a:r>
          </a:p>
          <a:p>
            <a:endParaRPr lang="en-US" sz="2800" dirty="0"/>
          </a:p>
          <a:p>
            <a:r>
              <a:rPr lang="en-US" sz="2800" dirty="0"/>
              <a:t>If screening identifies the presence of an active substance use disorder and/or any substance- induced psychiatric disorder, patients must first be referred for detoxification (if required) and ongoing addiction treatment must be integrated into the ongoing chronic pain management program </a:t>
            </a:r>
          </a:p>
          <a:p>
            <a:endParaRPr lang="en-US" dirty="0"/>
          </a:p>
        </p:txBody>
      </p:sp>
      <p:sp>
        <p:nvSpPr>
          <p:cNvPr id="4" name="Slide Number Placeholder 3">
            <a:extLst>
              <a:ext uri="{FF2B5EF4-FFF2-40B4-BE49-F238E27FC236}">
                <a16:creationId xmlns:a16="http://schemas.microsoft.com/office/drawing/2014/main" id="{86516411-1A0D-3A42-B19B-D43EE34975D8}"/>
              </a:ext>
            </a:extLst>
          </p:cNvPr>
          <p:cNvSpPr>
            <a:spLocks noGrp="1"/>
          </p:cNvSpPr>
          <p:nvPr>
            <p:ph type="sldNum" sz="quarter" idx="12"/>
          </p:nvPr>
        </p:nvSpPr>
        <p:spPr/>
        <p:txBody>
          <a:bodyPr/>
          <a:lstStyle/>
          <a:p>
            <a:pPr>
              <a:defRPr/>
            </a:pPr>
            <a:fld id="{339EE68D-2CF5-4C29-A6BF-8A742784B849}" type="slidenum">
              <a:rPr lang="en-US" smtClean="0"/>
              <a:pPr>
                <a:defRPr/>
              </a:pPr>
              <a:t>22</a:t>
            </a:fld>
            <a:endParaRPr lang="en-US"/>
          </a:p>
        </p:txBody>
      </p:sp>
    </p:spTree>
    <p:extLst>
      <p:ext uri="{BB962C8B-B14F-4D97-AF65-F5344CB8AC3E}">
        <p14:creationId xmlns:p14="http://schemas.microsoft.com/office/powerpoint/2010/main" val="3158411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5A56B-70EC-6A47-9DDB-68AF8B3C8FB1}"/>
              </a:ext>
            </a:extLst>
          </p:cNvPr>
          <p:cNvSpPr>
            <a:spLocks noGrp="1"/>
          </p:cNvSpPr>
          <p:nvPr>
            <p:ph type="title"/>
          </p:nvPr>
        </p:nvSpPr>
        <p:spPr>
          <a:xfrm>
            <a:off x="152400" y="106363"/>
            <a:ext cx="8991600" cy="808037"/>
          </a:xfrm>
        </p:spPr>
        <p:txBody>
          <a:bodyPr/>
          <a:lstStyle/>
          <a:p>
            <a:pPr algn="ctr"/>
            <a:r>
              <a:rPr lang="en-US" dirty="0">
                <a:solidFill>
                  <a:schemeClr val="tx2"/>
                </a:solidFill>
              </a:rPr>
              <a:t>What is Biopsychosocial Treatment</a:t>
            </a:r>
          </a:p>
        </p:txBody>
      </p:sp>
      <p:sp>
        <p:nvSpPr>
          <p:cNvPr id="3" name="Content Placeholder 2">
            <a:extLst>
              <a:ext uri="{FF2B5EF4-FFF2-40B4-BE49-F238E27FC236}">
                <a16:creationId xmlns:a16="http://schemas.microsoft.com/office/drawing/2014/main" id="{C32B9BBA-8306-0247-B302-211D6016FE94}"/>
              </a:ext>
            </a:extLst>
          </p:cNvPr>
          <p:cNvSpPr>
            <a:spLocks noGrp="1"/>
          </p:cNvSpPr>
          <p:nvPr>
            <p:ph idx="1"/>
          </p:nvPr>
        </p:nvSpPr>
        <p:spPr>
          <a:xfrm>
            <a:off x="0" y="1066800"/>
            <a:ext cx="9144000" cy="5486400"/>
          </a:xfrm>
        </p:spPr>
        <p:txBody>
          <a:bodyPr/>
          <a:lstStyle/>
          <a:p>
            <a:pPr>
              <a:spcBef>
                <a:spcPts val="0"/>
              </a:spcBef>
            </a:pPr>
            <a:r>
              <a:rPr lang="en-US" sz="2800" dirty="0"/>
              <a:t>The biopsychosocial model for chronic pain management includes: </a:t>
            </a:r>
          </a:p>
          <a:p>
            <a:pPr>
              <a:spcBef>
                <a:spcPts val="0"/>
              </a:spcBef>
            </a:pPr>
            <a:endParaRPr lang="en-US" sz="2800" dirty="0"/>
          </a:p>
          <a:p>
            <a:pPr marL="0" indent="0">
              <a:spcBef>
                <a:spcPts val="0"/>
              </a:spcBef>
              <a:buNone/>
            </a:pPr>
            <a:r>
              <a:rPr lang="en-US" sz="2800" dirty="0"/>
              <a:t>	‐ Evidence-based pharmacotherapy for both 	chronic pain and any co-occurring psychiatric 	disorders </a:t>
            </a:r>
          </a:p>
          <a:p>
            <a:pPr marL="0" indent="0">
              <a:spcBef>
                <a:spcPts val="0"/>
              </a:spcBef>
              <a:buNone/>
            </a:pPr>
            <a:endParaRPr lang="en-US" sz="2800" dirty="0"/>
          </a:p>
          <a:p>
            <a:pPr marL="0" indent="0">
              <a:spcBef>
                <a:spcPts val="0"/>
              </a:spcBef>
              <a:buNone/>
            </a:pPr>
            <a:r>
              <a:rPr lang="en-US" sz="2800" dirty="0"/>
              <a:t>	‐ Cognitive-behavioral therapy (CBT) – this 	should address pain issues and any relevant 	psychiatric symptoms, including substance use 	disorders </a:t>
            </a:r>
          </a:p>
          <a:p>
            <a:pPr marL="0" indent="0">
              <a:spcBef>
                <a:spcPts val="0"/>
              </a:spcBef>
              <a:buNone/>
            </a:pPr>
            <a:endParaRPr lang="en-US" sz="2800" dirty="0"/>
          </a:p>
          <a:p>
            <a:pPr marL="0" indent="0">
              <a:spcBef>
                <a:spcPts val="0"/>
              </a:spcBef>
              <a:buNone/>
            </a:pPr>
            <a:r>
              <a:rPr lang="en-US" sz="2800" dirty="0"/>
              <a:t>	‐ A graded exercise program </a:t>
            </a:r>
          </a:p>
          <a:p>
            <a:endParaRPr lang="en-US" dirty="0"/>
          </a:p>
        </p:txBody>
      </p:sp>
      <p:sp>
        <p:nvSpPr>
          <p:cNvPr id="4" name="Slide Number Placeholder 3">
            <a:extLst>
              <a:ext uri="{FF2B5EF4-FFF2-40B4-BE49-F238E27FC236}">
                <a16:creationId xmlns:a16="http://schemas.microsoft.com/office/drawing/2014/main" id="{EFE8B960-F1E2-5546-9A2E-B24B8724E411}"/>
              </a:ext>
            </a:extLst>
          </p:cNvPr>
          <p:cNvSpPr>
            <a:spLocks noGrp="1"/>
          </p:cNvSpPr>
          <p:nvPr>
            <p:ph type="sldNum" sz="quarter" idx="12"/>
          </p:nvPr>
        </p:nvSpPr>
        <p:spPr/>
        <p:txBody>
          <a:bodyPr/>
          <a:lstStyle/>
          <a:p>
            <a:pPr>
              <a:defRPr/>
            </a:pPr>
            <a:fld id="{339EE68D-2CF5-4C29-A6BF-8A742784B849}" type="slidenum">
              <a:rPr lang="en-US" smtClean="0"/>
              <a:pPr>
                <a:defRPr/>
              </a:pPr>
              <a:t>23</a:t>
            </a:fld>
            <a:endParaRPr lang="en-US"/>
          </a:p>
        </p:txBody>
      </p:sp>
    </p:spTree>
    <p:extLst>
      <p:ext uri="{BB962C8B-B14F-4D97-AF65-F5344CB8AC3E}">
        <p14:creationId xmlns:p14="http://schemas.microsoft.com/office/powerpoint/2010/main" val="12445058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035B8-C09B-5244-9D95-F412A80CF741}"/>
              </a:ext>
            </a:extLst>
          </p:cNvPr>
          <p:cNvSpPr>
            <a:spLocks noGrp="1"/>
          </p:cNvSpPr>
          <p:nvPr>
            <p:ph type="title"/>
          </p:nvPr>
        </p:nvSpPr>
        <p:spPr>
          <a:xfrm>
            <a:off x="0" y="0"/>
            <a:ext cx="9144000" cy="1417638"/>
          </a:xfrm>
        </p:spPr>
        <p:txBody>
          <a:bodyPr/>
          <a:lstStyle/>
          <a:p>
            <a:pPr algn="ctr"/>
            <a:r>
              <a:rPr lang="en-US" sz="2800" dirty="0">
                <a:solidFill>
                  <a:schemeClr val="tx2"/>
                </a:solidFill>
              </a:rPr>
              <a:t>What are the guidelines for pharmacotherapy </a:t>
            </a:r>
            <a:br>
              <a:rPr lang="en-US" sz="2800" dirty="0">
                <a:solidFill>
                  <a:schemeClr val="tx2"/>
                </a:solidFill>
              </a:rPr>
            </a:br>
            <a:r>
              <a:rPr lang="en-US" sz="2800" dirty="0">
                <a:solidFill>
                  <a:schemeClr val="tx2"/>
                </a:solidFill>
              </a:rPr>
              <a:t>of psychiatric disorders in chronic pain patients</a:t>
            </a:r>
          </a:p>
        </p:txBody>
      </p:sp>
      <p:sp>
        <p:nvSpPr>
          <p:cNvPr id="3" name="Content Placeholder 2">
            <a:extLst>
              <a:ext uri="{FF2B5EF4-FFF2-40B4-BE49-F238E27FC236}">
                <a16:creationId xmlns:a16="http://schemas.microsoft.com/office/drawing/2014/main" id="{B4F0CBFA-1D4B-8241-A9AB-A67B82CD5513}"/>
              </a:ext>
            </a:extLst>
          </p:cNvPr>
          <p:cNvSpPr>
            <a:spLocks noGrp="1"/>
          </p:cNvSpPr>
          <p:nvPr>
            <p:ph idx="1"/>
          </p:nvPr>
        </p:nvSpPr>
        <p:spPr>
          <a:xfrm>
            <a:off x="0" y="1600200"/>
            <a:ext cx="9144000" cy="5105400"/>
          </a:xfrm>
        </p:spPr>
        <p:txBody>
          <a:bodyPr/>
          <a:lstStyle/>
          <a:p>
            <a:pPr>
              <a:spcBef>
                <a:spcPts val="1272"/>
              </a:spcBef>
            </a:pPr>
            <a:r>
              <a:rPr lang="en-US" sz="2600" dirty="0"/>
              <a:t>Begin with Chronic Pain Self Management </a:t>
            </a:r>
          </a:p>
          <a:p>
            <a:pPr>
              <a:spcBef>
                <a:spcPts val="1272"/>
              </a:spcBef>
            </a:pPr>
            <a:r>
              <a:rPr lang="en-US" sz="2600" dirty="0"/>
              <a:t>Add CBT and a Graded Exercise Program </a:t>
            </a:r>
          </a:p>
          <a:p>
            <a:pPr>
              <a:spcBef>
                <a:spcPts val="1272"/>
              </a:spcBef>
            </a:pPr>
            <a:r>
              <a:rPr lang="en-US" sz="2600" dirty="0"/>
              <a:t>In most cases, standard psychiatric medications for depression, anxiety disorders and PTSD can be used </a:t>
            </a:r>
          </a:p>
          <a:p>
            <a:pPr>
              <a:spcBef>
                <a:spcPts val="1272"/>
              </a:spcBef>
            </a:pPr>
            <a:r>
              <a:rPr lang="en-US" sz="2600" dirty="0"/>
              <a:t>There is little research available to guide medication choices in chronic pain patients </a:t>
            </a:r>
          </a:p>
          <a:p>
            <a:pPr>
              <a:spcBef>
                <a:spcPts val="1272"/>
              </a:spcBef>
            </a:pPr>
            <a:r>
              <a:rPr lang="en-US" sz="2600" dirty="0"/>
              <a:t>Avoid medications with an abuse potential </a:t>
            </a:r>
          </a:p>
          <a:p>
            <a:pPr>
              <a:spcBef>
                <a:spcPts val="1272"/>
              </a:spcBef>
            </a:pPr>
            <a:r>
              <a:rPr lang="en-US" sz="2600" dirty="0"/>
              <a:t>Side effect profile can guide medication choice </a:t>
            </a:r>
          </a:p>
          <a:p>
            <a:pPr>
              <a:spcBef>
                <a:spcPts val="1272"/>
              </a:spcBef>
            </a:pPr>
            <a:r>
              <a:rPr lang="en-US" sz="2600" dirty="0"/>
              <a:t>Monitor for medication compliance </a:t>
            </a:r>
          </a:p>
          <a:p>
            <a:endParaRPr lang="en-US" dirty="0"/>
          </a:p>
        </p:txBody>
      </p:sp>
      <p:sp>
        <p:nvSpPr>
          <p:cNvPr id="4" name="Slide Number Placeholder 3">
            <a:extLst>
              <a:ext uri="{FF2B5EF4-FFF2-40B4-BE49-F238E27FC236}">
                <a16:creationId xmlns:a16="http://schemas.microsoft.com/office/drawing/2014/main" id="{F37B6578-F7B1-6749-B559-A88D6E9771FF}"/>
              </a:ext>
            </a:extLst>
          </p:cNvPr>
          <p:cNvSpPr>
            <a:spLocks noGrp="1"/>
          </p:cNvSpPr>
          <p:nvPr>
            <p:ph type="sldNum" sz="quarter" idx="12"/>
          </p:nvPr>
        </p:nvSpPr>
        <p:spPr/>
        <p:txBody>
          <a:bodyPr/>
          <a:lstStyle/>
          <a:p>
            <a:pPr>
              <a:defRPr/>
            </a:pPr>
            <a:fld id="{339EE68D-2CF5-4C29-A6BF-8A742784B849}" type="slidenum">
              <a:rPr lang="en-US" smtClean="0"/>
              <a:pPr>
                <a:defRPr/>
              </a:pPr>
              <a:t>24</a:t>
            </a:fld>
            <a:endParaRPr lang="en-US"/>
          </a:p>
        </p:txBody>
      </p:sp>
    </p:spTree>
    <p:extLst>
      <p:ext uri="{BB962C8B-B14F-4D97-AF65-F5344CB8AC3E}">
        <p14:creationId xmlns:p14="http://schemas.microsoft.com/office/powerpoint/2010/main" val="3494479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5A6BC-95B0-4ED5-8356-9B420425185F}"/>
              </a:ext>
            </a:extLst>
          </p:cNvPr>
          <p:cNvSpPr>
            <a:spLocks noGrp="1"/>
          </p:cNvSpPr>
          <p:nvPr>
            <p:ph type="title"/>
          </p:nvPr>
        </p:nvSpPr>
        <p:spPr>
          <a:xfrm>
            <a:off x="0" y="106363"/>
            <a:ext cx="9144000" cy="1311275"/>
          </a:xfrm>
        </p:spPr>
        <p:txBody>
          <a:bodyPr/>
          <a:lstStyle/>
          <a:p>
            <a:pPr algn="ctr"/>
            <a:r>
              <a:rPr lang="en-US" dirty="0">
                <a:solidFill>
                  <a:schemeClr val="tx2"/>
                </a:solidFill>
              </a:rPr>
              <a:t>What is Chronic Pain Self Management</a:t>
            </a:r>
          </a:p>
        </p:txBody>
      </p:sp>
      <p:sp>
        <p:nvSpPr>
          <p:cNvPr id="3" name="Content Placeholder 2">
            <a:extLst>
              <a:ext uri="{FF2B5EF4-FFF2-40B4-BE49-F238E27FC236}">
                <a16:creationId xmlns:a16="http://schemas.microsoft.com/office/drawing/2014/main" id="{5AA24ECE-65D0-4548-8A3E-FDDCFCF12B06}"/>
              </a:ext>
            </a:extLst>
          </p:cNvPr>
          <p:cNvSpPr>
            <a:spLocks noGrp="1"/>
          </p:cNvSpPr>
          <p:nvPr>
            <p:ph idx="1"/>
          </p:nvPr>
        </p:nvSpPr>
        <p:spPr>
          <a:xfrm>
            <a:off x="0" y="1295400"/>
            <a:ext cx="8534400" cy="4800600"/>
          </a:xfrm>
        </p:spPr>
        <p:txBody>
          <a:bodyPr/>
          <a:lstStyle/>
          <a:p>
            <a:pPr marL="0" indent="0">
              <a:buNone/>
            </a:pPr>
            <a:r>
              <a:rPr lang="en-US" sz="2600" dirty="0"/>
              <a:t>Treatment should always begin with a Chronic Pain Self-Management Program:</a:t>
            </a:r>
          </a:p>
          <a:p>
            <a:pPr marL="0" indent="0">
              <a:buNone/>
            </a:pPr>
            <a:endParaRPr lang="en-US" sz="2600" dirty="0"/>
          </a:p>
          <a:p>
            <a:pPr>
              <a:spcBef>
                <a:spcPts val="24"/>
              </a:spcBef>
            </a:pPr>
            <a:r>
              <a:rPr lang="en-US" sz="2600" dirty="0"/>
              <a:t>Patient education on the physiological mechanisms underlying their pain and the efficacy of recommended treatments</a:t>
            </a:r>
          </a:p>
          <a:p>
            <a:pPr>
              <a:spcBef>
                <a:spcPts val="24"/>
              </a:spcBef>
            </a:pPr>
            <a:endParaRPr lang="en-US" sz="2600" dirty="0"/>
          </a:p>
          <a:p>
            <a:pPr>
              <a:spcBef>
                <a:spcPts val="24"/>
              </a:spcBef>
            </a:pPr>
            <a:r>
              <a:rPr lang="en-US" sz="2600" dirty="0"/>
              <a:t>Patients must take responsibility for compliance with any recommended pharmacotherapy. This includes medications for pain and any psychiatric disorder</a:t>
            </a:r>
          </a:p>
          <a:p>
            <a:pPr>
              <a:spcBef>
                <a:spcPts val="24"/>
              </a:spcBef>
            </a:pPr>
            <a:endParaRPr lang="en-US" sz="2600" dirty="0"/>
          </a:p>
          <a:p>
            <a:pPr>
              <a:spcBef>
                <a:spcPts val="24"/>
              </a:spcBef>
            </a:pPr>
            <a:r>
              <a:rPr lang="en-US" sz="2600" dirty="0"/>
              <a:t>Patients must take responsibility for implementation of any graded exercise program</a:t>
            </a:r>
          </a:p>
          <a:p>
            <a:endParaRPr lang="en-US" dirty="0"/>
          </a:p>
        </p:txBody>
      </p:sp>
      <p:sp>
        <p:nvSpPr>
          <p:cNvPr id="4" name="Slide Number Placeholder 3">
            <a:extLst>
              <a:ext uri="{FF2B5EF4-FFF2-40B4-BE49-F238E27FC236}">
                <a16:creationId xmlns:a16="http://schemas.microsoft.com/office/drawing/2014/main" id="{EC7E92D4-5D07-49D4-A7F3-7E13BF03FB0E}"/>
              </a:ext>
            </a:extLst>
          </p:cNvPr>
          <p:cNvSpPr>
            <a:spLocks noGrp="1"/>
          </p:cNvSpPr>
          <p:nvPr>
            <p:ph type="sldNum" sz="quarter" idx="12"/>
          </p:nvPr>
        </p:nvSpPr>
        <p:spPr/>
        <p:txBody>
          <a:bodyPr/>
          <a:lstStyle/>
          <a:p>
            <a:pPr>
              <a:defRPr/>
            </a:pPr>
            <a:fld id="{339EE68D-2CF5-4C29-A6BF-8A742784B849}" type="slidenum">
              <a:rPr lang="en-US" smtClean="0"/>
              <a:pPr>
                <a:defRPr/>
              </a:pPr>
              <a:t>25</a:t>
            </a:fld>
            <a:endParaRPr lang="en-US"/>
          </a:p>
        </p:txBody>
      </p:sp>
    </p:spTree>
    <p:extLst>
      <p:ext uri="{BB962C8B-B14F-4D97-AF65-F5344CB8AC3E}">
        <p14:creationId xmlns:p14="http://schemas.microsoft.com/office/powerpoint/2010/main" val="8672010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318624-E9ED-4EDF-BA6E-4E45AF908E46}"/>
              </a:ext>
            </a:extLst>
          </p:cNvPr>
          <p:cNvSpPr>
            <a:spLocks noGrp="1"/>
          </p:cNvSpPr>
          <p:nvPr>
            <p:ph type="title"/>
          </p:nvPr>
        </p:nvSpPr>
        <p:spPr/>
        <p:txBody>
          <a:bodyPr/>
          <a:lstStyle/>
          <a:p>
            <a:pPr algn="ctr"/>
            <a:r>
              <a:rPr lang="en-US" dirty="0">
                <a:solidFill>
                  <a:schemeClr val="tx2"/>
                </a:solidFill>
              </a:rPr>
              <a:t>Early implementation of CBT in chronic pain </a:t>
            </a:r>
            <a:r>
              <a:rPr lang="en-US" dirty="0" err="1">
                <a:solidFill>
                  <a:schemeClr val="tx2"/>
                </a:solidFill>
              </a:rPr>
              <a:t>treament</a:t>
            </a:r>
            <a:endParaRPr lang="en-US" dirty="0">
              <a:solidFill>
                <a:schemeClr val="tx2"/>
              </a:solidFill>
            </a:endParaRPr>
          </a:p>
        </p:txBody>
      </p:sp>
      <p:sp>
        <p:nvSpPr>
          <p:cNvPr id="3" name="Content Placeholder 2">
            <a:extLst>
              <a:ext uri="{FF2B5EF4-FFF2-40B4-BE49-F238E27FC236}">
                <a16:creationId xmlns:a16="http://schemas.microsoft.com/office/drawing/2014/main" id="{0146721C-27E4-4FF0-A8BF-D4BEE3D8367B}"/>
              </a:ext>
            </a:extLst>
          </p:cNvPr>
          <p:cNvSpPr>
            <a:spLocks noGrp="1"/>
          </p:cNvSpPr>
          <p:nvPr>
            <p:ph idx="1"/>
          </p:nvPr>
        </p:nvSpPr>
        <p:spPr>
          <a:xfrm>
            <a:off x="152400" y="1417638"/>
            <a:ext cx="8991600" cy="5287962"/>
          </a:xfrm>
        </p:spPr>
        <p:txBody>
          <a:bodyPr/>
          <a:lstStyle/>
          <a:p>
            <a:pPr marL="0" indent="0">
              <a:buNone/>
            </a:pPr>
            <a:r>
              <a:rPr lang="en-US" dirty="0"/>
              <a:t>Patients who complete a pain program based on biopsychosocial/CBT model demonstrate:</a:t>
            </a:r>
          </a:p>
          <a:p>
            <a:pPr marL="0" indent="0">
              <a:buNone/>
            </a:pPr>
            <a:endParaRPr lang="en-US" dirty="0"/>
          </a:p>
          <a:p>
            <a:r>
              <a:rPr lang="en-US" sz="2800" dirty="0"/>
              <a:t>Improve return to work</a:t>
            </a:r>
          </a:p>
          <a:p>
            <a:r>
              <a:rPr lang="en-US" sz="2800" dirty="0"/>
              <a:t>Pain reduction</a:t>
            </a:r>
          </a:p>
          <a:p>
            <a:r>
              <a:rPr lang="en-US" sz="2800" dirty="0"/>
              <a:t>Increased activity</a:t>
            </a:r>
          </a:p>
          <a:p>
            <a:r>
              <a:rPr lang="en-US" sz="2800" dirty="0"/>
              <a:t>Reduced medication use</a:t>
            </a:r>
          </a:p>
          <a:p>
            <a:r>
              <a:rPr lang="en-US" sz="2800" dirty="0"/>
              <a:t>Benefits were maintained at 5 year follow up</a:t>
            </a:r>
          </a:p>
          <a:p>
            <a:endParaRPr lang="en-US" dirty="0"/>
          </a:p>
          <a:p>
            <a:r>
              <a:rPr lang="de-DE" sz="2000" dirty="0"/>
              <a:t>McCraken IM, Turk DC, 2002, Spine 27:2564-2573</a:t>
            </a:r>
            <a:endParaRPr lang="en-US" sz="2000" dirty="0"/>
          </a:p>
          <a:p>
            <a:endParaRPr lang="en-US" dirty="0"/>
          </a:p>
        </p:txBody>
      </p:sp>
      <p:sp>
        <p:nvSpPr>
          <p:cNvPr id="4" name="Slide Number Placeholder 3">
            <a:extLst>
              <a:ext uri="{FF2B5EF4-FFF2-40B4-BE49-F238E27FC236}">
                <a16:creationId xmlns:a16="http://schemas.microsoft.com/office/drawing/2014/main" id="{4BECE89B-A1F1-4309-B9F4-280FA58428ED}"/>
              </a:ext>
            </a:extLst>
          </p:cNvPr>
          <p:cNvSpPr>
            <a:spLocks noGrp="1"/>
          </p:cNvSpPr>
          <p:nvPr>
            <p:ph type="sldNum" sz="quarter" idx="12"/>
          </p:nvPr>
        </p:nvSpPr>
        <p:spPr/>
        <p:txBody>
          <a:bodyPr/>
          <a:lstStyle/>
          <a:p>
            <a:pPr>
              <a:defRPr/>
            </a:pPr>
            <a:fld id="{339EE68D-2CF5-4C29-A6BF-8A742784B849}" type="slidenum">
              <a:rPr lang="en-US" smtClean="0"/>
              <a:pPr>
                <a:defRPr/>
              </a:pPr>
              <a:t>26</a:t>
            </a:fld>
            <a:endParaRPr lang="en-US"/>
          </a:p>
        </p:txBody>
      </p:sp>
    </p:spTree>
    <p:extLst>
      <p:ext uri="{BB962C8B-B14F-4D97-AF65-F5344CB8AC3E}">
        <p14:creationId xmlns:p14="http://schemas.microsoft.com/office/powerpoint/2010/main" val="16458013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21C14-CB03-614A-8AF1-6E86B360B401}"/>
              </a:ext>
            </a:extLst>
          </p:cNvPr>
          <p:cNvSpPr>
            <a:spLocks noGrp="1"/>
          </p:cNvSpPr>
          <p:nvPr>
            <p:ph type="title"/>
          </p:nvPr>
        </p:nvSpPr>
        <p:spPr/>
        <p:txBody>
          <a:bodyPr/>
          <a:lstStyle/>
          <a:p>
            <a:pPr algn="ctr"/>
            <a:r>
              <a:rPr lang="en-US" sz="3400" dirty="0">
                <a:solidFill>
                  <a:schemeClr val="tx2"/>
                </a:solidFill>
              </a:rPr>
              <a:t>Best Practice to Treat Patients with psychiatric disorders and chronic pain </a:t>
            </a:r>
          </a:p>
        </p:txBody>
      </p:sp>
      <p:sp>
        <p:nvSpPr>
          <p:cNvPr id="3" name="Content Placeholder 2">
            <a:extLst>
              <a:ext uri="{FF2B5EF4-FFF2-40B4-BE49-F238E27FC236}">
                <a16:creationId xmlns:a16="http://schemas.microsoft.com/office/drawing/2014/main" id="{79D21498-AD73-1748-AD48-E0A3E564A5DE}"/>
              </a:ext>
            </a:extLst>
          </p:cNvPr>
          <p:cNvSpPr>
            <a:spLocks noGrp="1"/>
          </p:cNvSpPr>
          <p:nvPr>
            <p:ph idx="1"/>
          </p:nvPr>
        </p:nvSpPr>
        <p:spPr>
          <a:xfrm>
            <a:off x="533400" y="1676400"/>
            <a:ext cx="8001000" cy="4419600"/>
          </a:xfrm>
        </p:spPr>
        <p:txBody>
          <a:bodyPr/>
          <a:lstStyle/>
          <a:p>
            <a:pPr>
              <a:spcBef>
                <a:spcPts val="168"/>
              </a:spcBef>
            </a:pPr>
            <a:r>
              <a:rPr lang="en-US" dirty="0"/>
              <a:t>Informed consent</a:t>
            </a:r>
          </a:p>
          <a:p>
            <a:pPr>
              <a:spcBef>
                <a:spcPts val="168"/>
              </a:spcBef>
            </a:pPr>
            <a:endParaRPr lang="en-US" dirty="0"/>
          </a:p>
          <a:p>
            <a:pPr>
              <a:spcBef>
                <a:spcPts val="168"/>
              </a:spcBef>
            </a:pPr>
            <a:r>
              <a:rPr lang="en-US" dirty="0"/>
              <a:t>Regular UDS</a:t>
            </a:r>
          </a:p>
          <a:p>
            <a:pPr>
              <a:spcBef>
                <a:spcPts val="168"/>
              </a:spcBef>
            </a:pPr>
            <a:endParaRPr lang="en-US" dirty="0"/>
          </a:p>
          <a:p>
            <a:pPr>
              <a:spcBef>
                <a:spcPts val="168"/>
              </a:spcBef>
            </a:pPr>
            <a:r>
              <a:rPr lang="en-US" dirty="0"/>
              <a:t>Checking CURES</a:t>
            </a:r>
          </a:p>
          <a:p>
            <a:pPr>
              <a:spcBef>
                <a:spcPts val="168"/>
              </a:spcBef>
            </a:pPr>
            <a:endParaRPr lang="en-US" dirty="0"/>
          </a:p>
          <a:p>
            <a:pPr>
              <a:spcBef>
                <a:spcPts val="168"/>
              </a:spcBef>
            </a:pPr>
            <a:r>
              <a:rPr lang="en-US" dirty="0"/>
              <a:t>Shorter supplies of buprenorphine</a:t>
            </a:r>
          </a:p>
          <a:p>
            <a:pPr marL="0" indent="0">
              <a:spcBef>
                <a:spcPts val="168"/>
              </a:spcBef>
              <a:buNone/>
            </a:pPr>
            <a:r>
              <a:rPr lang="en-US" dirty="0"/>
              <a:t> </a:t>
            </a:r>
          </a:p>
          <a:p>
            <a:pPr>
              <a:spcBef>
                <a:spcPts val="168"/>
              </a:spcBef>
            </a:pPr>
            <a:r>
              <a:rPr lang="en-US" dirty="0"/>
              <a:t>See patient more frequently </a:t>
            </a:r>
          </a:p>
          <a:p>
            <a:endParaRPr lang="en-US" dirty="0"/>
          </a:p>
        </p:txBody>
      </p:sp>
      <p:sp>
        <p:nvSpPr>
          <p:cNvPr id="4" name="Slide Number Placeholder 3">
            <a:extLst>
              <a:ext uri="{FF2B5EF4-FFF2-40B4-BE49-F238E27FC236}">
                <a16:creationId xmlns:a16="http://schemas.microsoft.com/office/drawing/2014/main" id="{53ED34CC-8184-C54B-9A12-A5FDA977D8A2}"/>
              </a:ext>
            </a:extLst>
          </p:cNvPr>
          <p:cNvSpPr>
            <a:spLocks noGrp="1"/>
          </p:cNvSpPr>
          <p:nvPr>
            <p:ph type="sldNum" sz="quarter" idx="12"/>
          </p:nvPr>
        </p:nvSpPr>
        <p:spPr/>
        <p:txBody>
          <a:bodyPr/>
          <a:lstStyle/>
          <a:p>
            <a:pPr>
              <a:defRPr/>
            </a:pPr>
            <a:fld id="{339EE68D-2CF5-4C29-A6BF-8A742784B849}" type="slidenum">
              <a:rPr lang="en-US" smtClean="0"/>
              <a:pPr>
                <a:defRPr/>
              </a:pPr>
              <a:t>27</a:t>
            </a:fld>
            <a:endParaRPr lang="en-US"/>
          </a:p>
        </p:txBody>
      </p:sp>
    </p:spTree>
    <p:extLst>
      <p:ext uri="{BB962C8B-B14F-4D97-AF65-F5344CB8AC3E}">
        <p14:creationId xmlns:p14="http://schemas.microsoft.com/office/powerpoint/2010/main" val="19261852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29FCA-BD16-2E46-A688-5577A9A5DB69}"/>
              </a:ext>
            </a:extLst>
          </p:cNvPr>
          <p:cNvSpPr>
            <a:spLocks noGrp="1"/>
          </p:cNvSpPr>
          <p:nvPr>
            <p:ph type="title"/>
          </p:nvPr>
        </p:nvSpPr>
        <p:spPr/>
        <p:txBody>
          <a:bodyPr/>
          <a:lstStyle/>
          <a:p>
            <a:pPr algn="ctr"/>
            <a:r>
              <a:rPr lang="en-US" dirty="0">
                <a:solidFill>
                  <a:schemeClr val="tx2"/>
                </a:solidFill>
              </a:rPr>
              <a:t>CASE</a:t>
            </a:r>
          </a:p>
        </p:txBody>
      </p:sp>
      <p:sp>
        <p:nvSpPr>
          <p:cNvPr id="3" name="Content Placeholder 2">
            <a:extLst>
              <a:ext uri="{FF2B5EF4-FFF2-40B4-BE49-F238E27FC236}">
                <a16:creationId xmlns:a16="http://schemas.microsoft.com/office/drawing/2014/main" id="{72611F63-4FB4-C942-8940-DE259FF86DE5}"/>
              </a:ext>
            </a:extLst>
          </p:cNvPr>
          <p:cNvSpPr>
            <a:spLocks noGrp="1"/>
          </p:cNvSpPr>
          <p:nvPr>
            <p:ph idx="1"/>
          </p:nvPr>
        </p:nvSpPr>
        <p:spPr>
          <a:xfrm>
            <a:off x="0" y="990600"/>
            <a:ext cx="9144000" cy="5715000"/>
          </a:xfrm>
        </p:spPr>
        <p:txBody>
          <a:bodyPr/>
          <a:lstStyle/>
          <a:p>
            <a:r>
              <a:rPr lang="en-US" sz="2400" dirty="0"/>
              <a:t>Your differential diagnosis:</a:t>
            </a:r>
          </a:p>
          <a:p>
            <a:pPr marL="0" indent="0">
              <a:buNone/>
            </a:pPr>
            <a:r>
              <a:rPr lang="en-US" sz="2400" dirty="0"/>
              <a:t>     -	r/out OUD </a:t>
            </a:r>
          </a:p>
          <a:p>
            <a:pPr marL="0" indent="0">
              <a:buNone/>
            </a:pPr>
            <a:r>
              <a:rPr lang="en-US" sz="2400" dirty="0"/>
              <a:t>     -	r/out MDD recurrent, moderate</a:t>
            </a:r>
          </a:p>
          <a:p>
            <a:pPr marL="0" indent="0">
              <a:buNone/>
            </a:pPr>
            <a:r>
              <a:rPr lang="en-US" sz="2400" dirty="0"/>
              <a:t>     -	r/out Anxiety disorder</a:t>
            </a:r>
          </a:p>
          <a:p>
            <a:pPr marL="0" indent="0">
              <a:buNone/>
            </a:pPr>
            <a:r>
              <a:rPr lang="en-US" sz="2400" dirty="0"/>
              <a:t>     -	r/out Pseudo-seizure</a:t>
            </a:r>
          </a:p>
          <a:p>
            <a:pPr marL="0" indent="0">
              <a:buNone/>
            </a:pPr>
            <a:r>
              <a:rPr lang="en-US" sz="2400" dirty="0"/>
              <a:t>     -	h/x of knee replacement </a:t>
            </a:r>
          </a:p>
          <a:p>
            <a:endParaRPr lang="en-US" sz="2400" dirty="0"/>
          </a:p>
          <a:p>
            <a:r>
              <a:rPr lang="en-US" sz="2400" dirty="0"/>
              <a:t>Treatment plan possibilities and steps to be considered:</a:t>
            </a:r>
          </a:p>
          <a:p>
            <a:pPr marL="0" indent="0">
              <a:buNone/>
            </a:pPr>
            <a:r>
              <a:rPr lang="en-US" sz="2400" dirty="0"/>
              <a:t>	-Taper, Psych, Rehab, Non opioid, Naloxone, </a:t>
            </a:r>
            <a:r>
              <a:rPr lang="en-US" sz="2400" dirty="0" err="1"/>
              <a:t>Utox</a:t>
            </a:r>
            <a:r>
              <a:rPr lang="en-US" sz="2400" dirty="0"/>
              <a:t>, PDMP, Medical Comorbidities, labs, ROI to contact family.</a:t>
            </a:r>
          </a:p>
          <a:p>
            <a:pPr marL="0" indent="0">
              <a:buNone/>
            </a:pPr>
            <a:endParaRPr lang="en-US" sz="2400" dirty="0"/>
          </a:p>
          <a:p>
            <a:pPr>
              <a:buFont typeface="Arial" panose="020B0604020202020204" pitchFamily="34" charset="0"/>
              <a:buChar char="•"/>
            </a:pPr>
            <a:r>
              <a:rPr lang="en-US" sz="2400" dirty="0"/>
              <a:t>Anything else?</a:t>
            </a:r>
          </a:p>
          <a:p>
            <a:endParaRPr lang="en-US" dirty="0"/>
          </a:p>
        </p:txBody>
      </p:sp>
      <p:sp>
        <p:nvSpPr>
          <p:cNvPr id="4" name="Slide Number Placeholder 3">
            <a:extLst>
              <a:ext uri="{FF2B5EF4-FFF2-40B4-BE49-F238E27FC236}">
                <a16:creationId xmlns:a16="http://schemas.microsoft.com/office/drawing/2014/main" id="{3B7590A1-77B5-7048-A351-3C713E1BA715}"/>
              </a:ext>
            </a:extLst>
          </p:cNvPr>
          <p:cNvSpPr>
            <a:spLocks noGrp="1"/>
          </p:cNvSpPr>
          <p:nvPr>
            <p:ph type="sldNum" sz="quarter" idx="12"/>
          </p:nvPr>
        </p:nvSpPr>
        <p:spPr/>
        <p:txBody>
          <a:bodyPr/>
          <a:lstStyle/>
          <a:p>
            <a:pPr>
              <a:defRPr/>
            </a:pPr>
            <a:fld id="{339EE68D-2CF5-4C29-A6BF-8A742784B849}" type="slidenum">
              <a:rPr lang="en-US" smtClean="0"/>
              <a:pPr>
                <a:defRPr/>
              </a:pPr>
              <a:t>28</a:t>
            </a:fld>
            <a:endParaRPr lang="en-US"/>
          </a:p>
        </p:txBody>
      </p:sp>
    </p:spTree>
    <p:extLst>
      <p:ext uri="{BB962C8B-B14F-4D97-AF65-F5344CB8AC3E}">
        <p14:creationId xmlns:p14="http://schemas.microsoft.com/office/powerpoint/2010/main" val="42920230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B520D1-A26B-FB48-9FF1-4CC0EA532AB6}"/>
              </a:ext>
            </a:extLst>
          </p:cNvPr>
          <p:cNvSpPr>
            <a:spLocks noGrp="1"/>
          </p:cNvSpPr>
          <p:nvPr>
            <p:ph type="title"/>
          </p:nvPr>
        </p:nvSpPr>
        <p:spPr/>
        <p:txBody>
          <a:bodyPr/>
          <a:lstStyle/>
          <a:p>
            <a:pPr algn="ctr"/>
            <a:r>
              <a:rPr lang="en-US" sz="3600" dirty="0">
                <a:solidFill>
                  <a:schemeClr val="tx2"/>
                </a:solidFill>
              </a:rPr>
              <a:t>What does not work</a:t>
            </a:r>
          </a:p>
        </p:txBody>
      </p:sp>
      <p:sp>
        <p:nvSpPr>
          <p:cNvPr id="3" name="Content Placeholder 2">
            <a:extLst>
              <a:ext uri="{FF2B5EF4-FFF2-40B4-BE49-F238E27FC236}">
                <a16:creationId xmlns:a16="http://schemas.microsoft.com/office/drawing/2014/main" id="{CDF86C92-A17B-5248-8317-3E444961FF99}"/>
              </a:ext>
            </a:extLst>
          </p:cNvPr>
          <p:cNvSpPr>
            <a:spLocks noGrp="1"/>
          </p:cNvSpPr>
          <p:nvPr>
            <p:ph idx="1"/>
          </p:nvPr>
        </p:nvSpPr>
        <p:spPr>
          <a:xfrm>
            <a:off x="533400" y="1524000"/>
            <a:ext cx="8001000" cy="4876800"/>
          </a:xfrm>
        </p:spPr>
        <p:txBody>
          <a:bodyPr/>
          <a:lstStyle/>
          <a:p>
            <a:pPr>
              <a:spcBef>
                <a:spcPts val="168"/>
              </a:spcBef>
            </a:pPr>
            <a:r>
              <a:rPr lang="en-US" dirty="0"/>
              <a:t>Confrontation</a:t>
            </a:r>
          </a:p>
          <a:p>
            <a:pPr>
              <a:spcBef>
                <a:spcPts val="168"/>
              </a:spcBef>
            </a:pPr>
            <a:endParaRPr lang="en-US" dirty="0"/>
          </a:p>
          <a:p>
            <a:pPr>
              <a:spcBef>
                <a:spcPts val="168"/>
              </a:spcBef>
            </a:pPr>
            <a:r>
              <a:rPr lang="en-US" dirty="0"/>
              <a:t>Insight-oriented psychotherapy </a:t>
            </a:r>
          </a:p>
          <a:p>
            <a:pPr>
              <a:spcBef>
                <a:spcPts val="168"/>
              </a:spcBef>
            </a:pPr>
            <a:endParaRPr lang="en-US" dirty="0"/>
          </a:p>
          <a:p>
            <a:pPr>
              <a:spcBef>
                <a:spcPts val="168"/>
              </a:spcBef>
            </a:pPr>
            <a:r>
              <a:rPr lang="en-US" dirty="0"/>
              <a:t>Generic CBT</a:t>
            </a:r>
          </a:p>
          <a:p>
            <a:pPr>
              <a:spcBef>
                <a:spcPts val="168"/>
              </a:spcBef>
            </a:pPr>
            <a:endParaRPr lang="en-US" dirty="0"/>
          </a:p>
          <a:p>
            <a:pPr>
              <a:spcBef>
                <a:spcPts val="168"/>
              </a:spcBef>
            </a:pPr>
            <a:r>
              <a:rPr lang="en-US" dirty="0"/>
              <a:t>Intensive group treatment </a:t>
            </a:r>
          </a:p>
          <a:p>
            <a:pPr>
              <a:spcBef>
                <a:spcPts val="168"/>
              </a:spcBef>
            </a:pPr>
            <a:endParaRPr lang="en-US" dirty="0"/>
          </a:p>
          <a:p>
            <a:pPr>
              <a:spcBef>
                <a:spcPts val="168"/>
              </a:spcBef>
            </a:pPr>
            <a:r>
              <a:rPr lang="en-US" dirty="0"/>
              <a:t>Kicking people out of treatment </a:t>
            </a:r>
          </a:p>
          <a:p>
            <a:endParaRPr lang="en-US" dirty="0"/>
          </a:p>
        </p:txBody>
      </p:sp>
      <p:sp>
        <p:nvSpPr>
          <p:cNvPr id="4" name="Slide Number Placeholder 3">
            <a:extLst>
              <a:ext uri="{FF2B5EF4-FFF2-40B4-BE49-F238E27FC236}">
                <a16:creationId xmlns:a16="http://schemas.microsoft.com/office/drawing/2014/main" id="{D8F018CA-F751-AE42-8392-215A10811502}"/>
              </a:ext>
            </a:extLst>
          </p:cNvPr>
          <p:cNvSpPr>
            <a:spLocks noGrp="1"/>
          </p:cNvSpPr>
          <p:nvPr>
            <p:ph type="sldNum" sz="quarter" idx="12"/>
          </p:nvPr>
        </p:nvSpPr>
        <p:spPr/>
        <p:txBody>
          <a:bodyPr/>
          <a:lstStyle/>
          <a:p>
            <a:pPr>
              <a:defRPr/>
            </a:pPr>
            <a:fld id="{339EE68D-2CF5-4C29-A6BF-8A742784B849}" type="slidenum">
              <a:rPr lang="en-US" smtClean="0"/>
              <a:pPr>
                <a:defRPr/>
              </a:pPr>
              <a:t>29</a:t>
            </a:fld>
            <a:endParaRPr lang="en-US" dirty="0"/>
          </a:p>
        </p:txBody>
      </p:sp>
    </p:spTree>
    <p:extLst>
      <p:ext uri="{BB962C8B-B14F-4D97-AF65-F5344CB8AC3E}">
        <p14:creationId xmlns:p14="http://schemas.microsoft.com/office/powerpoint/2010/main" val="25585388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6"/>
          <p:cNvSpPr>
            <a:spLocks noGrp="1" noChangeArrowheads="1"/>
          </p:cNvSpPr>
          <p:nvPr>
            <p:ph type="sldNum" sz="quarter" idx="12"/>
          </p:nvPr>
        </p:nvSpPr>
        <p:spPr>
          <a:noFill/>
        </p:spPr>
        <p:txBody>
          <a:bodyPr/>
          <a:lstStyle/>
          <a:p>
            <a:fld id="{3DEFC0BE-A5EB-4D26-93B5-B17C9154E9D2}" type="slidenum">
              <a:rPr lang="en-US" smtClean="0"/>
              <a:pPr/>
              <a:t>3</a:t>
            </a:fld>
            <a:endParaRPr lang="en-US" dirty="0"/>
          </a:p>
        </p:txBody>
      </p:sp>
      <p:sp>
        <p:nvSpPr>
          <p:cNvPr id="27651" name="Rectangle 4"/>
          <p:cNvSpPr>
            <a:spLocks noGrp="1" noChangeArrowheads="1"/>
          </p:cNvSpPr>
          <p:nvPr>
            <p:ph type="body" sz="half" idx="2"/>
          </p:nvPr>
        </p:nvSpPr>
        <p:spPr>
          <a:xfrm>
            <a:off x="228600" y="990600"/>
            <a:ext cx="8763000" cy="5196969"/>
          </a:xfrm>
        </p:spPr>
        <p:txBody>
          <a:bodyPr/>
          <a:lstStyle/>
          <a:p>
            <a:pPr marL="574675" indent="-574675" eaLnBrk="1" hangingPunct="1">
              <a:spcBef>
                <a:spcPts val="1200"/>
              </a:spcBef>
              <a:spcAft>
                <a:spcPts val="0"/>
              </a:spcAft>
              <a:buClr>
                <a:srgbClr val="FFC000"/>
              </a:buClr>
              <a:buFontTx/>
              <a:buAutoNum type="arabicPeriod"/>
            </a:pPr>
            <a:r>
              <a:rPr lang="en-US" sz="3600" dirty="0"/>
              <a:t>Prevalence of Co-Occurring Psychiatric Disorder in Chronic Pain Patients</a:t>
            </a:r>
          </a:p>
          <a:p>
            <a:pPr marL="574675" indent="-574675" eaLnBrk="1" hangingPunct="1">
              <a:spcBef>
                <a:spcPts val="1200"/>
              </a:spcBef>
              <a:spcAft>
                <a:spcPts val="0"/>
              </a:spcAft>
              <a:buClr>
                <a:srgbClr val="FFC000"/>
              </a:buClr>
              <a:buFontTx/>
              <a:buAutoNum type="arabicPeriod"/>
            </a:pPr>
            <a:r>
              <a:rPr lang="en-US" sz="3600" dirty="0"/>
              <a:t>The Impact of Psychiatric Co-Morbidity on Chronic Pain</a:t>
            </a:r>
          </a:p>
          <a:p>
            <a:pPr marL="574675" indent="-574675" eaLnBrk="1" hangingPunct="1">
              <a:spcBef>
                <a:spcPts val="1200"/>
              </a:spcBef>
              <a:spcAft>
                <a:spcPts val="0"/>
              </a:spcAft>
              <a:buClr>
                <a:srgbClr val="FFC000"/>
              </a:buClr>
              <a:buFontTx/>
              <a:buAutoNum type="arabicPeriod"/>
            </a:pPr>
            <a:r>
              <a:rPr lang="en-US" sz="3600" dirty="0"/>
              <a:t>Assessment of Chronic Pain Patients with Co-Occurring Psychiatric Disorder</a:t>
            </a:r>
          </a:p>
          <a:p>
            <a:pPr marL="574675" indent="-574675" eaLnBrk="1" hangingPunct="1">
              <a:spcBef>
                <a:spcPts val="1200"/>
              </a:spcBef>
              <a:spcAft>
                <a:spcPts val="0"/>
              </a:spcAft>
              <a:buClr>
                <a:srgbClr val="FFC000"/>
              </a:buClr>
              <a:buFontTx/>
              <a:buAutoNum type="arabicPeriod"/>
            </a:pPr>
            <a:r>
              <a:rPr lang="en-US" sz="3600" dirty="0"/>
              <a:t>Treating Co-Occurring Psychiatric Disorders in Chronic Pain Patients</a:t>
            </a:r>
          </a:p>
          <a:p>
            <a:pPr marL="574675" indent="-574675" eaLnBrk="1" hangingPunct="1">
              <a:spcBef>
                <a:spcPts val="1200"/>
              </a:spcBef>
              <a:spcAft>
                <a:spcPts val="0"/>
              </a:spcAft>
              <a:buClr>
                <a:srgbClr val="FFC000"/>
              </a:buClr>
              <a:buFontTx/>
              <a:buAutoNum type="arabicPeriod"/>
            </a:pPr>
            <a:r>
              <a:rPr lang="en-US" sz="3600" dirty="0"/>
              <a:t>Conclusions</a:t>
            </a:r>
          </a:p>
          <a:p>
            <a:pPr marL="0" indent="0" eaLnBrk="1" hangingPunct="1">
              <a:spcBef>
                <a:spcPts val="1200"/>
              </a:spcBef>
              <a:spcAft>
                <a:spcPts val="0"/>
              </a:spcAft>
              <a:buClr>
                <a:srgbClr val="FFC000"/>
              </a:buClr>
              <a:buNone/>
            </a:pPr>
            <a:endParaRPr lang="en-US" sz="4000" dirty="0">
              <a:solidFill>
                <a:srgbClr val="66FF66"/>
              </a:solidFill>
            </a:endParaRPr>
          </a:p>
          <a:p>
            <a:pPr marL="0" indent="0" eaLnBrk="1" hangingPunct="1">
              <a:spcBef>
                <a:spcPts val="1200"/>
              </a:spcBef>
              <a:spcAft>
                <a:spcPts val="0"/>
              </a:spcAft>
              <a:buClr>
                <a:srgbClr val="FFC000"/>
              </a:buClr>
              <a:buNone/>
            </a:pPr>
            <a:endParaRPr lang="en-US" sz="4000" b="1" dirty="0">
              <a:solidFill>
                <a:srgbClr val="66FF66"/>
              </a:solidFill>
            </a:endParaRPr>
          </a:p>
          <a:p>
            <a:pPr marL="533400" indent="-533400" eaLnBrk="1" hangingPunct="1">
              <a:spcBef>
                <a:spcPts val="600"/>
              </a:spcBef>
              <a:buClr>
                <a:srgbClr val="FFC000"/>
              </a:buClr>
              <a:buFontTx/>
              <a:buAutoNum type="arabicPeriod"/>
            </a:pPr>
            <a:endParaRPr lang="en-US" sz="3600" dirty="0"/>
          </a:p>
          <a:p>
            <a:pPr marL="533400" indent="-533400" eaLnBrk="1" hangingPunct="1">
              <a:spcBef>
                <a:spcPts val="600"/>
              </a:spcBef>
              <a:buClr>
                <a:srgbClr val="FFC000"/>
              </a:buClr>
              <a:buFontTx/>
              <a:buAutoNum type="arabicPeriod"/>
            </a:pPr>
            <a:endParaRPr lang="en-US" sz="3200" dirty="0"/>
          </a:p>
        </p:txBody>
      </p:sp>
      <p:sp>
        <p:nvSpPr>
          <p:cNvPr id="27652" name="Text Box 9"/>
          <p:cNvSpPr txBox="1">
            <a:spLocks noChangeArrowheads="1"/>
          </p:cNvSpPr>
          <p:nvPr/>
        </p:nvSpPr>
        <p:spPr bwMode="auto">
          <a:xfrm>
            <a:off x="1050925" y="5602288"/>
            <a:ext cx="184150" cy="457200"/>
          </a:xfrm>
          <a:prstGeom prst="rect">
            <a:avLst/>
          </a:prstGeom>
          <a:noFill/>
          <a:ln w="9525">
            <a:noFill/>
            <a:miter lim="800000"/>
            <a:headEnd/>
            <a:tailEnd/>
          </a:ln>
        </p:spPr>
        <p:txBody>
          <a:bodyPr wrap="none">
            <a:spAutoFit/>
          </a:bodyPr>
          <a:lstStyle/>
          <a:p>
            <a:pPr eaLnBrk="1" hangingPunct="1"/>
            <a:endParaRPr lang="en-US" sz="2400" dirty="0"/>
          </a:p>
        </p:txBody>
      </p:sp>
      <p:sp>
        <p:nvSpPr>
          <p:cNvPr id="7173" name="Rectangle 225"/>
          <p:cNvSpPr>
            <a:spLocks noChangeArrowheads="1"/>
          </p:cNvSpPr>
          <p:nvPr/>
        </p:nvSpPr>
        <p:spPr bwMode="auto">
          <a:xfrm>
            <a:off x="0" y="0"/>
            <a:ext cx="9144000" cy="990600"/>
          </a:xfrm>
          <a:prstGeom prst="rect">
            <a:avLst/>
          </a:prstGeom>
          <a:noFill/>
          <a:ln w="9525">
            <a:noFill/>
            <a:miter lim="800000"/>
            <a:headEnd/>
            <a:tailEnd/>
          </a:ln>
        </p:spPr>
        <p:txBody>
          <a:bodyPr anchor="ctr"/>
          <a:lstStyle/>
          <a:p>
            <a:pPr algn="ctr">
              <a:defRPr/>
            </a:pPr>
            <a:r>
              <a:rPr lang="en-US" sz="4000" b="1" dirty="0">
                <a:solidFill>
                  <a:schemeClr val="tx2"/>
                </a:solidFill>
                <a:latin typeface="+mn-lt"/>
              </a:rPr>
              <a:t>Outline</a:t>
            </a:r>
          </a:p>
        </p:txBody>
      </p:sp>
      <p:sp>
        <p:nvSpPr>
          <p:cNvPr id="27655" name="Slide Number Placeholder 6"/>
          <p:cNvSpPr txBox="1">
            <a:spLocks noGrp="1"/>
          </p:cNvSpPr>
          <p:nvPr/>
        </p:nvSpPr>
        <p:spPr bwMode="auto">
          <a:xfrm>
            <a:off x="6629400" y="6248400"/>
            <a:ext cx="1905000" cy="457200"/>
          </a:xfrm>
          <a:prstGeom prst="rect">
            <a:avLst/>
          </a:prstGeom>
          <a:noFill/>
          <a:ln w="9525">
            <a:noFill/>
            <a:miter lim="800000"/>
            <a:headEnd/>
            <a:tailEnd/>
          </a:ln>
        </p:spPr>
        <p:txBody>
          <a:bodyPr/>
          <a:lstStyle/>
          <a:p>
            <a:pPr algn="r" eaLnBrk="1" hangingPunct="1"/>
            <a:fld id="{AA5F85E9-EDA2-4486-9C2A-4A6BD0034CB2}" type="slidenum">
              <a:rPr lang="en-US" sz="1000"/>
              <a:pPr algn="r" eaLnBrk="1" hangingPunct="1"/>
              <a:t>3</a:t>
            </a:fld>
            <a:endParaRPr lang="en-US" sz="1000" dirty="0"/>
          </a:p>
        </p:txBody>
      </p:sp>
    </p:spTree>
    <p:custDataLst>
      <p:tags r:id="rId1"/>
    </p:custDataLst>
    <p:extLst>
      <p:ext uri="{BB962C8B-B14F-4D97-AF65-F5344CB8AC3E}">
        <p14:creationId xmlns:p14="http://schemas.microsoft.com/office/powerpoint/2010/main" val="7372121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A3328-8628-C048-883C-E90F84A1B875}"/>
              </a:ext>
            </a:extLst>
          </p:cNvPr>
          <p:cNvSpPr>
            <a:spLocks noGrp="1"/>
          </p:cNvSpPr>
          <p:nvPr>
            <p:ph type="title"/>
          </p:nvPr>
        </p:nvSpPr>
        <p:spPr>
          <a:xfrm>
            <a:off x="0" y="106363"/>
            <a:ext cx="9144000" cy="1265237"/>
          </a:xfrm>
        </p:spPr>
        <p:txBody>
          <a:bodyPr/>
          <a:lstStyle/>
          <a:p>
            <a:pPr algn="ctr"/>
            <a:r>
              <a:rPr lang="en-US" dirty="0">
                <a:solidFill>
                  <a:schemeClr val="tx2"/>
                </a:solidFill>
              </a:rPr>
              <a:t>How to manage the pharmacotherapy of psychiatric disorders in chronic pain patients</a:t>
            </a:r>
          </a:p>
        </p:txBody>
      </p:sp>
      <p:sp>
        <p:nvSpPr>
          <p:cNvPr id="3" name="Content Placeholder 2">
            <a:extLst>
              <a:ext uri="{FF2B5EF4-FFF2-40B4-BE49-F238E27FC236}">
                <a16:creationId xmlns:a16="http://schemas.microsoft.com/office/drawing/2014/main" id="{DF86CBFB-1196-5C44-AC48-6A2BC8F61038}"/>
              </a:ext>
            </a:extLst>
          </p:cNvPr>
          <p:cNvSpPr>
            <a:spLocks noGrp="1"/>
          </p:cNvSpPr>
          <p:nvPr>
            <p:ph idx="1"/>
          </p:nvPr>
        </p:nvSpPr>
        <p:spPr>
          <a:xfrm>
            <a:off x="0" y="1524000"/>
            <a:ext cx="9144000" cy="5181600"/>
          </a:xfrm>
        </p:spPr>
        <p:txBody>
          <a:bodyPr/>
          <a:lstStyle/>
          <a:p>
            <a:pPr>
              <a:spcBef>
                <a:spcPts val="1176"/>
              </a:spcBef>
            </a:pPr>
            <a:r>
              <a:rPr lang="en-US" sz="2400" dirty="0"/>
              <a:t>Begin with non-abuseable medications - the SSRI’s are a good choice to treat BOTH depression and anxiety </a:t>
            </a:r>
          </a:p>
          <a:p>
            <a:pPr>
              <a:spcBef>
                <a:spcPts val="1176"/>
              </a:spcBef>
            </a:pPr>
            <a:r>
              <a:rPr lang="en-US" sz="2400" dirty="0"/>
              <a:t>Adequate doses for an adequate time (6 to 8 weeks) </a:t>
            </a:r>
          </a:p>
          <a:p>
            <a:pPr>
              <a:spcBef>
                <a:spcPts val="1176"/>
              </a:spcBef>
            </a:pPr>
            <a:r>
              <a:rPr lang="en-US" sz="2400" dirty="0"/>
              <a:t>If no response consider SNRI’s, or dual action agents </a:t>
            </a:r>
          </a:p>
          <a:p>
            <a:pPr>
              <a:spcBef>
                <a:spcPts val="600"/>
              </a:spcBef>
            </a:pPr>
            <a:r>
              <a:rPr lang="en-US" sz="2400" dirty="0"/>
              <a:t>CBT will improve the response to medications </a:t>
            </a:r>
          </a:p>
          <a:p>
            <a:pPr>
              <a:spcBef>
                <a:spcPts val="600"/>
              </a:spcBef>
            </a:pPr>
            <a:r>
              <a:rPr lang="en-US" sz="2400" dirty="0"/>
              <a:t>Benzodiazepines have no role as a primary treatment for </a:t>
            </a:r>
          </a:p>
          <a:p>
            <a:pPr marL="0" indent="0">
              <a:spcBef>
                <a:spcPts val="0"/>
              </a:spcBef>
              <a:buNone/>
            </a:pPr>
            <a:r>
              <a:rPr lang="en-US" sz="2400" dirty="0"/>
              <a:t>    depression or PTSD </a:t>
            </a:r>
          </a:p>
          <a:p>
            <a:pPr>
              <a:spcBef>
                <a:spcPts val="1176"/>
              </a:spcBef>
            </a:pPr>
            <a:r>
              <a:rPr lang="en-US" sz="2400" dirty="0"/>
              <a:t>Benzodiazepines can be used with caution, and short term, for some anxiety disorders if the patient has not responded to CBT and/or antidepressant medications and has no history of abuse of benzodiazepines </a:t>
            </a:r>
          </a:p>
          <a:p>
            <a:endParaRPr lang="en-US" dirty="0"/>
          </a:p>
        </p:txBody>
      </p:sp>
      <p:sp>
        <p:nvSpPr>
          <p:cNvPr id="4" name="Slide Number Placeholder 3">
            <a:extLst>
              <a:ext uri="{FF2B5EF4-FFF2-40B4-BE49-F238E27FC236}">
                <a16:creationId xmlns:a16="http://schemas.microsoft.com/office/drawing/2014/main" id="{7B885EB8-EDBA-484A-B7A9-1B2B7C0ABE9E}"/>
              </a:ext>
            </a:extLst>
          </p:cNvPr>
          <p:cNvSpPr>
            <a:spLocks noGrp="1"/>
          </p:cNvSpPr>
          <p:nvPr>
            <p:ph type="sldNum" sz="quarter" idx="12"/>
          </p:nvPr>
        </p:nvSpPr>
        <p:spPr/>
        <p:txBody>
          <a:bodyPr/>
          <a:lstStyle/>
          <a:p>
            <a:pPr>
              <a:defRPr/>
            </a:pPr>
            <a:fld id="{339EE68D-2CF5-4C29-A6BF-8A742784B849}" type="slidenum">
              <a:rPr lang="en-US" smtClean="0"/>
              <a:pPr>
                <a:defRPr/>
              </a:pPr>
              <a:t>30</a:t>
            </a:fld>
            <a:endParaRPr lang="en-US"/>
          </a:p>
        </p:txBody>
      </p:sp>
    </p:spTree>
    <p:extLst>
      <p:ext uri="{BB962C8B-B14F-4D97-AF65-F5344CB8AC3E}">
        <p14:creationId xmlns:p14="http://schemas.microsoft.com/office/powerpoint/2010/main" val="11732702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229600" cy="4953000"/>
          </a:xfrm>
        </p:spPr>
        <p:txBody>
          <a:bodyPr>
            <a:normAutofit fontScale="77500" lnSpcReduction="20000"/>
          </a:bodyPr>
          <a:lstStyle/>
          <a:p>
            <a:r>
              <a:rPr lang="en-GB" u="sng" dirty="0"/>
              <a:t>Benzodiazepines (</a:t>
            </a:r>
            <a:r>
              <a:rPr lang="en-GB" u="sng" dirty="0" err="1"/>
              <a:t>BZs</a:t>
            </a:r>
            <a:r>
              <a:rPr lang="en-GB" u="sng" dirty="0"/>
              <a:t>) are the most frequently cited co-intoxicants involved in </a:t>
            </a:r>
            <a:r>
              <a:rPr lang="en-GB" u="sng" dirty="0" err="1"/>
              <a:t>opioid</a:t>
            </a:r>
            <a:r>
              <a:rPr lang="en-GB" u="sng" dirty="0"/>
              <a:t>-related morbidity and mortality</a:t>
            </a:r>
            <a:r>
              <a:rPr lang="en-GB" dirty="0"/>
              <a:t>.</a:t>
            </a:r>
          </a:p>
          <a:p>
            <a:endParaRPr lang="en-GB" dirty="0"/>
          </a:p>
          <a:p>
            <a:r>
              <a:rPr lang="en-GB" dirty="0"/>
              <a:t>In 2010, the CDC reported 16,651 pharmaceutical </a:t>
            </a:r>
            <a:r>
              <a:rPr lang="en-GB" dirty="0" err="1"/>
              <a:t>opioid</a:t>
            </a:r>
            <a:r>
              <a:rPr lang="en-GB" dirty="0"/>
              <a:t>-related overdose deaths based on death certificate data- almost one of every three </a:t>
            </a:r>
            <a:r>
              <a:rPr lang="en-GB" dirty="0" err="1"/>
              <a:t>opioid</a:t>
            </a:r>
            <a:r>
              <a:rPr lang="en-GB" dirty="0"/>
              <a:t>-related deaths in 2010 also involved </a:t>
            </a:r>
            <a:r>
              <a:rPr lang="en-GB" dirty="0" err="1"/>
              <a:t>BZs</a:t>
            </a:r>
            <a:endParaRPr lang="en-GB" dirty="0"/>
          </a:p>
          <a:p>
            <a:endParaRPr lang="en-GB" dirty="0"/>
          </a:p>
          <a:p>
            <a:r>
              <a:rPr lang="en-GB" dirty="0"/>
              <a:t>On August 31, 2016 FDA issued a drug-safety communication about risks when </a:t>
            </a:r>
            <a:r>
              <a:rPr lang="en-GB" dirty="0" err="1"/>
              <a:t>opioid</a:t>
            </a:r>
            <a:r>
              <a:rPr lang="en-GB" dirty="0"/>
              <a:t> pain or cough meds are combined with </a:t>
            </a:r>
            <a:r>
              <a:rPr lang="en-GB" dirty="0" err="1"/>
              <a:t>BZs</a:t>
            </a:r>
            <a:r>
              <a:rPr lang="en-GB" dirty="0"/>
              <a:t>.</a:t>
            </a:r>
          </a:p>
          <a:p>
            <a:endParaRPr lang="en-GB" dirty="0"/>
          </a:p>
          <a:p>
            <a:pPr>
              <a:buNone/>
            </a:pPr>
            <a:endParaRPr lang="en-GB" sz="750" dirty="0"/>
          </a:p>
          <a:p>
            <a:pPr>
              <a:buNone/>
            </a:pPr>
            <a:endParaRPr lang="en-GB" sz="750" dirty="0"/>
          </a:p>
          <a:p>
            <a:pPr>
              <a:buNone/>
            </a:pPr>
            <a:r>
              <a:rPr lang="en-GB" sz="1500" dirty="0"/>
              <a:t>(Hwang et al., 2016; Jones, Mack &amp; </a:t>
            </a:r>
            <a:r>
              <a:rPr lang="en-GB" sz="1500" dirty="0" err="1"/>
              <a:t>Paulozzi</a:t>
            </a:r>
            <a:r>
              <a:rPr lang="en-GB" sz="1500" dirty="0"/>
              <a:t>, 2013; DEA 2013)</a:t>
            </a:r>
          </a:p>
        </p:txBody>
      </p:sp>
      <p:sp>
        <p:nvSpPr>
          <p:cNvPr id="4" name="Rectangle 225">
            <a:extLst>
              <a:ext uri="{FF2B5EF4-FFF2-40B4-BE49-F238E27FC236}">
                <a16:creationId xmlns:a16="http://schemas.microsoft.com/office/drawing/2014/main" id="{21E3DBD1-8DCF-4BC3-A1AB-1082C106E857}"/>
              </a:ext>
            </a:extLst>
          </p:cNvPr>
          <p:cNvSpPr>
            <a:spLocks noChangeArrowheads="1"/>
          </p:cNvSpPr>
          <p:nvPr/>
        </p:nvSpPr>
        <p:spPr bwMode="auto">
          <a:xfrm>
            <a:off x="457200" y="228600"/>
            <a:ext cx="8229600" cy="1066800"/>
          </a:xfrm>
          <a:prstGeom prst="rect">
            <a:avLst/>
          </a:prstGeom>
          <a:noFill/>
          <a:ln w="9525">
            <a:noFill/>
            <a:miter lim="800000"/>
            <a:headEnd/>
            <a:tailEnd/>
          </a:ln>
        </p:spPr>
        <p:txBody>
          <a:bodyPr anchor="ctr"/>
          <a:lstStyle/>
          <a:p>
            <a:pPr algn="ctr" eaLnBrk="0" hangingPunct="0">
              <a:defRPr/>
            </a:pPr>
            <a:r>
              <a:rPr lang="en-US" sz="3000" b="1" dirty="0">
                <a:solidFill>
                  <a:schemeClr val="tx2"/>
                </a:solidFill>
                <a:effectLst>
                  <a:outerShdw blurRad="38100" dist="38100" dir="2700000" algn="tl">
                    <a:srgbClr val="000000">
                      <a:alpha val="43137"/>
                    </a:srgbClr>
                  </a:outerShdw>
                </a:effectLst>
              </a:rPr>
              <a:t> </a:t>
            </a:r>
            <a:r>
              <a:rPr lang="en-US" sz="3000" b="1" dirty="0">
                <a:solidFill>
                  <a:schemeClr val="tx2"/>
                </a:solidFill>
                <a:effectLst>
                  <a:outerShdw blurRad="38100" dist="38100" dir="2700000" algn="tl">
                    <a:srgbClr val="000000">
                      <a:alpha val="43137"/>
                    </a:srgbClr>
                  </a:outerShdw>
                </a:effectLst>
                <a:latin typeface="+mj-lt"/>
              </a:rPr>
              <a:t>Benzodiazepines + Opioids</a:t>
            </a:r>
          </a:p>
        </p:txBody>
      </p:sp>
    </p:spTree>
    <p:extLst>
      <p:ext uri="{BB962C8B-B14F-4D97-AF65-F5344CB8AC3E}">
        <p14:creationId xmlns:p14="http://schemas.microsoft.com/office/powerpoint/2010/main" val="42758578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3456C-2BA3-CC40-80D1-151DF5CD6390}"/>
              </a:ext>
            </a:extLst>
          </p:cNvPr>
          <p:cNvSpPr>
            <a:spLocks noGrp="1"/>
          </p:cNvSpPr>
          <p:nvPr>
            <p:ph type="title"/>
          </p:nvPr>
        </p:nvSpPr>
        <p:spPr/>
        <p:txBody>
          <a:bodyPr/>
          <a:lstStyle/>
          <a:p>
            <a:pPr algn="ctr"/>
            <a:r>
              <a:rPr lang="en-US" sz="4000" dirty="0">
                <a:solidFill>
                  <a:schemeClr val="tx2"/>
                </a:solidFill>
              </a:rPr>
              <a:t>Medication Management </a:t>
            </a:r>
          </a:p>
        </p:txBody>
      </p:sp>
      <p:sp>
        <p:nvSpPr>
          <p:cNvPr id="3" name="Content Placeholder 2">
            <a:extLst>
              <a:ext uri="{FF2B5EF4-FFF2-40B4-BE49-F238E27FC236}">
                <a16:creationId xmlns:a16="http://schemas.microsoft.com/office/drawing/2014/main" id="{5811FA81-F336-074C-97C9-3E942787EE7D}"/>
              </a:ext>
            </a:extLst>
          </p:cNvPr>
          <p:cNvSpPr>
            <a:spLocks noGrp="1"/>
          </p:cNvSpPr>
          <p:nvPr>
            <p:ph idx="1"/>
          </p:nvPr>
        </p:nvSpPr>
        <p:spPr/>
        <p:txBody>
          <a:bodyPr/>
          <a:lstStyle/>
          <a:p>
            <a:r>
              <a:rPr lang="en-US" dirty="0"/>
              <a:t>Ambivalence is common re: use of meds in patients  with SUDs</a:t>
            </a:r>
          </a:p>
          <a:p>
            <a:r>
              <a:rPr lang="en-US" dirty="0"/>
              <a:t>When to initiate pharmacotherapy when diagnosis is unclear?	</a:t>
            </a:r>
          </a:p>
          <a:p>
            <a:pPr lvl="1"/>
            <a:r>
              <a:rPr lang="en-US" dirty="0"/>
              <a:t>With psychosis, depression, moderate to severe or mania, treat sooner.</a:t>
            </a:r>
          </a:p>
          <a:p>
            <a:pPr lvl="1">
              <a:buFont typeface="Arial" panose="020B0604020202020204" pitchFamily="34" charset="0"/>
              <a:buChar char="•"/>
            </a:pPr>
            <a:r>
              <a:rPr lang="en-US" sz="3200" dirty="0"/>
              <a:t>Strategies include:</a:t>
            </a:r>
          </a:p>
          <a:p>
            <a:pPr lvl="2">
              <a:buFont typeface="Arial" panose="020B0604020202020204" pitchFamily="34" charset="0"/>
              <a:buChar char="•"/>
            </a:pPr>
            <a:r>
              <a:rPr lang="en-US" dirty="0"/>
              <a:t>Verbalize clear expectations</a:t>
            </a:r>
          </a:p>
          <a:p>
            <a:pPr lvl="2">
              <a:buFont typeface="Arial" panose="020B0604020202020204" pitchFamily="34" charset="0"/>
              <a:buChar char="•"/>
            </a:pPr>
            <a:r>
              <a:rPr lang="en-US" dirty="0"/>
              <a:t>Assume potential misuse and drug interactions</a:t>
            </a:r>
          </a:p>
          <a:p>
            <a:pPr lvl="2">
              <a:buFont typeface="Arial" panose="020B0604020202020204" pitchFamily="34" charset="0"/>
              <a:buChar char="•"/>
            </a:pPr>
            <a:r>
              <a:rPr lang="en-US" dirty="0"/>
              <a:t>Schedule frequent follow ups</a:t>
            </a:r>
          </a:p>
        </p:txBody>
      </p:sp>
      <p:sp>
        <p:nvSpPr>
          <p:cNvPr id="4" name="Slide Number Placeholder 3">
            <a:extLst>
              <a:ext uri="{FF2B5EF4-FFF2-40B4-BE49-F238E27FC236}">
                <a16:creationId xmlns:a16="http://schemas.microsoft.com/office/drawing/2014/main" id="{D4B43E63-DC1B-8A48-B862-F056829E8FC2}"/>
              </a:ext>
            </a:extLst>
          </p:cNvPr>
          <p:cNvSpPr>
            <a:spLocks noGrp="1"/>
          </p:cNvSpPr>
          <p:nvPr>
            <p:ph type="sldNum" sz="quarter" idx="12"/>
          </p:nvPr>
        </p:nvSpPr>
        <p:spPr/>
        <p:txBody>
          <a:bodyPr/>
          <a:lstStyle/>
          <a:p>
            <a:pPr>
              <a:defRPr/>
            </a:pPr>
            <a:fld id="{339EE68D-2CF5-4C29-A6BF-8A742784B849}" type="slidenum">
              <a:rPr lang="en-US" smtClean="0"/>
              <a:pPr>
                <a:defRPr/>
              </a:pPr>
              <a:t>32</a:t>
            </a:fld>
            <a:endParaRPr lang="en-US"/>
          </a:p>
        </p:txBody>
      </p:sp>
    </p:spTree>
    <p:extLst>
      <p:ext uri="{BB962C8B-B14F-4D97-AF65-F5344CB8AC3E}">
        <p14:creationId xmlns:p14="http://schemas.microsoft.com/office/powerpoint/2010/main" val="13162601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6BA26-B099-A94D-BB44-BCBE8F8BD121}"/>
              </a:ext>
            </a:extLst>
          </p:cNvPr>
          <p:cNvSpPr>
            <a:spLocks noGrp="1"/>
          </p:cNvSpPr>
          <p:nvPr>
            <p:ph type="title"/>
          </p:nvPr>
        </p:nvSpPr>
        <p:spPr>
          <a:xfrm>
            <a:off x="152400" y="106363"/>
            <a:ext cx="8991600" cy="1798637"/>
          </a:xfrm>
        </p:spPr>
        <p:txBody>
          <a:bodyPr/>
          <a:lstStyle/>
          <a:p>
            <a:pPr algn="ctr"/>
            <a:r>
              <a:rPr lang="en-US" dirty="0">
                <a:solidFill>
                  <a:schemeClr val="tx2"/>
                </a:solidFill>
              </a:rPr>
              <a:t>Pharmacotherapy recommendations for psychiatric disorders in patients with chronic pain</a:t>
            </a:r>
          </a:p>
        </p:txBody>
      </p:sp>
      <p:sp>
        <p:nvSpPr>
          <p:cNvPr id="3" name="Content Placeholder 2">
            <a:extLst>
              <a:ext uri="{FF2B5EF4-FFF2-40B4-BE49-F238E27FC236}">
                <a16:creationId xmlns:a16="http://schemas.microsoft.com/office/drawing/2014/main" id="{2880952F-D465-6645-A611-70A88DB9B144}"/>
              </a:ext>
            </a:extLst>
          </p:cNvPr>
          <p:cNvSpPr>
            <a:spLocks noGrp="1"/>
          </p:cNvSpPr>
          <p:nvPr>
            <p:ph idx="1"/>
          </p:nvPr>
        </p:nvSpPr>
        <p:spPr>
          <a:xfrm>
            <a:off x="152400" y="1752600"/>
            <a:ext cx="8839200" cy="4953000"/>
          </a:xfrm>
        </p:spPr>
        <p:txBody>
          <a:bodyPr/>
          <a:lstStyle/>
          <a:p>
            <a:r>
              <a:rPr lang="en-US" dirty="0"/>
              <a:t>Depression–</a:t>
            </a:r>
            <a:r>
              <a:rPr lang="en-US" dirty="0" err="1"/>
              <a:t>SSRIs;Venlafaxine,Duloxetine</a:t>
            </a:r>
            <a:r>
              <a:rPr lang="en-US" dirty="0"/>
              <a:t>,, Bupropion </a:t>
            </a:r>
          </a:p>
          <a:p>
            <a:r>
              <a:rPr lang="en-US" dirty="0"/>
              <a:t>Generalized </a:t>
            </a:r>
            <a:r>
              <a:rPr lang="en-US" dirty="0" err="1"/>
              <a:t>AnxietyDisorder</a:t>
            </a:r>
            <a:r>
              <a:rPr lang="en-US" dirty="0"/>
              <a:t>–SSRIs; Buspirone, Duloxetine, Escitalopram </a:t>
            </a:r>
          </a:p>
          <a:p>
            <a:r>
              <a:rPr lang="en-US" dirty="0"/>
              <a:t>Panic Disorder–SSRIs</a:t>
            </a:r>
          </a:p>
          <a:p>
            <a:r>
              <a:rPr lang="en-US" dirty="0"/>
              <a:t>Social Anxiety–Paroxetine </a:t>
            </a:r>
          </a:p>
          <a:p>
            <a:r>
              <a:rPr lang="en-US" dirty="0"/>
              <a:t>PTSD–</a:t>
            </a:r>
            <a:r>
              <a:rPr lang="en-US" dirty="0" err="1"/>
              <a:t>SSRIs,Venlafaxine</a:t>
            </a:r>
            <a:r>
              <a:rPr lang="en-US" dirty="0"/>
              <a:t> </a:t>
            </a:r>
            <a:r>
              <a:rPr lang="en-US" dirty="0" err="1"/>
              <a:t>vER</a:t>
            </a:r>
            <a:r>
              <a:rPr lang="en-US" dirty="0"/>
              <a:t> &amp; Prazosin </a:t>
            </a:r>
          </a:p>
          <a:p>
            <a:r>
              <a:rPr lang="en-US" dirty="0"/>
              <a:t>Bipolar Disorder – Valproate </a:t>
            </a:r>
          </a:p>
          <a:p>
            <a:endParaRPr lang="en-US" dirty="0"/>
          </a:p>
        </p:txBody>
      </p:sp>
      <p:sp>
        <p:nvSpPr>
          <p:cNvPr id="4" name="Slide Number Placeholder 3">
            <a:extLst>
              <a:ext uri="{FF2B5EF4-FFF2-40B4-BE49-F238E27FC236}">
                <a16:creationId xmlns:a16="http://schemas.microsoft.com/office/drawing/2014/main" id="{7BD45D97-DF81-6F4A-9F5E-B8B1403660AC}"/>
              </a:ext>
            </a:extLst>
          </p:cNvPr>
          <p:cNvSpPr>
            <a:spLocks noGrp="1"/>
          </p:cNvSpPr>
          <p:nvPr>
            <p:ph type="sldNum" sz="quarter" idx="12"/>
          </p:nvPr>
        </p:nvSpPr>
        <p:spPr/>
        <p:txBody>
          <a:bodyPr/>
          <a:lstStyle/>
          <a:p>
            <a:pPr>
              <a:defRPr/>
            </a:pPr>
            <a:fld id="{339EE68D-2CF5-4C29-A6BF-8A742784B849}" type="slidenum">
              <a:rPr lang="en-US" smtClean="0"/>
              <a:pPr>
                <a:defRPr/>
              </a:pPr>
              <a:t>33</a:t>
            </a:fld>
            <a:endParaRPr lang="en-US"/>
          </a:p>
        </p:txBody>
      </p:sp>
    </p:spTree>
    <p:extLst>
      <p:ext uri="{BB962C8B-B14F-4D97-AF65-F5344CB8AC3E}">
        <p14:creationId xmlns:p14="http://schemas.microsoft.com/office/powerpoint/2010/main" val="37997001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0DC964-24DD-4250-BDD8-38A8BB95F920}"/>
              </a:ext>
            </a:extLst>
          </p:cNvPr>
          <p:cNvSpPr>
            <a:spLocks noGrp="1"/>
          </p:cNvSpPr>
          <p:nvPr>
            <p:ph type="title"/>
          </p:nvPr>
        </p:nvSpPr>
        <p:spPr/>
        <p:txBody>
          <a:bodyPr/>
          <a:lstStyle/>
          <a:p>
            <a:pPr algn="ctr"/>
            <a:r>
              <a:rPr lang="en-US" dirty="0">
                <a:solidFill>
                  <a:schemeClr val="tx2"/>
                </a:solidFill>
              </a:rPr>
              <a:t>What are the risks for SUD in depressed patients on chronic opioid therapy?</a:t>
            </a:r>
          </a:p>
        </p:txBody>
      </p:sp>
      <p:sp>
        <p:nvSpPr>
          <p:cNvPr id="3" name="Content Placeholder 2">
            <a:extLst>
              <a:ext uri="{FF2B5EF4-FFF2-40B4-BE49-F238E27FC236}">
                <a16:creationId xmlns:a16="http://schemas.microsoft.com/office/drawing/2014/main" id="{1A965B48-DF8E-410D-9F61-BB553E83932C}"/>
              </a:ext>
            </a:extLst>
          </p:cNvPr>
          <p:cNvSpPr>
            <a:spLocks noGrp="1"/>
          </p:cNvSpPr>
          <p:nvPr>
            <p:ph idx="1"/>
          </p:nvPr>
        </p:nvSpPr>
        <p:spPr>
          <a:xfrm>
            <a:off x="152400" y="1524000"/>
            <a:ext cx="8839200" cy="4419600"/>
          </a:xfrm>
        </p:spPr>
        <p:txBody>
          <a:bodyPr/>
          <a:lstStyle/>
          <a:p>
            <a:pPr>
              <a:spcBef>
                <a:spcPts val="1272"/>
              </a:spcBef>
            </a:pPr>
            <a:r>
              <a:rPr lang="en-US" sz="2800" dirty="0"/>
              <a:t>Patients with moderate to severe depression are 1.8 and 2.4 times more likely, respectively, to misuse opioid medications to relieve these symptoms </a:t>
            </a:r>
          </a:p>
          <a:p>
            <a:pPr>
              <a:spcBef>
                <a:spcPts val="1272"/>
              </a:spcBef>
            </a:pPr>
            <a:r>
              <a:rPr lang="en-US" sz="2800" dirty="0"/>
              <a:t>Such patients will benefit from pharmacotherapy with antidepressants</a:t>
            </a:r>
          </a:p>
          <a:p>
            <a:pPr>
              <a:spcBef>
                <a:spcPts val="1272"/>
              </a:spcBef>
            </a:pPr>
            <a:r>
              <a:rPr lang="en-US" sz="2800" dirty="0"/>
              <a:t>There are no clear guidelines for what medication, though consideration should be given to duloxetine or venlafaxine because their efficacy in chronic pain management </a:t>
            </a:r>
          </a:p>
          <a:p>
            <a:endParaRPr lang="en-US" sz="2800" dirty="0"/>
          </a:p>
          <a:p>
            <a:pPr marL="0" indent="0">
              <a:buNone/>
            </a:pPr>
            <a:r>
              <a:rPr lang="en-US" sz="1600" dirty="0"/>
              <a:t>Grattan A, et al., 2012, Annals Family Med 10(4):304-311</a:t>
            </a:r>
          </a:p>
          <a:p>
            <a:pPr marL="0" indent="0">
              <a:buNone/>
            </a:pPr>
            <a:r>
              <a:rPr lang="en-US" sz="1600" dirty="0" err="1"/>
              <a:t>Cheatle</a:t>
            </a:r>
            <a:r>
              <a:rPr lang="en-US" sz="1600" dirty="0"/>
              <a:t> MD, Gallagher RM, 2006,Current Psych Reports 8:371-376</a:t>
            </a:r>
          </a:p>
        </p:txBody>
      </p:sp>
      <p:sp>
        <p:nvSpPr>
          <p:cNvPr id="4" name="Slide Number Placeholder 3">
            <a:extLst>
              <a:ext uri="{FF2B5EF4-FFF2-40B4-BE49-F238E27FC236}">
                <a16:creationId xmlns:a16="http://schemas.microsoft.com/office/drawing/2014/main" id="{9B10EA79-06E1-4C1B-A4CE-219037240913}"/>
              </a:ext>
            </a:extLst>
          </p:cNvPr>
          <p:cNvSpPr>
            <a:spLocks noGrp="1"/>
          </p:cNvSpPr>
          <p:nvPr>
            <p:ph type="sldNum" sz="quarter" idx="12"/>
          </p:nvPr>
        </p:nvSpPr>
        <p:spPr/>
        <p:txBody>
          <a:bodyPr/>
          <a:lstStyle/>
          <a:p>
            <a:pPr>
              <a:defRPr/>
            </a:pPr>
            <a:fld id="{339EE68D-2CF5-4C29-A6BF-8A742784B849}" type="slidenum">
              <a:rPr lang="en-US" smtClean="0"/>
              <a:pPr>
                <a:defRPr/>
              </a:pPr>
              <a:t>34</a:t>
            </a:fld>
            <a:endParaRPr lang="en-US"/>
          </a:p>
        </p:txBody>
      </p:sp>
    </p:spTree>
    <p:extLst>
      <p:ext uri="{BB962C8B-B14F-4D97-AF65-F5344CB8AC3E}">
        <p14:creationId xmlns:p14="http://schemas.microsoft.com/office/powerpoint/2010/main" val="16781172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771650"/>
          </a:xfrm>
        </p:spPr>
        <p:txBody>
          <a:bodyPr/>
          <a:lstStyle/>
          <a:p>
            <a:pPr algn="ctr"/>
            <a:r>
              <a:rPr lang="en-US" dirty="0">
                <a:solidFill>
                  <a:schemeClr val="tx2"/>
                </a:solidFill>
              </a:rPr>
              <a:t>DSM-5 Diagnostic Criteria for OUD</a:t>
            </a:r>
          </a:p>
        </p:txBody>
      </p:sp>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200" y="1447800"/>
            <a:ext cx="6316133" cy="5257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3799" y="2686048"/>
            <a:ext cx="2729279" cy="22013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940284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6215" y="1"/>
            <a:ext cx="7459638" cy="990599"/>
          </a:xfrm>
          <a:ln>
            <a:noFill/>
          </a:ln>
        </p:spPr>
        <p:txBody>
          <a:bodyPr anchor="ctr" anchorCtr="0">
            <a:noAutofit/>
          </a:bodyPr>
          <a:lstStyle/>
          <a:p>
            <a:pPr algn="ctr"/>
            <a:r>
              <a:rPr lang="en-US" dirty="0">
                <a:solidFill>
                  <a:schemeClr val="tx2"/>
                </a:solidFill>
              </a:rPr>
              <a:t>Full Opioid Agonist</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47800" y="1600200"/>
            <a:ext cx="6477000" cy="4343399"/>
          </a:xfrm>
        </p:spPr>
      </p:pic>
    </p:spTree>
    <p:extLst>
      <p:ext uri="{BB962C8B-B14F-4D97-AF65-F5344CB8AC3E}">
        <p14:creationId xmlns:p14="http://schemas.microsoft.com/office/powerpoint/2010/main" val="38774437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chemeClr val="tx2"/>
                </a:solidFill>
              </a:rPr>
              <a:t>Full Opioid Agonist: </a:t>
            </a:r>
            <a:r>
              <a:rPr lang="en-US" dirty="0">
                <a:solidFill>
                  <a:srgbClr val="FFFF00"/>
                </a:solidFill>
              </a:rPr>
              <a:t>Methadone</a:t>
            </a:r>
          </a:p>
        </p:txBody>
      </p:sp>
      <p:sp>
        <p:nvSpPr>
          <p:cNvPr id="3" name="Content Placeholder 2"/>
          <p:cNvSpPr>
            <a:spLocks noGrp="1"/>
          </p:cNvSpPr>
          <p:nvPr>
            <p:ph idx="1"/>
          </p:nvPr>
        </p:nvSpPr>
        <p:spPr>
          <a:xfrm>
            <a:off x="228600" y="1417637"/>
            <a:ext cx="8763000" cy="5333999"/>
          </a:xfrm>
          <a:ln>
            <a:noFill/>
          </a:ln>
        </p:spPr>
        <p:txBody>
          <a:bodyPr>
            <a:normAutofit fontScale="70000" lnSpcReduction="20000"/>
          </a:bodyPr>
          <a:lstStyle/>
          <a:p>
            <a:pPr defTabSz="685800">
              <a:spcBef>
                <a:spcPts val="0"/>
              </a:spcBef>
              <a:buClr>
                <a:schemeClr val="bg2"/>
              </a:buClr>
              <a:defRPr/>
            </a:pPr>
            <a:r>
              <a:rPr lang="en-US" dirty="0"/>
              <a:t>Although a full agonist, methadone can help to decrease cravings</a:t>
            </a:r>
          </a:p>
          <a:p>
            <a:pPr lvl="1" defTabSz="685800">
              <a:spcBef>
                <a:spcPts val="0"/>
              </a:spcBef>
              <a:buClr>
                <a:schemeClr val="bg2"/>
              </a:buClr>
              <a:defRPr/>
            </a:pPr>
            <a:r>
              <a:rPr lang="en-US" dirty="0"/>
              <a:t>No immediate gratification reward, gradual build-up</a:t>
            </a:r>
          </a:p>
          <a:p>
            <a:pPr lvl="1" defTabSz="685800">
              <a:spcBef>
                <a:spcPts val="0"/>
              </a:spcBef>
              <a:buClr>
                <a:schemeClr val="bg2"/>
              </a:buClr>
              <a:defRPr/>
            </a:pPr>
            <a:r>
              <a:rPr lang="en-US" dirty="0"/>
              <a:t>Long-lasting: half life of 24-55 hours</a:t>
            </a:r>
          </a:p>
          <a:p>
            <a:pPr lvl="1" defTabSz="685800">
              <a:spcBef>
                <a:spcPts val="0"/>
              </a:spcBef>
              <a:buClr>
                <a:schemeClr val="bg2"/>
              </a:buClr>
              <a:defRPr/>
            </a:pPr>
            <a:r>
              <a:rPr lang="en-US" dirty="0"/>
              <a:t>High affinity for the opioid receptor and occupies the space</a:t>
            </a:r>
          </a:p>
          <a:p>
            <a:pPr lvl="1" defTabSz="685800">
              <a:spcBef>
                <a:spcPts val="0"/>
              </a:spcBef>
              <a:buClr>
                <a:schemeClr val="bg2"/>
              </a:buClr>
              <a:defRPr/>
            </a:pPr>
            <a:endParaRPr lang="en-US" dirty="0"/>
          </a:p>
          <a:p>
            <a:pPr defTabSz="685800">
              <a:spcBef>
                <a:spcPts val="0"/>
              </a:spcBef>
              <a:buClr>
                <a:schemeClr val="bg2"/>
              </a:buClr>
              <a:defRPr/>
            </a:pPr>
            <a:r>
              <a:rPr lang="en-US" dirty="0"/>
              <a:t>Can be used in both detox and maintenance settings</a:t>
            </a:r>
          </a:p>
          <a:p>
            <a:pPr lvl="1" defTabSz="685800">
              <a:spcBef>
                <a:spcPts val="0"/>
              </a:spcBef>
              <a:buClr>
                <a:schemeClr val="bg2"/>
              </a:buClr>
              <a:defRPr/>
            </a:pPr>
            <a:r>
              <a:rPr lang="en-US" dirty="0"/>
              <a:t>Detox: 20-40mg daily</a:t>
            </a:r>
          </a:p>
          <a:p>
            <a:pPr lvl="1" defTabSz="685800">
              <a:spcBef>
                <a:spcPts val="0"/>
              </a:spcBef>
              <a:buClr>
                <a:schemeClr val="bg2"/>
              </a:buClr>
              <a:defRPr/>
            </a:pPr>
            <a:r>
              <a:rPr lang="en-US" dirty="0"/>
              <a:t>Maintenance: 80-120mg daily</a:t>
            </a:r>
          </a:p>
          <a:p>
            <a:pPr lvl="1" defTabSz="685800">
              <a:spcBef>
                <a:spcPts val="0"/>
              </a:spcBef>
              <a:buClr>
                <a:schemeClr val="bg2"/>
              </a:buClr>
              <a:defRPr/>
            </a:pPr>
            <a:endParaRPr lang="en-US" dirty="0"/>
          </a:p>
          <a:p>
            <a:pPr defTabSz="685800">
              <a:spcBef>
                <a:spcPts val="0"/>
              </a:spcBef>
              <a:buClr>
                <a:schemeClr val="bg2"/>
              </a:buClr>
              <a:defRPr/>
            </a:pPr>
            <a:r>
              <a:rPr lang="en-US" dirty="0"/>
              <a:t>Can only be given for treatment of opioid use disorder at designated methadone opioid treatment programs (OTP)</a:t>
            </a:r>
          </a:p>
          <a:p>
            <a:pPr lvl="1" defTabSz="685800">
              <a:spcBef>
                <a:spcPts val="0"/>
              </a:spcBef>
              <a:buClr>
                <a:schemeClr val="bg2"/>
              </a:buClr>
              <a:defRPr/>
            </a:pPr>
            <a:r>
              <a:rPr lang="en-US" dirty="0"/>
              <a:t>Daily attendance; can be cumbersome</a:t>
            </a:r>
          </a:p>
          <a:p>
            <a:pPr lvl="1" defTabSz="685800">
              <a:spcBef>
                <a:spcPts val="0"/>
              </a:spcBef>
              <a:buClr>
                <a:schemeClr val="bg2"/>
              </a:buClr>
              <a:defRPr/>
            </a:pPr>
            <a:endParaRPr lang="en-US" dirty="0"/>
          </a:p>
          <a:p>
            <a:pPr defTabSz="685800">
              <a:spcBef>
                <a:spcPts val="0"/>
              </a:spcBef>
              <a:buClr>
                <a:schemeClr val="bg2"/>
              </a:buClr>
              <a:defRPr/>
            </a:pPr>
            <a:r>
              <a:rPr lang="en-US" dirty="0"/>
              <a:t>Concerns:</a:t>
            </a:r>
          </a:p>
          <a:p>
            <a:pPr lvl="1" defTabSz="685800">
              <a:spcBef>
                <a:spcPts val="0"/>
              </a:spcBef>
              <a:buClr>
                <a:schemeClr val="bg2"/>
              </a:buClr>
              <a:defRPr/>
            </a:pPr>
            <a:r>
              <a:rPr lang="en-US" dirty="0"/>
              <a:t>Potential for fatal overdose</a:t>
            </a:r>
          </a:p>
          <a:p>
            <a:pPr lvl="1" defTabSz="685800">
              <a:spcBef>
                <a:spcPts val="0"/>
              </a:spcBef>
              <a:buClr>
                <a:schemeClr val="bg2"/>
              </a:buClr>
              <a:defRPr/>
            </a:pPr>
            <a:r>
              <a:rPr lang="en-US" dirty="0"/>
              <a:t>Increased risk of prolonged </a:t>
            </a:r>
            <a:r>
              <a:rPr lang="en-US" dirty="0" err="1"/>
              <a:t>QTc</a:t>
            </a:r>
            <a:endParaRPr lang="en-US" dirty="0"/>
          </a:p>
          <a:p>
            <a:pPr lvl="2" defTabSz="685800">
              <a:spcBef>
                <a:spcPts val="0"/>
              </a:spcBef>
              <a:buClr>
                <a:schemeClr val="bg2"/>
              </a:buClr>
              <a:defRPr/>
            </a:pPr>
            <a:r>
              <a:rPr lang="en-US" dirty="0"/>
              <a:t>Screen patients for family history, known cardiac disease or syncopal episodes, on multiple drugs that may prolong </a:t>
            </a:r>
            <a:r>
              <a:rPr lang="en-US" dirty="0" err="1"/>
              <a:t>QTc</a:t>
            </a:r>
            <a:endParaRPr lang="en-US" dirty="0"/>
          </a:p>
          <a:p>
            <a:pPr lvl="2" defTabSz="685800">
              <a:spcBef>
                <a:spcPts val="0"/>
              </a:spcBef>
              <a:buClr>
                <a:schemeClr val="bg2"/>
              </a:buClr>
              <a:defRPr/>
            </a:pPr>
            <a:r>
              <a:rPr lang="en-US" dirty="0"/>
              <a:t>EKG monitoring for at-risk patients and if methadone dose &gt;100mg daily</a:t>
            </a:r>
          </a:p>
          <a:p>
            <a:pPr lvl="2" defTabSz="685800">
              <a:spcBef>
                <a:spcPts val="0"/>
              </a:spcBef>
              <a:buClr>
                <a:schemeClr val="bg2"/>
              </a:buClr>
              <a:defRPr/>
            </a:pPr>
            <a:endParaRPr lang="en-US" dirty="0"/>
          </a:p>
        </p:txBody>
      </p:sp>
    </p:spTree>
    <p:extLst>
      <p:ext uri="{BB962C8B-B14F-4D97-AF65-F5344CB8AC3E}">
        <p14:creationId xmlns:p14="http://schemas.microsoft.com/office/powerpoint/2010/main" val="16705923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2"/>
                </a:solidFill>
              </a:rPr>
              <a:t>Partial Opioid Agonist: </a:t>
            </a:r>
            <a:r>
              <a:rPr lang="en-US" dirty="0">
                <a:solidFill>
                  <a:srgbClr val="FFFF00"/>
                </a:solidFill>
              </a:rPr>
              <a:t>Buprenorphine</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533400" y="1523999"/>
                <a:ext cx="8001000" cy="4953001"/>
              </a:xfrm>
            </p:spPr>
            <p:txBody>
              <a:bodyPr>
                <a:normAutofit fontScale="70000" lnSpcReduction="20000"/>
              </a:bodyPr>
              <a:lstStyle/>
              <a:p>
                <a:r>
                  <a:rPr lang="en-US" dirty="0"/>
                  <a:t>Helps to decrease cravings, intensity and frequency, without euphoria</a:t>
                </a:r>
              </a:p>
              <a:p>
                <a:pPr marL="0" indent="0">
                  <a:buNone/>
                </a:pPr>
                <a:endParaRPr lang="en-US" dirty="0"/>
              </a:p>
              <a:p>
                <a:r>
                  <a:rPr lang="en-US" dirty="0"/>
                  <a:t>High affinity for </a:t>
                </a:r>
                <a14:m>
                  <m:oMath xmlns:m="http://schemas.openxmlformats.org/officeDocument/2006/math">
                    <m:r>
                      <a:rPr lang="en-US" i="1" smtClean="0">
                        <a:latin typeface="Cambria Math" charset="0"/>
                        <a:ea typeface="Cambria Math" charset="0"/>
                        <a:cs typeface="Cambria Math" charset="0"/>
                      </a:rPr>
                      <m:t>𝜇</m:t>
                    </m:r>
                  </m:oMath>
                </a14:m>
                <a:r>
                  <a:rPr lang="en-US" dirty="0"/>
                  <a:t>-opioid receptors and is slow to dissociate</a:t>
                </a:r>
              </a:p>
              <a:p>
                <a:pPr marL="0" indent="0">
                  <a:buNone/>
                </a:pPr>
                <a:endParaRPr lang="en-US" dirty="0"/>
              </a:p>
              <a:p>
                <a:r>
                  <a:rPr lang="en-US" dirty="0"/>
                  <a:t>Patient must be in mild-moderate opioid withdrawal (or completely abstinent) prior to buprenorphine induction</a:t>
                </a:r>
              </a:p>
              <a:p>
                <a:pPr lvl="1"/>
                <a:r>
                  <a:rPr lang="en-US" dirty="0"/>
                  <a:t>Abstinent 16-36 hours before induction</a:t>
                </a:r>
              </a:p>
              <a:p>
                <a:pPr lvl="2"/>
                <a:r>
                  <a:rPr lang="en-US" dirty="0"/>
                  <a:t>16 hours for short-acting opioids (heroin)</a:t>
                </a:r>
              </a:p>
              <a:p>
                <a:pPr lvl="2"/>
                <a:r>
                  <a:rPr lang="en-US" dirty="0"/>
                  <a:t>24 hours for extended release opioid medications</a:t>
                </a:r>
              </a:p>
              <a:p>
                <a:pPr lvl="2"/>
                <a:endParaRPr lang="en-US" dirty="0"/>
              </a:p>
              <a:p>
                <a:r>
                  <a:rPr lang="en-US" dirty="0"/>
                  <a:t>Maintenance dosing is usually 8-16mg daily.</a:t>
                </a:r>
              </a:p>
              <a:p>
                <a:pPr lvl="1"/>
                <a:r>
                  <a:rPr lang="en-US" dirty="0"/>
                  <a:t>Some take every other day or 3x/week</a:t>
                </a:r>
              </a:p>
              <a:p>
                <a:pPr marL="457200" lvl="1" indent="0">
                  <a:buNone/>
                </a:pPr>
                <a:r>
                  <a:rPr lang="en-US" dirty="0"/>
                  <a:t>	 </a:t>
                </a:r>
              </a:p>
              <a:p>
                <a:r>
                  <a:rPr lang="en-US" dirty="0"/>
                  <a:t>No recommended time limit for treatment: can be used for detox as well as maintenance.</a:t>
                </a:r>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533400" y="1523999"/>
                <a:ext cx="8001000" cy="4953001"/>
              </a:xfrm>
              <a:blipFill>
                <a:blip r:embed="rId2"/>
                <a:stretch>
                  <a:fillRect l="-915" t="-2091" r="-1524" b="-738"/>
                </a:stretch>
              </a:blipFill>
            </p:spPr>
            <p:txBody>
              <a:bodyPr/>
              <a:lstStyle/>
              <a:p>
                <a:r>
                  <a:rPr lang="en-US">
                    <a:noFill/>
                  </a:rPr>
                  <a:t> </a:t>
                </a:r>
              </a:p>
            </p:txBody>
          </p:sp>
        </mc:Fallback>
      </mc:AlternateContent>
    </p:spTree>
    <p:extLst>
      <p:ext uri="{BB962C8B-B14F-4D97-AF65-F5344CB8AC3E}">
        <p14:creationId xmlns:p14="http://schemas.microsoft.com/office/powerpoint/2010/main" val="20529650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cstate="print">
            <a:extLst>
              <a:ext uri="{28A0092B-C50C-407E-A947-70E740481C1C}">
                <a14:useLocalDpi xmlns:a14="http://schemas.microsoft.com/office/drawing/2010/main" val="0"/>
              </a:ext>
            </a:extLst>
          </a:blip>
          <a:srcRect l="9427" r="6114" b="-6"/>
          <a:stretch/>
        </p:blipFill>
        <p:spPr>
          <a:xfrm>
            <a:off x="6202609" y="4269330"/>
            <a:ext cx="2613957" cy="1617198"/>
          </a:xfrm>
          <a:prstGeom prst="roundRect">
            <a:avLst>
              <a:gd name="adj" fmla="val 1858"/>
            </a:avLst>
          </a:prstGeom>
          <a:effectLst>
            <a:outerShdw blurRad="50800" dist="50800" dir="5400000" algn="tl" rotWithShape="0">
              <a:srgbClr val="000000">
                <a:alpha val="43000"/>
              </a:srgbClr>
            </a:outerShdw>
          </a:effectLst>
        </p:spPr>
      </p:pic>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l="13708" r="19494" b="2"/>
          <a:stretch/>
        </p:blipFill>
        <p:spPr>
          <a:xfrm>
            <a:off x="6609284" y="2632745"/>
            <a:ext cx="1800608" cy="1516269"/>
          </a:xfrm>
          <a:prstGeom prst="roundRect">
            <a:avLst>
              <a:gd name="adj" fmla="val 1858"/>
            </a:avLst>
          </a:prstGeom>
          <a:effectLst>
            <a:outerShdw blurRad="50800" dist="50800" dir="5400000" algn="tl" rotWithShape="0">
              <a:srgbClr val="000000">
                <a:alpha val="43000"/>
              </a:srgbClr>
            </a:outerShdw>
          </a:effectLst>
        </p:spPr>
      </p:pic>
      <p:sp>
        <p:nvSpPr>
          <p:cNvPr id="2" name="Title 1"/>
          <p:cNvSpPr>
            <a:spLocks noGrp="1"/>
          </p:cNvSpPr>
          <p:nvPr>
            <p:ph type="title"/>
          </p:nvPr>
        </p:nvSpPr>
        <p:spPr>
          <a:xfrm>
            <a:off x="866214" y="381001"/>
            <a:ext cx="6906185" cy="590471"/>
          </a:xfrm>
        </p:spPr>
        <p:txBody>
          <a:bodyPr>
            <a:normAutofit fontScale="90000"/>
          </a:bodyPr>
          <a:lstStyle/>
          <a:p>
            <a:r>
              <a:rPr lang="en-US" dirty="0">
                <a:solidFill>
                  <a:schemeClr val="tx2"/>
                </a:solidFill>
              </a:rPr>
              <a:t>Partial Opioid Agonist: </a:t>
            </a:r>
            <a:r>
              <a:rPr lang="en-US" dirty="0">
                <a:solidFill>
                  <a:srgbClr val="FFFF00"/>
                </a:solidFill>
              </a:rPr>
              <a:t>Buprenorphine</a:t>
            </a:r>
          </a:p>
        </p:txBody>
      </p:sp>
      <p:sp>
        <p:nvSpPr>
          <p:cNvPr id="3" name="Content Placeholder 2"/>
          <p:cNvSpPr>
            <a:spLocks noGrp="1"/>
          </p:cNvSpPr>
          <p:nvPr>
            <p:ph idx="1"/>
          </p:nvPr>
        </p:nvSpPr>
        <p:spPr>
          <a:xfrm>
            <a:off x="327434" y="1524000"/>
            <a:ext cx="3553080" cy="5029200"/>
          </a:xfrm>
        </p:spPr>
        <p:txBody>
          <a:bodyPr anchor="ctr">
            <a:normAutofit fontScale="62500" lnSpcReduction="20000"/>
          </a:bodyPr>
          <a:lstStyle/>
          <a:p>
            <a:pPr marL="0" indent="0">
              <a:buNone/>
            </a:pPr>
            <a:endParaRPr lang="en-US" sz="1200" dirty="0"/>
          </a:p>
          <a:p>
            <a:pPr lvl="1"/>
            <a:r>
              <a:rPr lang="en-US" dirty="0"/>
              <a:t>Sublingual films</a:t>
            </a:r>
          </a:p>
          <a:p>
            <a:pPr lvl="2"/>
            <a:r>
              <a:rPr lang="en-US" dirty="0"/>
              <a:t>Buprenorphine/naloxone (Suboxone)</a:t>
            </a:r>
          </a:p>
          <a:p>
            <a:pPr lvl="2"/>
            <a:endParaRPr lang="en-US" dirty="0"/>
          </a:p>
          <a:p>
            <a:pPr lvl="1"/>
            <a:r>
              <a:rPr lang="en-US" dirty="0"/>
              <a:t>Buccal films</a:t>
            </a:r>
          </a:p>
          <a:p>
            <a:pPr lvl="2"/>
            <a:r>
              <a:rPr lang="en-US" dirty="0"/>
              <a:t>Buprenorphine/naloxone (</a:t>
            </a:r>
            <a:r>
              <a:rPr lang="en-US" dirty="0" err="1"/>
              <a:t>Bunavail</a:t>
            </a:r>
            <a:r>
              <a:rPr lang="en-US" dirty="0"/>
              <a:t>)</a:t>
            </a:r>
          </a:p>
          <a:p>
            <a:pPr lvl="2"/>
            <a:endParaRPr lang="en-US" dirty="0"/>
          </a:p>
          <a:p>
            <a:pPr lvl="1"/>
            <a:r>
              <a:rPr lang="en-US" dirty="0"/>
              <a:t>Sublingual tabs</a:t>
            </a:r>
          </a:p>
          <a:p>
            <a:pPr lvl="2"/>
            <a:r>
              <a:rPr lang="en-US" dirty="0"/>
              <a:t>Buprenorphine (</a:t>
            </a:r>
            <a:r>
              <a:rPr lang="en-US" dirty="0" err="1"/>
              <a:t>Subutex</a:t>
            </a:r>
            <a:r>
              <a:rPr lang="en-US" dirty="0"/>
              <a:t>)</a:t>
            </a:r>
          </a:p>
          <a:p>
            <a:pPr lvl="2"/>
            <a:r>
              <a:rPr lang="en-US" dirty="0"/>
              <a:t>Buprenorphine/naloxone (</a:t>
            </a:r>
            <a:r>
              <a:rPr lang="en-US" dirty="0" err="1"/>
              <a:t>Zubsolv</a:t>
            </a:r>
            <a:r>
              <a:rPr lang="en-US" dirty="0"/>
              <a:t> and generic equivalents)</a:t>
            </a:r>
          </a:p>
          <a:p>
            <a:pPr lvl="2"/>
            <a:endParaRPr lang="en-US" dirty="0"/>
          </a:p>
          <a:p>
            <a:pPr lvl="1"/>
            <a:r>
              <a:rPr lang="en-US" dirty="0"/>
              <a:t>Subdermal rod implants</a:t>
            </a:r>
          </a:p>
          <a:p>
            <a:pPr lvl="2">
              <a:buFont typeface="Arial" panose="020B0604020202020204" pitchFamily="34" charset="0"/>
              <a:buChar char="•"/>
            </a:pPr>
            <a:r>
              <a:rPr lang="en-US" dirty="0"/>
              <a:t> Buprenorphine       (</a:t>
            </a:r>
            <a:r>
              <a:rPr lang="en-US" dirty="0" err="1"/>
              <a:t>Probuphine</a:t>
            </a:r>
            <a:r>
              <a:rPr lang="en-US" dirty="0"/>
              <a:t>)</a:t>
            </a:r>
          </a:p>
          <a:p>
            <a:pPr marL="457200" lvl="1" indent="0">
              <a:buNone/>
            </a:pPr>
            <a:endParaRPr lang="en-US" dirty="0"/>
          </a:p>
          <a:p>
            <a:pPr lvl="1"/>
            <a:r>
              <a:rPr lang="en-US" dirty="0"/>
              <a:t>Subcutaneous</a:t>
            </a:r>
          </a:p>
          <a:p>
            <a:pPr lvl="2"/>
            <a:r>
              <a:rPr lang="en-US" dirty="0"/>
              <a:t>Buprenorphine/naloxone (</a:t>
            </a:r>
            <a:r>
              <a:rPr lang="en-US" dirty="0" err="1"/>
              <a:t>Sublocade</a:t>
            </a:r>
            <a:r>
              <a:rPr lang="en-US" dirty="0"/>
              <a:t>)</a:t>
            </a:r>
          </a:p>
          <a:p>
            <a:pPr lvl="2">
              <a:buFontTx/>
              <a:buChar char="-"/>
            </a:pPr>
            <a:endParaRPr lang="en-US" dirty="0"/>
          </a:p>
          <a:p>
            <a:pPr marL="914400" lvl="2" indent="0">
              <a:buNone/>
            </a:pPr>
            <a:endParaRPr lang="en-US" dirty="0"/>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80514" y="2600177"/>
            <a:ext cx="2322095" cy="1548837"/>
          </a:xfrm>
          <a:prstGeom prst="rect">
            <a:avLst/>
          </a:prstGeom>
          <a:effectLst>
            <a:outerShdw blurRad="50800" dist="76200" dir="5400000" algn="t" rotWithShape="0">
              <a:prstClr val="black">
                <a:alpha val="40000"/>
              </a:prstClr>
            </a:outerShdw>
          </a:effectLst>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95027" y="4269330"/>
            <a:ext cx="1693069" cy="1643063"/>
          </a:xfrm>
          <a:prstGeom prst="rect">
            <a:avLst/>
          </a:prstGeom>
          <a:effectLst>
            <a:outerShdw blurRad="50800" dist="76200" dir="5400000" algn="t" rotWithShape="0">
              <a:prstClr val="black">
                <a:alpha val="40000"/>
              </a:prstClr>
            </a:outerShdw>
          </a:effectLst>
        </p:spPr>
      </p:pic>
    </p:spTree>
    <p:extLst>
      <p:ext uri="{BB962C8B-B14F-4D97-AF65-F5344CB8AC3E}">
        <p14:creationId xmlns:p14="http://schemas.microsoft.com/office/powerpoint/2010/main" val="40030345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29FCA-BD16-2E46-A688-5577A9A5DB69}"/>
              </a:ext>
            </a:extLst>
          </p:cNvPr>
          <p:cNvSpPr>
            <a:spLocks noGrp="1"/>
          </p:cNvSpPr>
          <p:nvPr>
            <p:ph type="title"/>
          </p:nvPr>
        </p:nvSpPr>
        <p:spPr>
          <a:xfrm>
            <a:off x="533400" y="106363"/>
            <a:ext cx="8001000" cy="731837"/>
          </a:xfrm>
        </p:spPr>
        <p:txBody>
          <a:bodyPr/>
          <a:lstStyle/>
          <a:p>
            <a:pPr algn="ctr"/>
            <a:r>
              <a:rPr lang="en-US" dirty="0">
                <a:solidFill>
                  <a:schemeClr val="tx2"/>
                </a:solidFill>
              </a:rPr>
              <a:t>CASE</a:t>
            </a:r>
          </a:p>
        </p:txBody>
      </p:sp>
      <p:sp>
        <p:nvSpPr>
          <p:cNvPr id="3" name="Content Placeholder 2">
            <a:extLst>
              <a:ext uri="{FF2B5EF4-FFF2-40B4-BE49-F238E27FC236}">
                <a16:creationId xmlns:a16="http://schemas.microsoft.com/office/drawing/2014/main" id="{72611F63-4FB4-C942-8940-DE259FF86DE5}"/>
              </a:ext>
            </a:extLst>
          </p:cNvPr>
          <p:cNvSpPr>
            <a:spLocks noGrp="1"/>
          </p:cNvSpPr>
          <p:nvPr>
            <p:ph idx="1"/>
          </p:nvPr>
        </p:nvSpPr>
        <p:spPr>
          <a:xfrm>
            <a:off x="0" y="838200"/>
            <a:ext cx="9144000" cy="5867400"/>
          </a:xfrm>
        </p:spPr>
        <p:txBody>
          <a:bodyPr/>
          <a:lstStyle/>
          <a:p>
            <a:pPr>
              <a:spcBef>
                <a:spcPts val="0"/>
              </a:spcBef>
            </a:pPr>
            <a:r>
              <a:rPr lang="en-US" sz="2200" dirty="0"/>
              <a:t>Patient is a 63 </a:t>
            </a:r>
            <a:r>
              <a:rPr lang="en-US" sz="2200" dirty="0" err="1"/>
              <a:t>y.old</a:t>
            </a:r>
            <a:r>
              <a:rPr lang="en-US" sz="2200" dirty="0"/>
              <a:t>, Caucasian, professional, female with incisional pain from prior left knee replacement for the past two years.</a:t>
            </a:r>
          </a:p>
          <a:p>
            <a:pPr marL="0" indent="0">
              <a:spcBef>
                <a:spcPts val="0"/>
              </a:spcBef>
              <a:buNone/>
            </a:pPr>
            <a:endParaRPr lang="en-US" sz="2200" dirty="0"/>
          </a:p>
          <a:p>
            <a:pPr>
              <a:spcBef>
                <a:spcPts val="0"/>
              </a:spcBef>
            </a:pPr>
            <a:r>
              <a:rPr lang="en-US" sz="2200" dirty="0"/>
              <a:t>Would like some specific advice on tapering the opioids. She is o MS </a:t>
            </a:r>
            <a:r>
              <a:rPr lang="en-US" sz="2200" dirty="0" err="1"/>
              <a:t>Contin</a:t>
            </a:r>
            <a:r>
              <a:rPr lang="en-US" sz="2200" dirty="0"/>
              <a:t> and Percocet. She says she used in the past IR Morphine, but has come off of that without worsening of the pain which the patient is agreeable to do. Also advise on benzodiazepines. Pt reports that PCP prescribed this last medication for her anxiety/stress.</a:t>
            </a:r>
          </a:p>
          <a:p>
            <a:pPr>
              <a:spcBef>
                <a:spcPts val="0"/>
              </a:spcBef>
            </a:pPr>
            <a:endParaRPr lang="en-US" sz="2200" dirty="0"/>
          </a:p>
          <a:p>
            <a:pPr>
              <a:spcBef>
                <a:spcPts val="0"/>
              </a:spcBef>
            </a:pPr>
            <a:r>
              <a:rPr lang="en-US" sz="2000" dirty="0"/>
              <a:t>Change doctors ; this is the first visit with you</a:t>
            </a:r>
          </a:p>
          <a:p>
            <a:pPr>
              <a:spcBef>
                <a:spcPts val="0"/>
              </a:spcBef>
            </a:pPr>
            <a:endParaRPr lang="en-US" sz="2000" dirty="0"/>
          </a:p>
          <a:p>
            <a:pPr>
              <a:spcBef>
                <a:spcPts val="0"/>
              </a:spcBef>
            </a:pPr>
            <a:r>
              <a:rPr lang="en-US" sz="2000" dirty="0"/>
              <a:t>On exam: Mild to moderate pain on extension of the knee, then you noticed sweaty, mild anxiety  and she reported some abdominal cramps</a:t>
            </a:r>
          </a:p>
          <a:p>
            <a:pPr marL="0" indent="0">
              <a:buNone/>
            </a:pPr>
            <a:r>
              <a:rPr lang="en-GB" sz="2000" dirty="0"/>
              <a:t>     Had a bad experience with PT </a:t>
            </a:r>
          </a:p>
          <a:p>
            <a:pPr>
              <a:buFont typeface="Arial"/>
              <a:buChar char="•"/>
            </a:pPr>
            <a:r>
              <a:rPr lang="en-GB" sz="2000" dirty="0"/>
              <a:t>Tried acetaminophen, ibuprofen, and cyclobenzaprine without benefit in the past</a:t>
            </a:r>
          </a:p>
          <a:p>
            <a:pPr marL="0" indent="0">
              <a:spcBef>
                <a:spcPts val="0"/>
              </a:spcBef>
              <a:buNone/>
            </a:pPr>
            <a:endParaRPr lang="en-US" sz="2000" dirty="0"/>
          </a:p>
          <a:p>
            <a:pPr>
              <a:spcBef>
                <a:spcPts val="0"/>
              </a:spcBef>
            </a:pPr>
            <a:endParaRPr lang="en-US" sz="2000" dirty="0"/>
          </a:p>
          <a:p>
            <a:pPr>
              <a:spcBef>
                <a:spcPts val="0"/>
              </a:spcBef>
            </a:pPr>
            <a:endParaRPr lang="en-US" sz="2200" dirty="0"/>
          </a:p>
          <a:p>
            <a:pPr marL="0" indent="0">
              <a:spcBef>
                <a:spcPts val="0"/>
              </a:spcBef>
              <a:buNone/>
            </a:pPr>
            <a:r>
              <a:rPr lang="en-US" sz="2200" dirty="0"/>
              <a:t> </a:t>
            </a:r>
          </a:p>
          <a:p>
            <a:pPr marL="0" indent="0">
              <a:buNone/>
            </a:pPr>
            <a:r>
              <a:rPr lang="en-US" sz="800" dirty="0"/>
              <a:t> </a:t>
            </a:r>
          </a:p>
          <a:p>
            <a:endParaRPr lang="en-US" dirty="0"/>
          </a:p>
        </p:txBody>
      </p:sp>
      <p:sp>
        <p:nvSpPr>
          <p:cNvPr id="4" name="Slide Number Placeholder 3">
            <a:extLst>
              <a:ext uri="{FF2B5EF4-FFF2-40B4-BE49-F238E27FC236}">
                <a16:creationId xmlns:a16="http://schemas.microsoft.com/office/drawing/2014/main" id="{3B7590A1-77B5-7048-A351-3C713E1BA715}"/>
              </a:ext>
            </a:extLst>
          </p:cNvPr>
          <p:cNvSpPr>
            <a:spLocks noGrp="1"/>
          </p:cNvSpPr>
          <p:nvPr>
            <p:ph type="sldNum" sz="quarter" idx="12"/>
          </p:nvPr>
        </p:nvSpPr>
        <p:spPr/>
        <p:txBody>
          <a:bodyPr/>
          <a:lstStyle/>
          <a:p>
            <a:pPr>
              <a:defRPr/>
            </a:pPr>
            <a:fld id="{339EE68D-2CF5-4C29-A6BF-8A742784B849}" type="slidenum">
              <a:rPr lang="en-US" smtClean="0"/>
              <a:pPr>
                <a:defRPr/>
              </a:pPr>
              <a:t>4</a:t>
            </a:fld>
            <a:endParaRPr lang="en-US"/>
          </a:p>
        </p:txBody>
      </p:sp>
    </p:spTree>
    <p:extLst>
      <p:ext uri="{BB962C8B-B14F-4D97-AF65-F5344CB8AC3E}">
        <p14:creationId xmlns:p14="http://schemas.microsoft.com/office/powerpoint/2010/main" val="26928521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40729" y="2743200"/>
            <a:ext cx="2843946" cy="2469810"/>
          </a:xfrm>
          <a:prstGeom prst="roundRect">
            <a:avLst>
              <a:gd name="adj" fmla="val 1858"/>
            </a:avLst>
          </a:prstGeom>
          <a:effectLst>
            <a:outerShdw blurRad="50800" dist="50800" dir="5400000" algn="tl" rotWithShape="0">
              <a:srgbClr val="000000">
                <a:alpha val="43000"/>
              </a:srgbClr>
            </a:outerShdw>
          </a:effectLst>
        </p:spPr>
      </p:pic>
      <p:sp>
        <p:nvSpPr>
          <p:cNvPr id="2" name="Title 1"/>
          <p:cNvSpPr>
            <a:spLocks noGrp="1"/>
          </p:cNvSpPr>
          <p:nvPr>
            <p:ph type="title"/>
          </p:nvPr>
        </p:nvSpPr>
        <p:spPr>
          <a:xfrm>
            <a:off x="866215" y="228601"/>
            <a:ext cx="6571060" cy="761999"/>
          </a:xfrm>
        </p:spPr>
        <p:txBody>
          <a:bodyPr>
            <a:normAutofit fontScale="90000"/>
          </a:bodyPr>
          <a:lstStyle/>
          <a:p>
            <a:r>
              <a:rPr lang="en-US" dirty="0"/>
              <a:t>Partial Opioid Agonist: </a:t>
            </a:r>
            <a:r>
              <a:rPr lang="en-US" dirty="0">
                <a:solidFill>
                  <a:srgbClr val="FFFF00"/>
                </a:solidFill>
              </a:rPr>
              <a:t>Buprenorphine</a:t>
            </a:r>
          </a:p>
        </p:txBody>
      </p:sp>
      <p:sp>
        <p:nvSpPr>
          <p:cNvPr id="3" name="Content Placeholder 2"/>
          <p:cNvSpPr>
            <a:spLocks noGrp="1"/>
          </p:cNvSpPr>
          <p:nvPr>
            <p:ph idx="1"/>
          </p:nvPr>
        </p:nvSpPr>
        <p:spPr>
          <a:xfrm>
            <a:off x="609600" y="1371600"/>
            <a:ext cx="5231130" cy="4629150"/>
          </a:xfrm>
        </p:spPr>
        <p:txBody>
          <a:bodyPr anchor="ctr">
            <a:normAutofit fontScale="62500" lnSpcReduction="20000"/>
          </a:bodyPr>
          <a:lstStyle/>
          <a:p>
            <a:r>
              <a:rPr lang="en-US" dirty="0"/>
              <a:t>Prescribing: Requires completion of certification course to obtain “waiver” and DEA-X license (MDs; NPs and PAs)</a:t>
            </a:r>
          </a:p>
          <a:p>
            <a:r>
              <a:rPr lang="en-US" dirty="0"/>
              <a:t>Advantages:</a:t>
            </a:r>
          </a:p>
          <a:p>
            <a:pPr lvl="1"/>
            <a:r>
              <a:rPr lang="en-US" dirty="0"/>
              <a:t>Outpatient clinic management</a:t>
            </a:r>
          </a:p>
          <a:p>
            <a:pPr lvl="1"/>
            <a:r>
              <a:rPr lang="en-US" dirty="0"/>
              <a:t>Can provide some pain relief</a:t>
            </a:r>
          </a:p>
          <a:p>
            <a:pPr lvl="1"/>
            <a:r>
              <a:rPr lang="en-US" dirty="0"/>
              <a:t>Safer in overdose compared to full agonist</a:t>
            </a:r>
          </a:p>
          <a:p>
            <a:pPr lvl="1"/>
            <a:r>
              <a:rPr lang="en-US" dirty="0"/>
              <a:t>Little to no concerns regarding prolonged </a:t>
            </a:r>
            <a:r>
              <a:rPr lang="en-US" dirty="0" err="1"/>
              <a:t>QTc</a:t>
            </a:r>
            <a:endParaRPr lang="en-US" dirty="0"/>
          </a:p>
          <a:p>
            <a:pPr lvl="1"/>
            <a:r>
              <a:rPr lang="en-US" dirty="0"/>
              <a:t>Built-in mechanism to counteract diversion</a:t>
            </a:r>
          </a:p>
          <a:p>
            <a:r>
              <a:rPr lang="en-US" dirty="0"/>
              <a:t>Concerns if:</a:t>
            </a:r>
          </a:p>
          <a:p>
            <a:pPr lvl="1"/>
            <a:r>
              <a:rPr lang="en-US" dirty="0"/>
              <a:t>Active ETOH/benzo use</a:t>
            </a:r>
          </a:p>
          <a:p>
            <a:pPr lvl="1"/>
            <a:r>
              <a:rPr lang="en-US" dirty="0"/>
              <a:t>Caution using </a:t>
            </a:r>
            <a:r>
              <a:rPr lang="en-US" dirty="0" err="1"/>
              <a:t>bup</a:t>
            </a:r>
            <a:r>
              <a:rPr lang="en-US" dirty="0"/>
              <a:t>/naloxone combo in pregnancy- current recommendation is buprenorphine monotherapy</a:t>
            </a:r>
          </a:p>
          <a:p>
            <a:pPr lvl="1"/>
            <a:endParaRPr lang="en-US" dirty="0"/>
          </a:p>
        </p:txBody>
      </p:sp>
    </p:spTree>
    <p:extLst>
      <p:ext uri="{BB962C8B-B14F-4D97-AF65-F5344CB8AC3E}">
        <p14:creationId xmlns:p14="http://schemas.microsoft.com/office/powerpoint/2010/main" val="23997298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cap="none" dirty="0">
                <a:ln w="0"/>
                <a:solidFill>
                  <a:schemeClr val="tx2"/>
                </a:solidFill>
                <a:effectLst>
                  <a:outerShdw blurRad="38100" dist="19050" dir="2700000" algn="tl" rotWithShape="0">
                    <a:schemeClr val="dk1">
                      <a:alpha val="40000"/>
                    </a:schemeClr>
                  </a:outerShdw>
                </a:effectLst>
              </a:rPr>
              <a:t>Opioid Antagonist: Naltrexone</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19199" y="1600200"/>
            <a:ext cx="5989475" cy="4495799"/>
          </a:xfrm>
        </p:spPr>
      </p:pic>
      <p:sp>
        <p:nvSpPr>
          <p:cNvPr id="5" name="Oval 4"/>
          <p:cNvSpPr/>
          <p:nvPr/>
        </p:nvSpPr>
        <p:spPr>
          <a:xfrm>
            <a:off x="7208675" y="4090988"/>
            <a:ext cx="457200" cy="457200"/>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77715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1.45833E-6 1.85185E-6 L -1.45833E-6 0.00023 C -0.00547 -0.00093 -0.01055 -0.00139 -0.01562 -0.00255 C -0.01758 -0.00278 -0.01927 -0.0044 -0.02122 -0.00486 C -0.02734 -0.00602 -0.03346 -0.00625 -0.03945 -0.00718 C -0.04388 -0.0088 -0.04805 -0.00996 -0.05221 -0.01181 C -0.05508 -0.01296 -0.05768 -0.01528 -0.06068 -0.01644 C -0.06341 -0.01759 -0.06614 -0.01806 -0.06914 -0.01875 C -0.0832 -0.02315 -0.06862 -0.01968 -0.0888 -0.02361 C -0.09075 -0.02431 -0.09258 -0.025 -0.0944 -0.02593 C -0.09726 -0.02732 -0.09987 -0.0294 -0.10286 -0.03056 C -0.10482 -0.03125 -0.10677 -0.03171 -0.10833 -0.03287 C -0.11237 -0.03565 -0.11562 -0.04051 -0.11979 -0.04213 C -0.1293 -0.04607 -0.12174 -0.04259 -0.13229 -0.04931 C -0.13372 -0.05 -0.13528 -0.05046 -0.13672 -0.05162 C -0.13945 -0.05371 -0.14206 -0.05695 -0.14505 -0.05857 C -0.14778 -0.06019 -0.15078 -0.05996 -0.15351 -0.06088 C -0.15833 -0.06227 -0.16289 -0.06412 -0.16758 -0.06551 C -0.16992 -0.06644 -0.17226 -0.0669 -0.17448 -0.06783 L -0.20273 -0.07963 C -0.20456 -0.08033 -0.20664 -0.08102 -0.20833 -0.08195 C -0.20976 -0.08264 -0.2112 -0.0838 -0.21263 -0.08426 C -0.21536 -0.08542 -0.21836 -0.08588 -0.22109 -0.08658 C -0.24271 -0.09306 -0.21159 -0.08449 -0.23659 -0.09121 C -0.23828 -0.09283 -0.24023 -0.09491 -0.24206 -0.09607 C -0.25182 -0.10093 -0.25234 -0.09838 -0.25898 -0.10301 C -0.26875 -0.10949 -0.27031 -0.11111 -0.28008 -0.11945 C -0.28203 -0.12084 -0.28372 -0.12315 -0.28581 -0.12408 L -0.2914 -0.12639 C -0.29323 -0.12801 -0.29505 -0.1294 -0.297 -0.13102 C -0.29844 -0.13241 -0.29974 -0.13449 -0.30117 -0.13565 C -0.30325 -0.1375 -0.30924 -0.13959 -0.31094 -0.14051 C -0.3125 -0.1419 -0.3138 -0.14375 -0.31536 -0.14514 C -0.31653 -0.1463 -0.31823 -0.14607 -0.31953 -0.14746 C -0.32057 -0.14861 -0.32122 -0.15093 -0.32226 -0.15209 C -0.32357 -0.15347 -0.32513 -0.15324 -0.32656 -0.1544 C -0.33737 -0.16343 -0.32448 -0.15556 -0.33489 -0.16134 C -0.33685 -0.16389 -0.33854 -0.16667 -0.34062 -0.16852 C -0.34726 -0.17454 -0.34635 -0.17153 -0.35169 -0.17546 C -0.35377 -0.17685 -0.35547 -0.17871 -0.35755 -0.18009 C -0.35885 -0.18125 -0.36028 -0.18148 -0.36172 -0.18241 C -0.36406 -0.18403 -0.36862 -0.18912 -0.37161 -0.18959 C -0.37903 -0.19074 -0.38659 -0.19097 -0.39401 -0.1919 C -0.39492 -0.19352 -0.3957 -0.1956 -0.39687 -0.19653 C -0.39961 -0.19884 -0.40534 -0.20116 -0.40534 -0.20093 C -0.40625 -0.20278 -0.40729 -0.20417 -0.4082 -0.20579 C -0.40911 -0.20857 -0.4095 -0.21111 -0.41094 -0.21296 C -0.4125 -0.21505 -0.41471 -0.21574 -0.41653 -0.21759 C -0.42409 -0.22477 -0.41732 -0.22084 -0.425 -0.22454 C -0.42539 -0.22685 -0.42721 -0.22963 -0.42643 -0.23171 C -0.42487 -0.23542 -0.42161 -0.23611 -0.41927 -0.23912 C -0.41549 -0.24306 -0.41185 -0.24792 -0.4082 -0.25255 C -0.40625 -0.25509 -0.40417 -0.25695 -0.40247 -0.25972 C -0.39544 -0.27153 -0.39935 -0.26713 -0.39114 -0.27361 C -0.38359 -0.28658 -0.39088 -0.27593 -0.37851 -0.28773 C -0.37226 -0.29375 -0.36614 -0.30347 -0.35885 -0.30648 C -0.35169 -0.30926 -0.35508 -0.30787 -0.34896 -0.31111 C -0.34726 -0.31343 -0.34544 -0.31597 -0.34336 -0.31806 C -0.34206 -0.31968 -0.34049 -0.32107 -0.33932 -0.32269 C -0.33568 -0.32732 -0.33125 -0.33496 -0.32656 -0.33681 C -0.32278 -0.33843 -0.31901 -0.33843 -0.31536 -0.33912 C -0.3125 -0.34236 -0.30924 -0.34445 -0.30677 -0.34861 C -0.30586 -0.35 -0.30482 -0.35139 -0.30403 -0.35324 C -0.30299 -0.35533 -0.30234 -0.35834 -0.30117 -0.36019 C -0.29844 -0.36482 -0.29622 -0.36528 -0.29271 -0.36713 C -0.2918 -0.36968 -0.2914 -0.37269 -0.28997 -0.37431 C -0.2875 -0.37685 -0.28151 -0.37894 -0.28151 -0.37871 C -0.27096 -0.3963 -0.28424 -0.375 -0.27174 -0.39306 C -0.27031 -0.39514 -0.26901 -0.39792 -0.26745 -0.4 C -0.26562 -0.40255 -0.26367 -0.4044 -0.26185 -0.40695 C -0.25885 -0.41111 -0.25534 -0.41921 -0.25338 -0.42338 C -0.24987 -0.44097 -0.25469 -0.41921 -0.24922 -0.43727 C -0.24857 -0.43959 -0.24857 -0.44213 -0.24778 -0.44445 C -0.24687 -0.44699 -0.2457 -0.44884 -0.24505 -0.45139 C -0.24297 -0.45764 -0.24167 -0.46435 -0.23932 -0.47014 C -0.23828 -0.47246 -0.23776 -0.47546 -0.23659 -0.47709 C -0.23542 -0.47871 -0.23372 -0.47871 -0.23229 -0.4794 L -0.22812 -0.48403 L -0.22812 -0.4838 L -0.22656 -0.48403 " pathEditMode="relative" rAng="0" ptsTypes="AAAAAAAAAAAAAAAAAAAAAAAAAAAAAAAAAAAAAAAAAAAAAAAAAAAAAAAAAAAAAAAAAAAAAAAAAAAAAAAA">
                                      <p:cBhvr>
                                        <p:cTn id="6" dur="2000" fill="hold"/>
                                        <p:tgtEl>
                                          <p:spTgt spid="5"/>
                                        </p:tgtEl>
                                        <p:attrNameLst>
                                          <p:attrName>ppt_x</p:attrName>
                                          <p:attrName>ppt_y</p:attrName>
                                        </p:attrNameLst>
                                      </p:cBhvr>
                                      <p:rCtr x="-21328" y="-2419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99050" y="3009932"/>
            <a:ext cx="3258768" cy="2158934"/>
          </a:xfrm>
          <a:prstGeom prst="roundRect">
            <a:avLst>
              <a:gd name="adj" fmla="val 1858"/>
            </a:avLst>
          </a:prstGeom>
          <a:effectLst>
            <a:outerShdw blurRad="50800" dist="50800" dir="5400000" algn="tl" rotWithShape="0">
              <a:srgbClr val="000000">
                <a:alpha val="43000"/>
              </a:srgbClr>
            </a:outerShdw>
          </a:effectLst>
        </p:spPr>
      </p:pic>
      <p:sp>
        <p:nvSpPr>
          <p:cNvPr id="2" name="Title 1"/>
          <p:cNvSpPr>
            <a:spLocks noGrp="1"/>
          </p:cNvSpPr>
          <p:nvPr>
            <p:ph type="title"/>
          </p:nvPr>
        </p:nvSpPr>
        <p:spPr>
          <a:xfrm>
            <a:off x="866214" y="381001"/>
            <a:ext cx="7972985" cy="609599"/>
          </a:xfrm>
        </p:spPr>
        <p:txBody>
          <a:bodyPr>
            <a:normAutofit fontScale="90000"/>
          </a:bodyPr>
          <a:lstStyle/>
          <a:p>
            <a:r>
              <a:rPr lang="en-US" dirty="0">
                <a:solidFill>
                  <a:schemeClr val="tx2"/>
                </a:solidFill>
              </a:rPr>
              <a:t>Opioid Antagonist: Naltrexone (oral)</a:t>
            </a:r>
          </a:p>
        </p:txBody>
      </p:sp>
      <p:sp>
        <p:nvSpPr>
          <p:cNvPr id="3" name="Content Placeholder 2"/>
          <p:cNvSpPr>
            <a:spLocks noGrp="1"/>
          </p:cNvSpPr>
          <p:nvPr>
            <p:ph idx="1"/>
          </p:nvPr>
        </p:nvSpPr>
        <p:spPr>
          <a:xfrm>
            <a:off x="866216" y="1143000"/>
            <a:ext cx="4232834" cy="4562977"/>
          </a:xfrm>
        </p:spPr>
        <p:txBody>
          <a:bodyPr anchor="ctr">
            <a:normAutofit/>
          </a:bodyPr>
          <a:lstStyle/>
          <a:p>
            <a:pPr>
              <a:lnSpc>
                <a:spcPct val="80000"/>
              </a:lnSpc>
            </a:pPr>
            <a:r>
              <a:rPr lang="en-US" sz="1600" dirty="0"/>
              <a:t>Dosing: 50mg PO daily</a:t>
            </a:r>
          </a:p>
          <a:p>
            <a:pPr>
              <a:lnSpc>
                <a:spcPct val="80000"/>
              </a:lnSpc>
            </a:pPr>
            <a:r>
              <a:rPr lang="en-US" sz="1600" dirty="0"/>
              <a:t>Adverse effects: </a:t>
            </a:r>
          </a:p>
          <a:p>
            <a:pPr lvl="1">
              <a:lnSpc>
                <a:spcPct val="80000"/>
              </a:lnSpc>
            </a:pPr>
            <a:r>
              <a:rPr lang="en-US" sz="1600" dirty="0"/>
              <a:t>GI- abdominal pain, nausea, decreased appetite</a:t>
            </a:r>
          </a:p>
          <a:p>
            <a:pPr lvl="1">
              <a:lnSpc>
                <a:spcPct val="80000"/>
              </a:lnSpc>
            </a:pPr>
            <a:r>
              <a:rPr lang="en-US" sz="1600" dirty="0"/>
              <a:t>Sedation</a:t>
            </a:r>
          </a:p>
          <a:p>
            <a:pPr lvl="1">
              <a:lnSpc>
                <a:spcPct val="80000"/>
              </a:lnSpc>
            </a:pPr>
            <a:r>
              <a:rPr lang="en-US" sz="1600" dirty="0"/>
              <a:t>Insomnia</a:t>
            </a:r>
          </a:p>
          <a:p>
            <a:pPr lvl="1">
              <a:lnSpc>
                <a:spcPct val="80000"/>
              </a:lnSpc>
            </a:pPr>
            <a:r>
              <a:rPr lang="en-US" sz="1600" dirty="0"/>
              <a:t>Reversible hepatotoxicity- monitor LFTs closely</a:t>
            </a:r>
          </a:p>
          <a:p>
            <a:pPr lvl="2">
              <a:lnSpc>
                <a:spcPct val="80000"/>
              </a:lnSpc>
            </a:pPr>
            <a:r>
              <a:rPr lang="en-US" sz="1600" dirty="0"/>
              <a:t>Avoid in patients with acute hepatitis or liver failure</a:t>
            </a:r>
          </a:p>
          <a:p>
            <a:pPr lvl="2">
              <a:lnSpc>
                <a:spcPct val="80000"/>
              </a:lnSpc>
            </a:pPr>
            <a:endParaRPr lang="en-US" sz="1600" dirty="0"/>
          </a:p>
          <a:p>
            <a:pPr>
              <a:lnSpc>
                <a:spcPct val="80000"/>
              </a:lnSpc>
            </a:pPr>
            <a:r>
              <a:rPr lang="en-US" sz="1600" dirty="0"/>
              <a:t>Works best with compliant patients</a:t>
            </a:r>
          </a:p>
          <a:p>
            <a:pPr>
              <a:lnSpc>
                <a:spcPct val="80000"/>
              </a:lnSpc>
            </a:pPr>
            <a:endParaRPr lang="en-US" sz="1600" dirty="0"/>
          </a:p>
          <a:p>
            <a:pPr>
              <a:lnSpc>
                <a:spcPct val="80000"/>
              </a:lnSpc>
            </a:pPr>
            <a:r>
              <a:rPr lang="en-US" sz="1600" dirty="0"/>
              <a:t>Dual indication to treat alcohol use disorder</a:t>
            </a:r>
          </a:p>
          <a:p>
            <a:pPr>
              <a:lnSpc>
                <a:spcPct val="80000"/>
              </a:lnSpc>
            </a:pPr>
            <a:endParaRPr lang="en-US" sz="1600" dirty="0"/>
          </a:p>
          <a:p>
            <a:pPr>
              <a:lnSpc>
                <a:spcPct val="80000"/>
              </a:lnSpc>
            </a:pPr>
            <a:r>
              <a:rPr lang="en-US" sz="1600" b="1" u="sng" dirty="0"/>
              <a:t>IMPORTANT</a:t>
            </a:r>
            <a:r>
              <a:rPr lang="en-US" sz="1600" dirty="0"/>
              <a:t>: Must be sober from opioids x 5-7 days prior to taking first dose</a:t>
            </a:r>
          </a:p>
        </p:txBody>
      </p:sp>
      <p:sp>
        <p:nvSpPr>
          <p:cNvPr id="4" name="5-Point Star 3"/>
          <p:cNvSpPr/>
          <p:nvPr/>
        </p:nvSpPr>
        <p:spPr>
          <a:xfrm>
            <a:off x="4632158" y="4960019"/>
            <a:ext cx="276727" cy="237221"/>
          </a:xfrm>
          <a:prstGeom prst="star5">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184109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ew Image.JPG"/>
          <p:cNvPicPr>
            <a:picLocks noChangeAspect="1"/>
          </p:cNvPicPr>
          <p:nvPr/>
        </p:nvPicPr>
        <p:blipFill rotWithShape="1">
          <a:blip r:embed="rId3"/>
          <a:srcRect/>
          <a:stretch/>
        </p:blipFill>
        <p:spPr bwMode="auto">
          <a:xfrm>
            <a:off x="6045930" y="2057400"/>
            <a:ext cx="2233448" cy="3213595"/>
          </a:xfrm>
          <a:prstGeom prst="roundRect">
            <a:avLst>
              <a:gd name="adj" fmla="val 1858"/>
            </a:avLst>
          </a:prstGeom>
          <a:noFill/>
          <a:effectLst/>
        </p:spPr>
      </p:pic>
      <p:sp>
        <p:nvSpPr>
          <p:cNvPr id="2" name="Title 1"/>
          <p:cNvSpPr>
            <a:spLocks noGrp="1"/>
          </p:cNvSpPr>
          <p:nvPr>
            <p:ph type="title"/>
          </p:nvPr>
        </p:nvSpPr>
        <p:spPr>
          <a:xfrm>
            <a:off x="457200" y="152401"/>
            <a:ext cx="8686800" cy="1447799"/>
          </a:xfrm>
        </p:spPr>
        <p:txBody>
          <a:bodyPr>
            <a:normAutofit/>
          </a:bodyPr>
          <a:lstStyle/>
          <a:p>
            <a:pPr>
              <a:lnSpc>
                <a:spcPct val="80000"/>
              </a:lnSpc>
            </a:pPr>
            <a:r>
              <a:rPr lang="en-US" dirty="0">
                <a:ln w="0"/>
                <a:solidFill>
                  <a:schemeClr val="tx2"/>
                </a:solidFill>
                <a:effectLst>
                  <a:outerShdw blurRad="38100" dist="19050" dir="2700000" algn="tl" rotWithShape="0">
                    <a:schemeClr val="dk1">
                      <a:alpha val="40000"/>
                    </a:schemeClr>
                  </a:outerShdw>
                </a:effectLst>
              </a:rPr>
              <a:t>Opioid Antagonist: Extended-Release Naltrexone (IM, </a:t>
            </a:r>
            <a:r>
              <a:rPr lang="en-US" dirty="0" err="1">
                <a:ln w="0"/>
                <a:solidFill>
                  <a:schemeClr val="tx2"/>
                </a:solidFill>
                <a:effectLst>
                  <a:outerShdw blurRad="38100" dist="19050" dir="2700000" algn="tl" rotWithShape="0">
                    <a:schemeClr val="dk1">
                      <a:alpha val="40000"/>
                    </a:schemeClr>
                  </a:outerShdw>
                </a:effectLst>
              </a:rPr>
              <a:t>Vivitrol</a:t>
            </a:r>
            <a:r>
              <a:rPr lang="en-US" dirty="0">
                <a:ln w="0"/>
                <a:effectLst>
                  <a:outerShdw blurRad="38100" dist="19050" dir="2700000" algn="tl" rotWithShape="0">
                    <a:schemeClr val="dk1">
                      <a:alpha val="40000"/>
                    </a:schemeClr>
                  </a:outerShdw>
                </a:effectLst>
              </a:rPr>
              <a:t>)</a:t>
            </a:r>
          </a:p>
        </p:txBody>
      </p:sp>
      <p:sp>
        <p:nvSpPr>
          <p:cNvPr id="3" name="Content Placeholder 2"/>
          <p:cNvSpPr>
            <a:spLocks noGrp="1"/>
          </p:cNvSpPr>
          <p:nvPr>
            <p:ph idx="1"/>
          </p:nvPr>
        </p:nvSpPr>
        <p:spPr>
          <a:xfrm>
            <a:off x="854184" y="2057400"/>
            <a:ext cx="5089416" cy="4495800"/>
          </a:xfrm>
        </p:spPr>
        <p:txBody>
          <a:bodyPr anchor="ctr">
            <a:normAutofit fontScale="62500" lnSpcReduction="20000"/>
          </a:bodyPr>
          <a:lstStyle/>
          <a:p>
            <a:r>
              <a:rPr lang="en-US" dirty="0"/>
              <a:t>1 injection per month: 380 mg</a:t>
            </a:r>
          </a:p>
          <a:p>
            <a:endParaRPr lang="en-US" dirty="0"/>
          </a:p>
          <a:p>
            <a:r>
              <a:rPr lang="en-US" dirty="0"/>
              <a:t>Microspheres of naltrexone and polymeric matrix.</a:t>
            </a:r>
          </a:p>
          <a:p>
            <a:pPr marL="0" indent="0">
              <a:buNone/>
            </a:pPr>
            <a:endParaRPr lang="en-US" dirty="0"/>
          </a:p>
          <a:p>
            <a:r>
              <a:rPr lang="en-US" dirty="0"/>
              <a:t>Advantages: </a:t>
            </a:r>
          </a:p>
          <a:p>
            <a:pPr lvl="1"/>
            <a:r>
              <a:rPr lang="en-US" dirty="0"/>
              <a:t>Given q4 weeks; Better adherence with once monthly dosing</a:t>
            </a:r>
          </a:p>
          <a:p>
            <a:pPr lvl="1"/>
            <a:r>
              <a:rPr lang="en-US" dirty="0"/>
              <a:t>can be administered in clinician’s office</a:t>
            </a:r>
          </a:p>
          <a:p>
            <a:pPr lvl="1"/>
            <a:r>
              <a:rPr lang="en-US" dirty="0">
                <a:ea typeface="Arial" pitchFamily="-112" charset="0"/>
                <a:cs typeface="Arial" pitchFamily="-112" charset="0"/>
              </a:rPr>
              <a:t>More stable plasma concentrations compared to oral </a:t>
            </a:r>
            <a:r>
              <a:rPr lang="en-US" dirty="0">
                <a:solidFill>
                  <a:srgbClr val="121525"/>
                </a:solidFill>
                <a:ea typeface="Arial" pitchFamily="-112" charset="0"/>
                <a:cs typeface="Arial" pitchFamily="-112" charset="0"/>
              </a:rPr>
              <a:t>formulation</a:t>
            </a:r>
          </a:p>
          <a:p>
            <a:r>
              <a:rPr lang="en-US" dirty="0">
                <a:solidFill>
                  <a:srgbClr val="121525"/>
                </a:solidFill>
                <a:ea typeface="Arial" pitchFamily="-112" charset="0"/>
                <a:cs typeface="Arial" pitchFamily="-112" charset="0"/>
              </a:rPr>
              <a:t>Adverse effects:</a:t>
            </a:r>
          </a:p>
          <a:p>
            <a:pPr lvl="1"/>
            <a:r>
              <a:rPr lang="en-US" dirty="0">
                <a:solidFill>
                  <a:srgbClr val="121525"/>
                </a:solidFill>
                <a:ea typeface="Arial" pitchFamily="-112" charset="0"/>
                <a:cs typeface="Arial" pitchFamily="-112" charset="0"/>
              </a:rPr>
              <a:t>Nausea and headaches</a:t>
            </a:r>
          </a:p>
          <a:p>
            <a:pPr lvl="1"/>
            <a:r>
              <a:rPr lang="en-US" dirty="0">
                <a:solidFill>
                  <a:srgbClr val="121525"/>
                </a:solidFill>
                <a:ea typeface="Arial" pitchFamily="-112" charset="0"/>
                <a:cs typeface="Arial" pitchFamily="-112" charset="0"/>
              </a:rPr>
              <a:t>More sedation than with oral formula</a:t>
            </a:r>
          </a:p>
          <a:p>
            <a:pPr lvl="1"/>
            <a:r>
              <a:rPr lang="en-US" dirty="0">
                <a:solidFill>
                  <a:srgbClr val="121525"/>
                </a:solidFill>
                <a:ea typeface="Arial" pitchFamily="-112" charset="0"/>
                <a:cs typeface="Arial" pitchFamily="-112" charset="0"/>
              </a:rPr>
              <a:t>Injection site reactions</a:t>
            </a:r>
          </a:p>
          <a:p>
            <a:pPr lvl="1"/>
            <a:r>
              <a:rPr lang="en-US" dirty="0">
                <a:solidFill>
                  <a:srgbClr val="121525"/>
                </a:solidFill>
                <a:ea typeface="Arial" pitchFamily="-112" charset="0"/>
                <a:cs typeface="Arial" pitchFamily="-112" charset="0"/>
              </a:rPr>
              <a:t>Hepatotoxicity- monitor LFTs</a:t>
            </a:r>
          </a:p>
        </p:txBody>
      </p:sp>
    </p:spTree>
    <p:extLst>
      <p:ext uri="{BB962C8B-B14F-4D97-AF65-F5344CB8AC3E}">
        <p14:creationId xmlns:p14="http://schemas.microsoft.com/office/powerpoint/2010/main" val="298903678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chemeClr val="tx2"/>
                </a:solidFill>
              </a:rPr>
              <a:t>Medication-Assisted Treatment</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80161" y="2559559"/>
            <a:ext cx="6661784" cy="3271676"/>
          </a:xfrm>
        </p:spPr>
      </p:pic>
    </p:spTree>
    <p:extLst>
      <p:ext uri="{BB962C8B-B14F-4D97-AF65-F5344CB8AC3E}">
        <p14:creationId xmlns:p14="http://schemas.microsoft.com/office/powerpoint/2010/main" val="13054548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8A448-2CC4-4637-AF0B-F9B2DC49E1DC}"/>
              </a:ext>
            </a:extLst>
          </p:cNvPr>
          <p:cNvSpPr>
            <a:spLocks noGrp="1"/>
          </p:cNvSpPr>
          <p:nvPr>
            <p:ph type="title"/>
          </p:nvPr>
        </p:nvSpPr>
        <p:spPr/>
        <p:txBody>
          <a:bodyPr/>
          <a:lstStyle/>
          <a:p>
            <a:pPr algn="ctr"/>
            <a:r>
              <a:rPr lang="en-US" dirty="0">
                <a:solidFill>
                  <a:schemeClr val="tx2"/>
                </a:solidFill>
              </a:rPr>
              <a:t>Preventive measures: Opioid antagonist (Naloxone)</a:t>
            </a:r>
          </a:p>
        </p:txBody>
      </p:sp>
      <p:sp>
        <p:nvSpPr>
          <p:cNvPr id="3" name="Content Placeholder 2">
            <a:extLst>
              <a:ext uri="{FF2B5EF4-FFF2-40B4-BE49-F238E27FC236}">
                <a16:creationId xmlns:a16="http://schemas.microsoft.com/office/drawing/2014/main" id="{8B8377CE-3EB4-4660-82E7-FF826D3B2860}"/>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0BC13652-4337-4427-8915-7AFCD0028606}"/>
              </a:ext>
            </a:extLst>
          </p:cNvPr>
          <p:cNvSpPr>
            <a:spLocks noGrp="1"/>
          </p:cNvSpPr>
          <p:nvPr>
            <p:ph type="sldNum" sz="quarter" idx="12"/>
          </p:nvPr>
        </p:nvSpPr>
        <p:spPr/>
        <p:txBody>
          <a:bodyPr/>
          <a:lstStyle/>
          <a:p>
            <a:pPr>
              <a:defRPr/>
            </a:pPr>
            <a:fld id="{339EE68D-2CF5-4C29-A6BF-8A742784B849}" type="slidenum">
              <a:rPr lang="en-US" smtClean="0"/>
              <a:pPr>
                <a:defRPr/>
              </a:pPr>
              <a:t>45</a:t>
            </a:fld>
            <a:endParaRPr lang="en-US"/>
          </a:p>
        </p:txBody>
      </p:sp>
      <p:pic>
        <p:nvPicPr>
          <p:cNvPr id="5" name="Picture 4">
            <a:extLst>
              <a:ext uri="{FF2B5EF4-FFF2-40B4-BE49-F238E27FC236}">
                <a16:creationId xmlns:a16="http://schemas.microsoft.com/office/drawing/2014/main" id="{42E7E902-F729-4BC1-A0FA-A18611233123}"/>
              </a:ext>
            </a:extLst>
          </p:cNvPr>
          <p:cNvPicPr>
            <a:picLocks noChangeAspect="1"/>
          </p:cNvPicPr>
          <p:nvPr/>
        </p:nvPicPr>
        <p:blipFill>
          <a:blip r:embed="rId2"/>
          <a:stretch>
            <a:fillRect/>
          </a:stretch>
        </p:blipFill>
        <p:spPr>
          <a:xfrm>
            <a:off x="762000" y="1417638"/>
            <a:ext cx="7426141" cy="5516562"/>
          </a:xfrm>
          <a:prstGeom prst="rect">
            <a:avLst/>
          </a:prstGeom>
        </p:spPr>
      </p:pic>
    </p:spTree>
    <p:extLst>
      <p:ext uri="{BB962C8B-B14F-4D97-AF65-F5344CB8AC3E}">
        <p14:creationId xmlns:p14="http://schemas.microsoft.com/office/powerpoint/2010/main" val="7774466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5A9090-E9E5-4DE4-8E28-E13F3CB12FCC}"/>
              </a:ext>
            </a:extLst>
          </p:cNvPr>
          <p:cNvSpPr>
            <a:spLocks noGrp="1"/>
          </p:cNvSpPr>
          <p:nvPr>
            <p:ph type="title"/>
          </p:nvPr>
        </p:nvSpPr>
        <p:spPr/>
        <p:txBody>
          <a:bodyPr/>
          <a:lstStyle/>
          <a:p>
            <a:pPr algn="ctr"/>
            <a:r>
              <a:rPr lang="en-US" dirty="0">
                <a:solidFill>
                  <a:schemeClr val="tx2"/>
                </a:solidFill>
              </a:rPr>
              <a:t>Conclusions: Patients with Substance Use Disorder, Pain and Co-Occurring Mental Illness </a:t>
            </a:r>
          </a:p>
        </p:txBody>
      </p:sp>
      <p:sp>
        <p:nvSpPr>
          <p:cNvPr id="3" name="Content Placeholder 2">
            <a:extLst>
              <a:ext uri="{FF2B5EF4-FFF2-40B4-BE49-F238E27FC236}">
                <a16:creationId xmlns:a16="http://schemas.microsoft.com/office/drawing/2014/main" id="{9A73E0BA-C7B2-4845-838F-4314D9031A97}"/>
              </a:ext>
            </a:extLst>
          </p:cNvPr>
          <p:cNvSpPr>
            <a:spLocks noGrp="1"/>
          </p:cNvSpPr>
          <p:nvPr>
            <p:ph idx="1"/>
          </p:nvPr>
        </p:nvSpPr>
        <p:spPr/>
        <p:txBody>
          <a:bodyPr/>
          <a:lstStyle/>
          <a:p>
            <a:r>
              <a:rPr lang="en-US" dirty="0"/>
              <a:t>Depression and anxiety are the most common psychiatric disorders seen in chronic pain patients</a:t>
            </a:r>
          </a:p>
          <a:p>
            <a:r>
              <a:rPr lang="en-US" dirty="0"/>
              <a:t>These patients report more severe pain and disability , are less likely to adhere to treatment and have poorer outcomes</a:t>
            </a:r>
          </a:p>
          <a:p>
            <a:r>
              <a:rPr lang="en-US" dirty="0"/>
              <a:t>Attention to assessment and treatment of chronic pain and concurrent psychiatric disorders is necessary to improve treatment outcomes</a:t>
            </a:r>
          </a:p>
        </p:txBody>
      </p:sp>
      <p:sp>
        <p:nvSpPr>
          <p:cNvPr id="4" name="Slide Number Placeholder 3">
            <a:extLst>
              <a:ext uri="{FF2B5EF4-FFF2-40B4-BE49-F238E27FC236}">
                <a16:creationId xmlns:a16="http://schemas.microsoft.com/office/drawing/2014/main" id="{E7F44850-DA31-4402-8826-FADA8E9AE20D}"/>
              </a:ext>
            </a:extLst>
          </p:cNvPr>
          <p:cNvSpPr>
            <a:spLocks noGrp="1"/>
          </p:cNvSpPr>
          <p:nvPr>
            <p:ph type="sldNum" sz="quarter" idx="12"/>
          </p:nvPr>
        </p:nvSpPr>
        <p:spPr/>
        <p:txBody>
          <a:bodyPr/>
          <a:lstStyle/>
          <a:p>
            <a:pPr>
              <a:defRPr/>
            </a:pPr>
            <a:fld id="{339EE68D-2CF5-4C29-A6BF-8A742784B849}" type="slidenum">
              <a:rPr lang="en-US" smtClean="0"/>
              <a:pPr>
                <a:defRPr/>
              </a:pPr>
              <a:t>46</a:t>
            </a:fld>
            <a:endParaRPr lang="en-US"/>
          </a:p>
        </p:txBody>
      </p:sp>
    </p:spTree>
    <p:extLst>
      <p:ext uri="{BB962C8B-B14F-4D97-AF65-F5344CB8AC3E}">
        <p14:creationId xmlns:p14="http://schemas.microsoft.com/office/powerpoint/2010/main" val="22681024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739A6-4CDE-4ECB-80DA-68EE60CCCF4D}"/>
              </a:ext>
            </a:extLst>
          </p:cNvPr>
          <p:cNvSpPr>
            <a:spLocks noGrp="1"/>
          </p:cNvSpPr>
          <p:nvPr>
            <p:ph type="title"/>
          </p:nvPr>
        </p:nvSpPr>
        <p:spPr/>
        <p:txBody>
          <a:bodyPr/>
          <a:lstStyle/>
          <a:p>
            <a:pPr algn="ctr"/>
            <a:r>
              <a:rPr lang="en-US" dirty="0">
                <a:solidFill>
                  <a:schemeClr val="tx2"/>
                </a:solidFill>
              </a:rPr>
              <a:t>Conclusions: Patients with Substance Use Disorder, Pain and Co-Occurring Mental Illness</a:t>
            </a:r>
          </a:p>
        </p:txBody>
      </p:sp>
      <p:sp>
        <p:nvSpPr>
          <p:cNvPr id="3" name="Content Placeholder 2">
            <a:extLst>
              <a:ext uri="{FF2B5EF4-FFF2-40B4-BE49-F238E27FC236}">
                <a16:creationId xmlns:a16="http://schemas.microsoft.com/office/drawing/2014/main" id="{351167DB-FAC9-4F45-8DAB-2E308187B843}"/>
              </a:ext>
            </a:extLst>
          </p:cNvPr>
          <p:cNvSpPr>
            <a:spLocks noGrp="1"/>
          </p:cNvSpPr>
          <p:nvPr>
            <p:ph idx="1"/>
          </p:nvPr>
        </p:nvSpPr>
        <p:spPr>
          <a:xfrm>
            <a:off x="228600" y="1752600"/>
            <a:ext cx="8305800" cy="4800600"/>
          </a:xfrm>
        </p:spPr>
        <p:txBody>
          <a:bodyPr/>
          <a:lstStyle/>
          <a:p>
            <a:r>
              <a:rPr lang="en-US" dirty="0"/>
              <a:t>Develop a Biopsychosocial Treatment Plan</a:t>
            </a:r>
          </a:p>
          <a:p>
            <a:r>
              <a:rPr lang="en-US" dirty="0"/>
              <a:t>Begin with chronic Pain Self Management Program</a:t>
            </a:r>
          </a:p>
          <a:p>
            <a:r>
              <a:rPr lang="en-US" dirty="0"/>
              <a:t>Incorporate CBT</a:t>
            </a:r>
          </a:p>
          <a:p>
            <a:r>
              <a:rPr lang="en-US" dirty="0"/>
              <a:t>Pharmacotherapy/Psychoeducation for depression, anxiety, psychosis &amp; PTSD</a:t>
            </a:r>
          </a:p>
          <a:p>
            <a:pPr lvl="1"/>
            <a:r>
              <a:rPr lang="en-US" dirty="0"/>
              <a:t>Choose non abusable medications</a:t>
            </a:r>
          </a:p>
          <a:p>
            <a:pPr lvl="1"/>
            <a:r>
              <a:rPr lang="en-US" dirty="0"/>
              <a:t>Adequate doses for an adequate time</a:t>
            </a:r>
          </a:p>
        </p:txBody>
      </p:sp>
      <p:sp>
        <p:nvSpPr>
          <p:cNvPr id="4" name="Slide Number Placeholder 3">
            <a:extLst>
              <a:ext uri="{FF2B5EF4-FFF2-40B4-BE49-F238E27FC236}">
                <a16:creationId xmlns:a16="http://schemas.microsoft.com/office/drawing/2014/main" id="{0AF3C9FD-A5EF-40A0-93A9-AB74C702C493}"/>
              </a:ext>
            </a:extLst>
          </p:cNvPr>
          <p:cNvSpPr>
            <a:spLocks noGrp="1"/>
          </p:cNvSpPr>
          <p:nvPr>
            <p:ph type="sldNum" sz="quarter" idx="12"/>
          </p:nvPr>
        </p:nvSpPr>
        <p:spPr/>
        <p:txBody>
          <a:bodyPr/>
          <a:lstStyle/>
          <a:p>
            <a:pPr>
              <a:defRPr/>
            </a:pPr>
            <a:fld id="{339EE68D-2CF5-4C29-A6BF-8A742784B849}" type="slidenum">
              <a:rPr lang="en-US" smtClean="0"/>
              <a:pPr>
                <a:defRPr/>
              </a:pPr>
              <a:t>47</a:t>
            </a:fld>
            <a:endParaRPr lang="en-US"/>
          </a:p>
        </p:txBody>
      </p:sp>
    </p:spTree>
    <p:extLst>
      <p:ext uri="{BB962C8B-B14F-4D97-AF65-F5344CB8AC3E}">
        <p14:creationId xmlns:p14="http://schemas.microsoft.com/office/powerpoint/2010/main" val="418271241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4E715-3C58-4D28-974E-A4464AA957AF}"/>
              </a:ext>
            </a:extLst>
          </p:cNvPr>
          <p:cNvSpPr>
            <a:spLocks noGrp="1"/>
          </p:cNvSpPr>
          <p:nvPr>
            <p:ph type="title"/>
          </p:nvPr>
        </p:nvSpPr>
        <p:spPr/>
        <p:txBody>
          <a:bodyPr/>
          <a:lstStyle/>
          <a:p>
            <a:pPr algn="ctr"/>
            <a:r>
              <a:rPr lang="en-US" dirty="0">
                <a:solidFill>
                  <a:schemeClr val="tx2"/>
                </a:solidFill>
              </a:rPr>
              <a:t>Conclusions: Patients with Substance Use Disorder, Pain and Co-Occurring Mental Illness-</a:t>
            </a:r>
          </a:p>
        </p:txBody>
      </p:sp>
      <p:sp>
        <p:nvSpPr>
          <p:cNvPr id="3" name="Content Placeholder 2">
            <a:extLst>
              <a:ext uri="{FF2B5EF4-FFF2-40B4-BE49-F238E27FC236}">
                <a16:creationId xmlns:a16="http://schemas.microsoft.com/office/drawing/2014/main" id="{68F95A45-D946-4778-B8DF-CA59A6C8EEE3}"/>
              </a:ext>
            </a:extLst>
          </p:cNvPr>
          <p:cNvSpPr>
            <a:spLocks noGrp="1"/>
          </p:cNvSpPr>
          <p:nvPr>
            <p:ph idx="1"/>
          </p:nvPr>
        </p:nvSpPr>
        <p:spPr/>
        <p:txBody>
          <a:bodyPr/>
          <a:lstStyle/>
          <a:p>
            <a:r>
              <a:rPr lang="en-US" dirty="0"/>
              <a:t>All chronic pain patients should be screened for psychiatric disorders, including PTSD and SUDs</a:t>
            </a:r>
          </a:p>
          <a:p>
            <a:r>
              <a:rPr lang="en-US" dirty="0"/>
              <a:t>SI requires assessment</a:t>
            </a:r>
          </a:p>
          <a:p>
            <a:r>
              <a:rPr lang="en-US" dirty="0"/>
              <a:t>A patient with a current SUD may require detoxification before pain treatment can proceed </a:t>
            </a:r>
          </a:p>
          <a:p>
            <a:r>
              <a:rPr lang="en-US" dirty="0"/>
              <a:t>It is important to distinguish substance-induced disorders from independent psychiatric disorders</a:t>
            </a:r>
          </a:p>
        </p:txBody>
      </p:sp>
      <p:sp>
        <p:nvSpPr>
          <p:cNvPr id="4" name="Slide Number Placeholder 3">
            <a:extLst>
              <a:ext uri="{FF2B5EF4-FFF2-40B4-BE49-F238E27FC236}">
                <a16:creationId xmlns:a16="http://schemas.microsoft.com/office/drawing/2014/main" id="{A39ED607-A8C4-429F-8CDA-EF149918FD7E}"/>
              </a:ext>
            </a:extLst>
          </p:cNvPr>
          <p:cNvSpPr>
            <a:spLocks noGrp="1"/>
          </p:cNvSpPr>
          <p:nvPr>
            <p:ph type="sldNum" sz="quarter" idx="12"/>
          </p:nvPr>
        </p:nvSpPr>
        <p:spPr/>
        <p:txBody>
          <a:bodyPr/>
          <a:lstStyle/>
          <a:p>
            <a:pPr>
              <a:defRPr/>
            </a:pPr>
            <a:fld id="{339EE68D-2CF5-4C29-A6BF-8A742784B849}" type="slidenum">
              <a:rPr lang="en-US" smtClean="0"/>
              <a:pPr>
                <a:defRPr/>
              </a:pPr>
              <a:t>48</a:t>
            </a:fld>
            <a:endParaRPr lang="en-US"/>
          </a:p>
        </p:txBody>
      </p:sp>
    </p:spTree>
    <p:extLst>
      <p:ext uri="{BB962C8B-B14F-4D97-AF65-F5344CB8AC3E}">
        <p14:creationId xmlns:p14="http://schemas.microsoft.com/office/powerpoint/2010/main" val="178251000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C43D1-8082-4646-9587-DEE20AA30984}"/>
              </a:ext>
            </a:extLst>
          </p:cNvPr>
          <p:cNvSpPr>
            <a:spLocks noGrp="1"/>
          </p:cNvSpPr>
          <p:nvPr>
            <p:ph type="title"/>
          </p:nvPr>
        </p:nvSpPr>
        <p:spPr>
          <a:xfrm>
            <a:off x="0" y="-152399"/>
            <a:ext cx="9144000" cy="1570038"/>
          </a:xfrm>
        </p:spPr>
        <p:txBody>
          <a:bodyPr/>
          <a:lstStyle/>
          <a:p>
            <a:pPr algn="ctr"/>
            <a:r>
              <a:rPr lang="en-US" sz="2800" dirty="0">
                <a:solidFill>
                  <a:schemeClr val="tx2"/>
                </a:solidFill>
              </a:rPr>
              <a:t>What are the risks for SUD in depressed patients on chronic </a:t>
            </a:r>
            <a:r>
              <a:rPr lang="en-US" sz="2800">
                <a:solidFill>
                  <a:schemeClr val="tx2"/>
                </a:solidFill>
              </a:rPr>
              <a:t>opioid therapy?</a:t>
            </a:r>
            <a:endParaRPr lang="en-US" sz="2800" dirty="0">
              <a:solidFill>
                <a:schemeClr val="tx2"/>
              </a:solidFill>
            </a:endParaRPr>
          </a:p>
        </p:txBody>
      </p:sp>
      <p:sp>
        <p:nvSpPr>
          <p:cNvPr id="3" name="Content Placeholder 2">
            <a:extLst>
              <a:ext uri="{FF2B5EF4-FFF2-40B4-BE49-F238E27FC236}">
                <a16:creationId xmlns:a16="http://schemas.microsoft.com/office/drawing/2014/main" id="{E0145D13-9760-3144-BBAC-47580932E9BB}"/>
              </a:ext>
            </a:extLst>
          </p:cNvPr>
          <p:cNvSpPr>
            <a:spLocks noGrp="1"/>
          </p:cNvSpPr>
          <p:nvPr>
            <p:ph idx="1"/>
          </p:nvPr>
        </p:nvSpPr>
        <p:spPr>
          <a:xfrm>
            <a:off x="0" y="1219200"/>
            <a:ext cx="9144000" cy="5486400"/>
          </a:xfrm>
        </p:spPr>
        <p:txBody>
          <a:bodyPr/>
          <a:lstStyle/>
          <a:p>
            <a:pPr>
              <a:spcBef>
                <a:spcPts val="1368"/>
              </a:spcBef>
            </a:pPr>
            <a:r>
              <a:rPr lang="en-US" sz="2800" dirty="0"/>
              <a:t>Patients with moderate to severe depression are 1.8 and 2.4 times more likely, respectively, to misuse opioid medications to relieve these symptoms </a:t>
            </a:r>
            <a:r>
              <a:rPr lang="en-US" sz="1800" dirty="0"/>
              <a:t>(Grattan 2012) </a:t>
            </a:r>
          </a:p>
          <a:p>
            <a:pPr>
              <a:spcBef>
                <a:spcPts val="1368"/>
              </a:spcBef>
            </a:pPr>
            <a:r>
              <a:rPr lang="en-US" sz="2800" dirty="0"/>
              <a:t>Such patients will benefit from pharmacotherapy with standard antidepressant meds </a:t>
            </a:r>
          </a:p>
          <a:p>
            <a:pPr>
              <a:spcBef>
                <a:spcPts val="1368"/>
              </a:spcBef>
            </a:pPr>
            <a:r>
              <a:rPr lang="en-US" sz="2800" dirty="0"/>
              <a:t>There are no clear guidelines to guide choice of medication, though consideration should be given to venlafaxine and duloxetine because of their efficacy in chronic pain management</a:t>
            </a:r>
            <a:r>
              <a:rPr lang="en-US" dirty="0"/>
              <a:t> </a:t>
            </a:r>
            <a:r>
              <a:rPr lang="en-US" sz="1600" dirty="0"/>
              <a:t>(</a:t>
            </a:r>
            <a:r>
              <a:rPr lang="en-US" sz="1600" dirty="0" err="1"/>
              <a:t>Cheatle</a:t>
            </a:r>
            <a:r>
              <a:rPr lang="en-US" sz="1600" dirty="0"/>
              <a:t> 2006) </a:t>
            </a:r>
          </a:p>
          <a:p>
            <a:endParaRPr lang="en-US" sz="1600" dirty="0"/>
          </a:p>
          <a:p>
            <a:pPr marL="0" indent="0">
              <a:buNone/>
            </a:pPr>
            <a:r>
              <a:rPr lang="en-US" sz="1600" dirty="0"/>
              <a:t>Grattan A, et al., 2012, Annals Family Med 10(4):304-311</a:t>
            </a:r>
            <a:br>
              <a:rPr lang="en-US" sz="1600" dirty="0"/>
            </a:br>
            <a:r>
              <a:rPr lang="en-US" sz="1600" dirty="0" err="1"/>
              <a:t>Cheatle</a:t>
            </a:r>
            <a:r>
              <a:rPr lang="en-US" sz="1600" dirty="0"/>
              <a:t> MD, Gallagher RM, 2006,Current Psych Reports 8:371-376 </a:t>
            </a:r>
          </a:p>
          <a:p>
            <a:endParaRPr lang="en-US" dirty="0"/>
          </a:p>
        </p:txBody>
      </p:sp>
      <p:sp>
        <p:nvSpPr>
          <p:cNvPr id="4" name="Slide Number Placeholder 3">
            <a:extLst>
              <a:ext uri="{FF2B5EF4-FFF2-40B4-BE49-F238E27FC236}">
                <a16:creationId xmlns:a16="http://schemas.microsoft.com/office/drawing/2014/main" id="{92BDF9DD-2B01-5345-9AAC-5AC8DEFA7469}"/>
              </a:ext>
            </a:extLst>
          </p:cNvPr>
          <p:cNvSpPr>
            <a:spLocks noGrp="1"/>
          </p:cNvSpPr>
          <p:nvPr>
            <p:ph type="sldNum" sz="quarter" idx="12"/>
          </p:nvPr>
        </p:nvSpPr>
        <p:spPr/>
        <p:txBody>
          <a:bodyPr/>
          <a:lstStyle/>
          <a:p>
            <a:pPr>
              <a:defRPr/>
            </a:pPr>
            <a:fld id="{339EE68D-2CF5-4C29-A6BF-8A742784B849}" type="slidenum">
              <a:rPr lang="en-US" smtClean="0"/>
              <a:pPr>
                <a:defRPr/>
              </a:pPr>
              <a:t>49</a:t>
            </a:fld>
            <a:endParaRPr lang="en-US"/>
          </a:p>
        </p:txBody>
      </p:sp>
    </p:spTree>
    <p:extLst>
      <p:ext uri="{BB962C8B-B14F-4D97-AF65-F5344CB8AC3E}">
        <p14:creationId xmlns:p14="http://schemas.microsoft.com/office/powerpoint/2010/main" val="24375860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915406-D7B3-FB45-BDE9-90CA7DB1F716}"/>
              </a:ext>
            </a:extLst>
          </p:cNvPr>
          <p:cNvSpPr>
            <a:spLocks noGrp="1"/>
          </p:cNvSpPr>
          <p:nvPr>
            <p:ph type="title"/>
          </p:nvPr>
        </p:nvSpPr>
        <p:spPr>
          <a:xfrm>
            <a:off x="0" y="106363"/>
            <a:ext cx="9144000" cy="1311275"/>
          </a:xfrm>
        </p:spPr>
        <p:txBody>
          <a:bodyPr/>
          <a:lstStyle/>
          <a:p>
            <a:r>
              <a:rPr lang="en-US" dirty="0"/>
              <a:t>Co-Occurring Mental Illness &amp; Chronic Pain</a:t>
            </a:r>
          </a:p>
        </p:txBody>
      </p:sp>
      <p:sp>
        <p:nvSpPr>
          <p:cNvPr id="3" name="Chart Placeholder 2">
            <a:extLst>
              <a:ext uri="{FF2B5EF4-FFF2-40B4-BE49-F238E27FC236}">
                <a16:creationId xmlns:a16="http://schemas.microsoft.com/office/drawing/2014/main" id="{44D662A8-CFFE-484A-A705-AE1C04323CAB}"/>
              </a:ext>
            </a:extLst>
          </p:cNvPr>
          <p:cNvSpPr>
            <a:spLocks noGrp="1"/>
          </p:cNvSpPr>
          <p:nvPr>
            <p:ph type="chart" idx="1"/>
          </p:nvPr>
        </p:nvSpPr>
        <p:spPr/>
      </p:sp>
      <p:sp>
        <p:nvSpPr>
          <p:cNvPr id="4" name="Slide Number Placeholder 3">
            <a:extLst>
              <a:ext uri="{FF2B5EF4-FFF2-40B4-BE49-F238E27FC236}">
                <a16:creationId xmlns:a16="http://schemas.microsoft.com/office/drawing/2014/main" id="{924673B2-34EF-2540-9023-288B3FF21A63}"/>
              </a:ext>
            </a:extLst>
          </p:cNvPr>
          <p:cNvSpPr>
            <a:spLocks noGrp="1"/>
          </p:cNvSpPr>
          <p:nvPr>
            <p:ph type="sldNum" sz="quarter" idx="12"/>
          </p:nvPr>
        </p:nvSpPr>
        <p:spPr/>
        <p:txBody>
          <a:bodyPr/>
          <a:lstStyle/>
          <a:p>
            <a:pPr>
              <a:defRPr/>
            </a:pPr>
            <a:fld id="{9A476597-9E74-4F70-9C32-F897DA7B30A8}" type="slidenum">
              <a:rPr lang="en-US" smtClean="0"/>
              <a:pPr>
                <a:defRPr/>
              </a:pPr>
              <a:t>5</a:t>
            </a:fld>
            <a:endParaRPr lang="en-US"/>
          </a:p>
        </p:txBody>
      </p:sp>
      <p:graphicFrame>
        <p:nvGraphicFramePr>
          <p:cNvPr id="6" name="Table 5">
            <a:extLst>
              <a:ext uri="{FF2B5EF4-FFF2-40B4-BE49-F238E27FC236}">
                <a16:creationId xmlns:a16="http://schemas.microsoft.com/office/drawing/2014/main" id="{32DD01BF-8E12-2042-8C7D-067F416D432E}"/>
              </a:ext>
            </a:extLst>
          </p:cNvPr>
          <p:cNvGraphicFramePr>
            <a:graphicFrameLocks noGrp="1"/>
          </p:cNvGraphicFramePr>
          <p:nvPr>
            <p:extLst>
              <p:ext uri="{D42A27DB-BD31-4B8C-83A1-F6EECF244321}">
                <p14:modId xmlns:p14="http://schemas.microsoft.com/office/powerpoint/2010/main" val="1157668139"/>
              </p:ext>
            </p:extLst>
          </p:nvPr>
        </p:nvGraphicFramePr>
        <p:xfrm>
          <a:off x="533400" y="1397000"/>
          <a:ext cx="8001000" cy="5459550"/>
        </p:xfrm>
        <a:graphic>
          <a:graphicData uri="http://schemas.openxmlformats.org/drawingml/2006/table">
            <a:tbl>
              <a:tblPr firstRow="1" bandRow="1">
                <a:tableStyleId>{5C22544A-7EE6-4342-B048-85BDC9FD1C3A}</a:tableStyleId>
              </a:tblPr>
              <a:tblGrid>
                <a:gridCol w="2667000">
                  <a:extLst>
                    <a:ext uri="{9D8B030D-6E8A-4147-A177-3AD203B41FA5}">
                      <a16:colId xmlns:a16="http://schemas.microsoft.com/office/drawing/2014/main" val="2509816382"/>
                    </a:ext>
                  </a:extLst>
                </a:gridCol>
                <a:gridCol w="2667000">
                  <a:extLst>
                    <a:ext uri="{9D8B030D-6E8A-4147-A177-3AD203B41FA5}">
                      <a16:colId xmlns:a16="http://schemas.microsoft.com/office/drawing/2014/main" val="89848041"/>
                    </a:ext>
                  </a:extLst>
                </a:gridCol>
                <a:gridCol w="2667000">
                  <a:extLst>
                    <a:ext uri="{9D8B030D-6E8A-4147-A177-3AD203B41FA5}">
                      <a16:colId xmlns:a16="http://schemas.microsoft.com/office/drawing/2014/main" val="2803164223"/>
                    </a:ext>
                  </a:extLst>
                </a:gridCol>
              </a:tblGrid>
              <a:tr h="671286">
                <a:tc>
                  <a:txBody>
                    <a:bodyPr/>
                    <a:lstStyle/>
                    <a:p>
                      <a:r>
                        <a:rPr lang="en-US" dirty="0"/>
                        <a:t>CONDITION</a:t>
                      </a:r>
                    </a:p>
                  </a:txBody>
                  <a:tcPr/>
                </a:tc>
                <a:tc>
                  <a:txBody>
                    <a:bodyPr/>
                    <a:lstStyle/>
                    <a:p>
                      <a:r>
                        <a:rPr lang="en-US" dirty="0"/>
                        <a:t>Current Incidence in Chronic Patients</a:t>
                      </a:r>
                    </a:p>
                  </a:txBody>
                  <a:tcPr/>
                </a:tc>
                <a:tc>
                  <a:txBody>
                    <a:bodyPr/>
                    <a:lstStyle/>
                    <a:p>
                      <a:r>
                        <a:rPr lang="en-US" dirty="0"/>
                        <a:t>Incidence in the General Population</a:t>
                      </a:r>
                    </a:p>
                  </a:txBody>
                  <a:tcPr/>
                </a:tc>
                <a:extLst>
                  <a:ext uri="{0D108BD9-81ED-4DB2-BD59-A6C34878D82A}">
                    <a16:rowId xmlns:a16="http://schemas.microsoft.com/office/drawing/2014/main" val="3763988760"/>
                  </a:ext>
                </a:extLst>
              </a:tr>
              <a:tr h="671286">
                <a:tc>
                  <a:txBody>
                    <a:bodyPr/>
                    <a:lstStyle/>
                    <a:p>
                      <a:r>
                        <a:rPr lang="en-US" dirty="0"/>
                        <a:t>Depression</a:t>
                      </a:r>
                    </a:p>
                  </a:txBody>
                  <a:tcPr/>
                </a:tc>
                <a:tc>
                  <a:txBody>
                    <a:bodyPr/>
                    <a:lstStyle/>
                    <a:p>
                      <a:r>
                        <a:rPr lang="en-US" dirty="0"/>
                        <a:t>45%</a:t>
                      </a:r>
                    </a:p>
                  </a:txBody>
                  <a:tcPr/>
                </a:tc>
                <a:tc>
                  <a:txBody>
                    <a:bodyPr/>
                    <a:lstStyle/>
                    <a:p>
                      <a:r>
                        <a:rPr lang="en-US" dirty="0"/>
                        <a:t>5%</a:t>
                      </a:r>
                    </a:p>
                  </a:txBody>
                  <a:tcPr/>
                </a:tc>
                <a:extLst>
                  <a:ext uri="{0D108BD9-81ED-4DB2-BD59-A6C34878D82A}">
                    <a16:rowId xmlns:a16="http://schemas.microsoft.com/office/drawing/2014/main" val="2984543895"/>
                  </a:ext>
                </a:extLst>
              </a:tr>
              <a:tr h="671286">
                <a:tc>
                  <a:txBody>
                    <a:bodyPr/>
                    <a:lstStyle/>
                    <a:p>
                      <a:r>
                        <a:rPr lang="en-US" dirty="0"/>
                        <a:t>Anxiety Disorders</a:t>
                      </a:r>
                    </a:p>
                  </a:txBody>
                  <a:tcPr/>
                </a:tc>
                <a:tc>
                  <a:txBody>
                    <a:bodyPr/>
                    <a:lstStyle/>
                    <a:p>
                      <a:r>
                        <a:rPr lang="en-US" dirty="0"/>
                        <a:t>25%</a:t>
                      </a:r>
                    </a:p>
                  </a:txBody>
                  <a:tcPr/>
                </a:tc>
                <a:tc>
                  <a:txBody>
                    <a:bodyPr/>
                    <a:lstStyle/>
                    <a:p>
                      <a:r>
                        <a:rPr lang="en-US" dirty="0"/>
                        <a:t>3% to 8%</a:t>
                      </a:r>
                    </a:p>
                  </a:txBody>
                  <a:tcPr/>
                </a:tc>
                <a:extLst>
                  <a:ext uri="{0D108BD9-81ED-4DB2-BD59-A6C34878D82A}">
                    <a16:rowId xmlns:a16="http://schemas.microsoft.com/office/drawing/2014/main" val="2937027251"/>
                  </a:ext>
                </a:extLst>
              </a:tr>
              <a:tr h="671286">
                <a:tc>
                  <a:txBody>
                    <a:bodyPr/>
                    <a:lstStyle/>
                    <a:p>
                      <a:r>
                        <a:rPr lang="en-US" dirty="0"/>
                        <a:t>Personality Disorders</a:t>
                      </a:r>
                    </a:p>
                  </a:txBody>
                  <a:tcPr/>
                </a:tc>
                <a:tc>
                  <a:txBody>
                    <a:bodyPr/>
                    <a:lstStyle/>
                    <a:p>
                      <a:r>
                        <a:rPr lang="en-US" dirty="0"/>
                        <a:t>51%</a:t>
                      </a:r>
                    </a:p>
                  </a:txBody>
                  <a:tcPr/>
                </a:tc>
                <a:tc>
                  <a:txBody>
                    <a:bodyPr/>
                    <a:lstStyle/>
                    <a:p>
                      <a:r>
                        <a:rPr lang="en-US" dirty="0"/>
                        <a:t>10% to 18%</a:t>
                      </a:r>
                    </a:p>
                  </a:txBody>
                  <a:tcPr/>
                </a:tc>
                <a:extLst>
                  <a:ext uri="{0D108BD9-81ED-4DB2-BD59-A6C34878D82A}">
                    <a16:rowId xmlns:a16="http://schemas.microsoft.com/office/drawing/2014/main" val="659118377"/>
                  </a:ext>
                </a:extLst>
              </a:tr>
              <a:tr h="671286">
                <a:tc>
                  <a:txBody>
                    <a:bodyPr/>
                    <a:lstStyle/>
                    <a:p>
                      <a:r>
                        <a:rPr lang="en-US" dirty="0"/>
                        <a:t>PTSD</a:t>
                      </a:r>
                    </a:p>
                  </a:txBody>
                  <a:tcPr/>
                </a:tc>
                <a:tc>
                  <a:txBody>
                    <a:bodyPr/>
                    <a:lstStyle/>
                    <a:p>
                      <a:r>
                        <a:rPr lang="en-US" dirty="0"/>
                        <a:t>2% civilian population 49% veteran population</a:t>
                      </a:r>
                    </a:p>
                  </a:txBody>
                  <a:tcPr/>
                </a:tc>
                <a:tc>
                  <a:txBody>
                    <a:bodyPr/>
                    <a:lstStyle/>
                    <a:p>
                      <a:r>
                        <a:rPr lang="en-US" dirty="0"/>
                        <a:t>1% general population</a:t>
                      </a:r>
                    </a:p>
                    <a:p>
                      <a:r>
                        <a:rPr lang="en-US" dirty="0"/>
                        <a:t>20% combat veterans</a:t>
                      </a:r>
                    </a:p>
                    <a:p>
                      <a:r>
                        <a:rPr lang="en-US" dirty="0"/>
                        <a:t>3.5 to 15% in </a:t>
                      </a:r>
                      <a:r>
                        <a:rPr lang="en-US" dirty="0" err="1"/>
                        <a:t>civiloans</a:t>
                      </a:r>
                      <a:r>
                        <a:rPr lang="en-US" dirty="0"/>
                        <a:t> with trauma</a:t>
                      </a:r>
                    </a:p>
                  </a:txBody>
                  <a:tcPr/>
                </a:tc>
                <a:extLst>
                  <a:ext uri="{0D108BD9-81ED-4DB2-BD59-A6C34878D82A}">
                    <a16:rowId xmlns:a16="http://schemas.microsoft.com/office/drawing/2014/main" val="391470811"/>
                  </a:ext>
                </a:extLst>
              </a:tr>
              <a:tr h="671286">
                <a:tc>
                  <a:txBody>
                    <a:bodyPr/>
                    <a:lstStyle/>
                    <a:p>
                      <a:r>
                        <a:rPr lang="en-US" dirty="0"/>
                        <a:t>SUD</a:t>
                      </a:r>
                    </a:p>
                  </a:txBody>
                  <a:tcPr/>
                </a:tc>
                <a:tc>
                  <a:txBody>
                    <a:bodyPr/>
                    <a:lstStyle/>
                    <a:p>
                      <a:r>
                        <a:rPr lang="en-US" dirty="0"/>
                        <a:t>15% to 28%</a:t>
                      </a:r>
                    </a:p>
                  </a:txBody>
                  <a:tcPr/>
                </a:tc>
                <a:tc>
                  <a:txBody>
                    <a:bodyPr/>
                    <a:lstStyle/>
                    <a:p>
                      <a:r>
                        <a:rPr lang="en-US" dirty="0"/>
                        <a:t>10%</a:t>
                      </a:r>
                    </a:p>
                  </a:txBody>
                  <a:tcPr/>
                </a:tc>
                <a:extLst>
                  <a:ext uri="{0D108BD9-81ED-4DB2-BD59-A6C34878D82A}">
                    <a16:rowId xmlns:a16="http://schemas.microsoft.com/office/drawing/2014/main" val="3873696345"/>
                  </a:ext>
                </a:extLst>
              </a:tr>
              <a:tr h="671286">
                <a:tc>
                  <a:txBody>
                    <a:bodyPr/>
                    <a:lstStyle/>
                    <a:p>
                      <a:r>
                        <a:rPr lang="en-US" dirty="0"/>
                        <a:t>Somatoform Disorders</a:t>
                      </a:r>
                    </a:p>
                  </a:txBody>
                  <a:tcPr/>
                </a:tc>
                <a:tc>
                  <a:txBody>
                    <a:bodyPr/>
                    <a:lstStyle/>
                    <a:p>
                      <a:r>
                        <a:rPr lang="en-US" dirty="0"/>
                        <a:t>97% in chronic low back pain patients in inpatient rehab programs</a:t>
                      </a:r>
                    </a:p>
                  </a:txBody>
                  <a:tcPr/>
                </a:tc>
                <a:tc>
                  <a:txBody>
                    <a:bodyPr/>
                    <a:lstStyle/>
                    <a:p>
                      <a:r>
                        <a:rPr lang="en-US" dirty="0"/>
                        <a:t>unknown</a:t>
                      </a:r>
                    </a:p>
                  </a:txBody>
                  <a:tcPr/>
                </a:tc>
                <a:extLst>
                  <a:ext uri="{0D108BD9-81ED-4DB2-BD59-A6C34878D82A}">
                    <a16:rowId xmlns:a16="http://schemas.microsoft.com/office/drawing/2014/main" val="1083608195"/>
                  </a:ext>
                </a:extLst>
              </a:tr>
            </a:tbl>
          </a:graphicData>
        </a:graphic>
      </p:graphicFrame>
    </p:spTree>
    <p:extLst>
      <p:ext uri="{BB962C8B-B14F-4D97-AF65-F5344CB8AC3E}">
        <p14:creationId xmlns:p14="http://schemas.microsoft.com/office/powerpoint/2010/main" val="380415131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798AAB-3621-2A46-A2F4-0E4FCAD2195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515998E-28F5-CA48-B09A-44BA2B03F698}"/>
              </a:ext>
            </a:extLst>
          </p:cNvPr>
          <p:cNvSpPr>
            <a:spLocks noGrp="1"/>
          </p:cNvSpPr>
          <p:nvPr>
            <p:ph idx="1"/>
          </p:nvPr>
        </p:nvSpPr>
        <p:spPr>
          <a:xfrm>
            <a:off x="533400" y="914400"/>
            <a:ext cx="8001000" cy="5181600"/>
          </a:xfrm>
        </p:spPr>
        <p:txBody>
          <a:bodyPr/>
          <a:lstStyle/>
          <a:p>
            <a:pPr marL="0" indent="0" algn="ctr">
              <a:buNone/>
            </a:pPr>
            <a:r>
              <a:rPr lang="en-US" sz="6600" dirty="0">
                <a:solidFill>
                  <a:srgbClr val="FF3300"/>
                </a:solidFill>
              </a:rPr>
              <a:t>Thanks</a:t>
            </a:r>
          </a:p>
          <a:p>
            <a:pPr marL="0" indent="0" algn="ctr">
              <a:buNone/>
            </a:pPr>
            <a:endParaRPr lang="en-US" sz="6600" dirty="0">
              <a:solidFill>
                <a:srgbClr val="FF3300"/>
              </a:solidFill>
            </a:endParaRPr>
          </a:p>
          <a:p>
            <a:pPr marL="0" indent="0" algn="ctr">
              <a:buNone/>
            </a:pPr>
            <a:r>
              <a:rPr lang="en-US" sz="6600" dirty="0">
                <a:solidFill>
                  <a:schemeClr val="tx2"/>
                </a:solidFill>
              </a:rPr>
              <a:t>Look Out for </a:t>
            </a:r>
          </a:p>
          <a:p>
            <a:pPr marL="0" indent="0" algn="ctr">
              <a:buNone/>
            </a:pPr>
            <a:r>
              <a:rPr lang="en-US" sz="6600" dirty="0">
                <a:solidFill>
                  <a:schemeClr val="tx2"/>
                </a:solidFill>
              </a:rPr>
              <a:t>each other</a:t>
            </a:r>
          </a:p>
        </p:txBody>
      </p:sp>
      <p:sp>
        <p:nvSpPr>
          <p:cNvPr id="4" name="Slide Number Placeholder 3">
            <a:extLst>
              <a:ext uri="{FF2B5EF4-FFF2-40B4-BE49-F238E27FC236}">
                <a16:creationId xmlns:a16="http://schemas.microsoft.com/office/drawing/2014/main" id="{1FD62067-2ACA-1649-85D3-C0E745982DD9}"/>
              </a:ext>
            </a:extLst>
          </p:cNvPr>
          <p:cNvSpPr>
            <a:spLocks noGrp="1"/>
          </p:cNvSpPr>
          <p:nvPr>
            <p:ph type="sldNum" sz="quarter" idx="12"/>
          </p:nvPr>
        </p:nvSpPr>
        <p:spPr/>
        <p:txBody>
          <a:bodyPr/>
          <a:lstStyle/>
          <a:p>
            <a:pPr>
              <a:defRPr/>
            </a:pPr>
            <a:fld id="{339EE68D-2CF5-4C29-A6BF-8A742784B849}" type="slidenum">
              <a:rPr lang="en-US" smtClean="0"/>
              <a:pPr>
                <a:defRPr/>
              </a:pPr>
              <a:t>50</a:t>
            </a:fld>
            <a:endParaRPr lang="en-US"/>
          </a:p>
        </p:txBody>
      </p:sp>
    </p:spTree>
    <p:extLst>
      <p:ext uri="{BB962C8B-B14F-4D97-AF65-F5344CB8AC3E}">
        <p14:creationId xmlns:p14="http://schemas.microsoft.com/office/powerpoint/2010/main" val="35981901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C7AE15-95CD-884E-B4D0-4353D0C707F2}"/>
              </a:ext>
            </a:extLst>
          </p:cNvPr>
          <p:cNvSpPr>
            <a:spLocks noGrp="1"/>
          </p:cNvSpPr>
          <p:nvPr>
            <p:ph type="title"/>
          </p:nvPr>
        </p:nvSpPr>
        <p:spPr>
          <a:xfrm>
            <a:off x="0" y="106363"/>
            <a:ext cx="9144000" cy="1951037"/>
          </a:xfrm>
        </p:spPr>
        <p:txBody>
          <a:bodyPr/>
          <a:lstStyle/>
          <a:p>
            <a:pPr algn="ctr"/>
            <a:r>
              <a:rPr lang="en-US" sz="3600" dirty="0">
                <a:solidFill>
                  <a:schemeClr val="tx2"/>
                </a:solidFill>
              </a:rPr>
              <a:t>Psychiatric Co-Morbidity &amp; Chronic Pain Summary- Prevalence of Co-Occurring Disorders</a:t>
            </a:r>
          </a:p>
        </p:txBody>
      </p:sp>
      <p:sp>
        <p:nvSpPr>
          <p:cNvPr id="3" name="Content Placeholder 2">
            <a:extLst>
              <a:ext uri="{FF2B5EF4-FFF2-40B4-BE49-F238E27FC236}">
                <a16:creationId xmlns:a16="http://schemas.microsoft.com/office/drawing/2014/main" id="{C874CDE5-BC36-F44C-B17F-1B3830561FEC}"/>
              </a:ext>
            </a:extLst>
          </p:cNvPr>
          <p:cNvSpPr>
            <a:spLocks noGrp="1"/>
          </p:cNvSpPr>
          <p:nvPr>
            <p:ph idx="1"/>
          </p:nvPr>
        </p:nvSpPr>
        <p:spPr>
          <a:xfrm>
            <a:off x="304800" y="2057400"/>
            <a:ext cx="8610600" cy="4648200"/>
          </a:xfrm>
        </p:spPr>
        <p:txBody>
          <a:bodyPr/>
          <a:lstStyle/>
          <a:p>
            <a:r>
              <a:rPr lang="en-US" dirty="0"/>
              <a:t>The incidence of co occurring psychiatric disorders is 2 to 3 times higher in chronic pain patients than in the general population </a:t>
            </a:r>
          </a:p>
          <a:p>
            <a:r>
              <a:rPr lang="en-US" dirty="0"/>
              <a:t>The most common co-occurring disorders are depression, anxiety disorders and substance use disorders </a:t>
            </a:r>
          </a:p>
          <a:p>
            <a:r>
              <a:rPr lang="en-US" dirty="0"/>
              <a:t>The incidence of PTSD is very high in combat veterans with chronic pain </a:t>
            </a:r>
          </a:p>
          <a:p>
            <a:endParaRPr lang="en-US" dirty="0"/>
          </a:p>
        </p:txBody>
      </p:sp>
      <p:sp>
        <p:nvSpPr>
          <p:cNvPr id="4" name="Slide Number Placeholder 3">
            <a:extLst>
              <a:ext uri="{FF2B5EF4-FFF2-40B4-BE49-F238E27FC236}">
                <a16:creationId xmlns:a16="http://schemas.microsoft.com/office/drawing/2014/main" id="{E3FB830B-D07F-0243-B0EC-B1C72BEE87DC}"/>
              </a:ext>
            </a:extLst>
          </p:cNvPr>
          <p:cNvSpPr>
            <a:spLocks noGrp="1"/>
          </p:cNvSpPr>
          <p:nvPr>
            <p:ph type="sldNum" sz="quarter" idx="12"/>
          </p:nvPr>
        </p:nvSpPr>
        <p:spPr/>
        <p:txBody>
          <a:bodyPr/>
          <a:lstStyle/>
          <a:p>
            <a:pPr>
              <a:defRPr/>
            </a:pPr>
            <a:fld id="{339EE68D-2CF5-4C29-A6BF-8A742784B849}" type="slidenum">
              <a:rPr lang="en-US" smtClean="0"/>
              <a:pPr>
                <a:defRPr/>
              </a:pPr>
              <a:t>6</a:t>
            </a:fld>
            <a:endParaRPr lang="en-US"/>
          </a:p>
        </p:txBody>
      </p:sp>
    </p:spTree>
    <p:extLst>
      <p:ext uri="{BB962C8B-B14F-4D97-AF65-F5344CB8AC3E}">
        <p14:creationId xmlns:p14="http://schemas.microsoft.com/office/powerpoint/2010/main" val="31516750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C7AE15-95CD-884E-B4D0-4353D0C707F2}"/>
              </a:ext>
            </a:extLst>
          </p:cNvPr>
          <p:cNvSpPr>
            <a:spLocks noGrp="1"/>
          </p:cNvSpPr>
          <p:nvPr>
            <p:ph type="title"/>
          </p:nvPr>
        </p:nvSpPr>
        <p:spPr>
          <a:xfrm>
            <a:off x="0" y="106363"/>
            <a:ext cx="9144000" cy="1570037"/>
          </a:xfrm>
        </p:spPr>
        <p:txBody>
          <a:bodyPr/>
          <a:lstStyle/>
          <a:p>
            <a:pPr algn="ctr"/>
            <a:r>
              <a:rPr lang="en-US" sz="3600" dirty="0">
                <a:solidFill>
                  <a:schemeClr val="tx2"/>
                </a:solidFill>
              </a:rPr>
              <a:t>Is there a relationship between chronic pain and depression?</a:t>
            </a:r>
          </a:p>
        </p:txBody>
      </p:sp>
      <p:sp>
        <p:nvSpPr>
          <p:cNvPr id="3" name="Content Placeholder 2">
            <a:extLst>
              <a:ext uri="{FF2B5EF4-FFF2-40B4-BE49-F238E27FC236}">
                <a16:creationId xmlns:a16="http://schemas.microsoft.com/office/drawing/2014/main" id="{C874CDE5-BC36-F44C-B17F-1B3830561FEC}"/>
              </a:ext>
            </a:extLst>
          </p:cNvPr>
          <p:cNvSpPr>
            <a:spLocks noGrp="1"/>
          </p:cNvSpPr>
          <p:nvPr>
            <p:ph idx="1"/>
          </p:nvPr>
        </p:nvSpPr>
        <p:spPr>
          <a:xfrm>
            <a:off x="0" y="1676400"/>
            <a:ext cx="9144000" cy="5029200"/>
          </a:xfrm>
        </p:spPr>
        <p:txBody>
          <a:bodyPr/>
          <a:lstStyle/>
          <a:p>
            <a:r>
              <a:rPr lang="en-US" sz="2800" dirty="0"/>
              <a:t>Depression is the most common co-occurring psychiatric disorder in patients with chronic pain, occurring in 45% of such patients </a:t>
            </a:r>
            <a:r>
              <a:rPr lang="en-US" sz="1800" dirty="0"/>
              <a:t>(</a:t>
            </a:r>
            <a:r>
              <a:rPr lang="en-US" sz="1800" dirty="0" err="1"/>
              <a:t>Cheatle</a:t>
            </a:r>
            <a:r>
              <a:rPr lang="en-US" sz="1800" dirty="0"/>
              <a:t> 2006).</a:t>
            </a:r>
          </a:p>
          <a:p>
            <a:pPr marL="0" indent="0">
              <a:buNone/>
            </a:pPr>
            <a:r>
              <a:rPr lang="en-US" sz="2800" dirty="0"/>
              <a:t> </a:t>
            </a:r>
          </a:p>
          <a:p>
            <a:r>
              <a:rPr lang="en-US" sz="2800" dirty="0"/>
              <a:t>Among patients with Major Depressive Disorder (MDD), a significantly higher proportion reported chronic (i.e., non-disabling or disabling) pain than those without MDD (66% versus 43%, respectively). </a:t>
            </a:r>
          </a:p>
          <a:p>
            <a:endParaRPr lang="en-US" sz="2800" dirty="0"/>
          </a:p>
          <a:p>
            <a:r>
              <a:rPr lang="en-US" sz="2800" dirty="0"/>
              <a:t> Disabling chronic pain was present in 41%of those with MDD versus 10% of those without MDD. </a:t>
            </a:r>
          </a:p>
          <a:p>
            <a:endParaRPr lang="en-US" dirty="0"/>
          </a:p>
        </p:txBody>
      </p:sp>
      <p:sp>
        <p:nvSpPr>
          <p:cNvPr id="4" name="Slide Number Placeholder 3">
            <a:extLst>
              <a:ext uri="{FF2B5EF4-FFF2-40B4-BE49-F238E27FC236}">
                <a16:creationId xmlns:a16="http://schemas.microsoft.com/office/drawing/2014/main" id="{E3FB830B-D07F-0243-B0EC-B1C72BEE87DC}"/>
              </a:ext>
            </a:extLst>
          </p:cNvPr>
          <p:cNvSpPr>
            <a:spLocks noGrp="1"/>
          </p:cNvSpPr>
          <p:nvPr>
            <p:ph type="sldNum" sz="quarter" idx="12"/>
          </p:nvPr>
        </p:nvSpPr>
        <p:spPr/>
        <p:txBody>
          <a:bodyPr/>
          <a:lstStyle/>
          <a:p>
            <a:pPr>
              <a:defRPr/>
            </a:pPr>
            <a:fld id="{339EE68D-2CF5-4C29-A6BF-8A742784B849}" type="slidenum">
              <a:rPr lang="en-US" smtClean="0"/>
              <a:pPr>
                <a:defRPr/>
              </a:pPr>
              <a:t>7</a:t>
            </a:fld>
            <a:endParaRPr lang="en-US"/>
          </a:p>
        </p:txBody>
      </p:sp>
    </p:spTree>
    <p:extLst>
      <p:ext uri="{BB962C8B-B14F-4D97-AF65-F5344CB8AC3E}">
        <p14:creationId xmlns:p14="http://schemas.microsoft.com/office/powerpoint/2010/main" val="7880597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C7AE15-95CD-884E-B4D0-4353D0C707F2}"/>
              </a:ext>
            </a:extLst>
          </p:cNvPr>
          <p:cNvSpPr>
            <a:spLocks noGrp="1"/>
          </p:cNvSpPr>
          <p:nvPr>
            <p:ph type="title"/>
          </p:nvPr>
        </p:nvSpPr>
        <p:spPr>
          <a:xfrm>
            <a:off x="0" y="106363"/>
            <a:ext cx="9144000" cy="1570037"/>
          </a:xfrm>
        </p:spPr>
        <p:txBody>
          <a:bodyPr/>
          <a:lstStyle/>
          <a:p>
            <a:pPr algn="ctr"/>
            <a:r>
              <a:rPr lang="en-US" sz="3600" dirty="0">
                <a:solidFill>
                  <a:schemeClr val="tx2"/>
                </a:solidFill>
              </a:rPr>
              <a:t>How are depressed chronic pain patients different from non-depressed pain patients?</a:t>
            </a:r>
          </a:p>
        </p:txBody>
      </p:sp>
      <p:sp>
        <p:nvSpPr>
          <p:cNvPr id="3" name="Content Placeholder 2">
            <a:extLst>
              <a:ext uri="{FF2B5EF4-FFF2-40B4-BE49-F238E27FC236}">
                <a16:creationId xmlns:a16="http://schemas.microsoft.com/office/drawing/2014/main" id="{C874CDE5-BC36-F44C-B17F-1B3830561FEC}"/>
              </a:ext>
            </a:extLst>
          </p:cNvPr>
          <p:cNvSpPr>
            <a:spLocks noGrp="1"/>
          </p:cNvSpPr>
          <p:nvPr>
            <p:ph idx="1"/>
          </p:nvPr>
        </p:nvSpPr>
        <p:spPr>
          <a:xfrm>
            <a:off x="0" y="1828800"/>
            <a:ext cx="9144000" cy="4876800"/>
          </a:xfrm>
        </p:spPr>
        <p:txBody>
          <a:bodyPr/>
          <a:lstStyle/>
          <a:p>
            <a:pPr marL="0" indent="0">
              <a:buNone/>
            </a:pPr>
            <a:r>
              <a:rPr lang="en-US" dirty="0"/>
              <a:t>Compared to pain patients without MDD, patients with co-morbid MDD and disabling chronic pain had the following characteristics:</a:t>
            </a:r>
          </a:p>
          <a:p>
            <a:r>
              <a:rPr lang="en-US" dirty="0"/>
              <a:t>    Significantly poorer quality of life</a:t>
            </a:r>
          </a:p>
          <a:p>
            <a:r>
              <a:rPr lang="en-US" dirty="0"/>
              <a:t>    Greater somatic symptom severity</a:t>
            </a:r>
          </a:p>
          <a:p>
            <a:r>
              <a:rPr lang="en-US" dirty="0"/>
              <a:t>    a higher prevalence of panic disorder</a:t>
            </a:r>
          </a:p>
          <a:p>
            <a:r>
              <a:rPr lang="en-US" dirty="0"/>
              <a:t>    A six-fold greater prevalence of anxiety </a:t>
            </a:r>
          </a:p>
          <a:p>
            <a:pPr marL="0" indent="0">
              <a:buNone/>
            </a:pPr>
            <a:endParaRPr lang="en-US" sz="1400" dirty="0"/>
          </a:p>
          <a:p>
            <a:pPr marL="0" indent="0">
              <a:buNone/>
            </a:pPr>
            <a:endParaRPr lang="en-US" sz="1400" dirty="0"/>
          </a:p>
          <a:p>
            <a:pPr marL="0" indent="0">
              <a:buNone/>
            </a:pPr>
            <a:endParaRPr lang="en-US" sz="1400" dirty="0"/>
          </a:p>
          <a:p>
            <a:pPr marL="0" indent="0">
              <a:buNone/>
            </a:pPr>
            <a:r>
              <a:rPr lang="en-US" sz="1400" dirty="0" err="1"/>
              <a:t>Arnow</a:t>
            </a:r>
            <a:r>
              <a:rPr lang="en-US" sz="1400" dirty="0"/>
              <a:t> BA, et al., Psychosomatic Medicine 2006;68:262-268 </a:t>
            </a:r>
          </a:p>
          <a:p>
            <a:endParaRPr lang="en-US" dirty="0"/>
          </a:p>
        </p:txBody>
      </p:sp>
      <p:sp>
        <p:nvSpPr>
          <p:cNvPr id="4" name="Slide Number Placeholder 3">
            <a:extLst>
              <a:ext uri="{FF2B5EF4-FFF2-40B4-BE49-F238E27FC236}">
                <a16:creationId xmlns:a16="http://schemas.microsoft.com/office/drawing/2014/main" id="{E3FB830B-D07F-0243-B0EC-B1C72BEE87DC}"/>
              </a:ext>
            </a:extLst>
          </p:cNvPr>
          <p:cNvSpPr>
            <a:spLocks noGrp="1"/>
          </p:cNvSpPr>
          <p:nvPr>
            <p:ph type="sldNum" sz="quarter" idx="12"/>
          </p:nvPr>
        </p:nvSpPr>
        <p:spPr/>
        <p:txBody>
          <a:bodyPr/>
          <a:lstStyle/>
          <a:p>
            <a:pPr>
              <a:defRPr/>
            </a:pPr>
            <a:fld id="{339EE68D-2CF5-4C29-A6BF-8A742784B849}" type="slidenum">
              <a:rPr lang="en-US" smtClean="0"/>
              <a:pPr>
                <a:defRPr/>
              </a:pPr>
              <a:t>8</a:t>
            </a:fld>
            <a:endParaRPr lang="en-US"/>
          </a:p>
        </p:txBody>
      </p:sp>
    </p:spTree>
    <p:extLst>
      <p:ext uri="{BB962C8B-B14F-4D97-AF65-F5344CB8AC3E}">
        <p14:creationId xmlns:p14="http://schemas.microsoft.com/office/powerpoint/2010/main" val="21394582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C7AE15-95CD-884E-B4D0-4353D0C707F2}"/>
              </a:ext>
            </a:extLst>
          </p:cNvPr>
          <p:cNvSpPr>
            <a:spLocks noGrp="1"/>
          </p:cNvSpPr>
          <p:nvPr>
            <p:ph type="title"/>
          </p:nvPr>
        </p:nvSpPr>
        <p:spPr>
          <a:xfrm>
            <a:off x="0" y="106363"/>
            <a:ext cx="9144000" cy="1570037"/>
          </a:xfrm>
        </p:spPr>
        <p:txBody>
          <a:bodyPr/>
          <a:lstStyle/>
          <a:p>
            <a:pPr algn="ctr"/>
            <a:r>
              <a:rPr lang="en-US" sz="3600" dirty="0">
                <a:solidFill>
                  <a:schemeClr val="tx2"/>
                </a:solidFill>
              </a:rPr>
              <a:t>Is there a difference in treatment response in chronic pain patients with Co-Occurring Mental Illness?</a:t>
            </a:r>
          </a:p>
        </p:txBody>
      </p:sp>
      <p:sp>
        <p:nvSpPr>
          <p:cNvPr id="3" name="Content Placeholder 2">
            <a:extLst>
              <a:ext uri="{FF2B5EF4-FFF2-40B4-BE49-F238E27FC236}">
                <a16:creationId xmlns:a16="http://schemas.microsoft.com/office/drawing/2014/main" id="{C874CDE5-BC36-F44C-B17F-1B3830561FEC}"/>
              </a:ext>
            </a:extLst>
          </p:cNvPr>
          <p:cNvSpPr>
            <a:spLocks noGrp="1"/>
          </p:cNvSpPr>
          <p:nvPr>
            <p:ph idx="1"/>
          </p:nvPr>
        </p:nvSpPr>
        <p:spPr>
          <a:xfrm>
            <a:off x="0" y="1828800"/>
            <a:ext cx="9144000" cy="4876800"/>
          </a:xfrm>
        </p:spPr>
        <p:txBody>
          <a:bodyPr/>
          <a:lstStyle/>
          <a:p>
            <a:pPr marL="0" indent="0">
              <a:buNone/>
            </a:pPr>
            <a:endParaRPr lang="en-US" sz="1400" dirty="0"/>
          </a:p>
          <a:p>
            <a:pPr marL="0" indent="0">
              <a:buNone/>
            </a:pPr>
            <a:r>
              <a:rPr lang="en-US" dirty="0"/>
              <a:t>• Poor adherence to treatment</a:t>
            </a:r>
          </a:p>
          <a:p>
            <a:pPr marL="0" indent="0">
              <a:buNone/>
            </a:pPr>
            <a:br>
              <a:rPr lang="en-US" dirty="0"/>
            </a:br>
            <a:r>
              <a:rPr lang="en-US" dirty="0"/>
              <a:t>• Worse satisfaction with treatment</a:t>
            </a:r>
          </a:p>
          <a:p>
            <a:pPr marL="0" indent="0">
              <a:buNone/>
            </a:pPr>
            <a:br>
              <a:rPr lang="en-US" dirty="0"/>
            </a:br>
            <a:r>
              <a:rPr lang="en-US" dirty="0"/>
              <a:t>• Higher likelihood for relapse</a:t>
            </a:r>
          </a:p>
          <a:p>
            <a:pPr marL="0" indent="0">
              <a:buNone/>
            </a:pPr>
            <a:br>
              <a:rPr lang="en-US" dirty="0"/>
            </a:br>
            <a:r>
              <a:rPr lang="en-US" dirty="0"/>
              <a:t>• Less chance for function improvement</a:t>
            </a:r>
          </a:p>
          <a:p>
            <a:pPr marL="0" indent="0">
              <a:buNone/>
            </a:pPr>
            <a:r>
              <a:rPr lang="en-US" dirty="0"/>
              <a:t> </a:t>
            </a:r>
            <a:r>
              <a:rPr lang="en-US" sz="1400" dirty="0"/>
              <a:t>Bair MJ, et al., Archives Internal Medicine 2003,163(20):2433-2445 </a:t>
            </a:r>
          </a:p>
          <a:p>
            <a:pPr marL="0" indent="0">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E3FB830B-D07F-0243-B0EC-B1C72BEE87DC}"/>
              </a:ext>
            </a:extLst>
          </p:cNvPr>
          <p:cNvSpPr>
            <a:spLocks noGrp="1"/>
          </p:cNvSpPr>
          <p:nvPr>
            <p:ph type="sldNum" sz="quarter" idx="12"/>
          </p:nvPr>
        </p:nvSpPr>
        <p:spPr/>
        <p:txBody>
          <a:bodyPr/>
          <a:lstStyle/>
          <a:p>
            <a:pPr>
              <a:defRPr/>
            </a:pPr>
            <a:fld id="{339EE68D-2CF5-4C29-A6BF-8A742784B849}" type="slidenum">
              <a:rPr lang="en-US" smtClean="0"/>
              <a:pPr>
                <a:defRPr/>
              </a:pPr>
              <a:t>9</a:t>
            </a:fld>
            <a:endParaRPr lang="en-US"/>
          </a:p>
        </p:txBody>
      </p:sp>
    </p:spTree>
    <p:extLst>
      <p:ext uri="{BB962C8B-B14F-4D97-AF65-F5344CB8AC3E}">
        <p14:creationId xmlns:p14="http://schemas.microsoft.com/office/powerpoint/2010/main" val="89585217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XPANDSHOWBAR" val="True"/>
  <p:tag name="ANSWERNOWTEXT" val="Answer Now"/>
  <p:tag name="RESPTABLESTYLE" val="-1"/>
  <p:tag name="ALLOWDUPLICATES" val="False"/>
  <p:tag name="AUTOADVANCE" val="False"/>
  <p:tag name="STDCHART" val="1"/>
  <p:tag name="BUBBLENAMEVISIBLE" val="True"/>
  <p:tag name="DEFAULTNUMTEAMS" val="5"/>
  <p:tag name="CUSTOMCELLBACKCOLOR2" val="-13395457"/>
  <p:tag name="DISPLAYNAME" val="True"/>
  <p:tag name="GRIDROTATIONINTERVAL" val="2"/>
  <p:tag name="POLLINGCYCLE" val="2"/>
  <p:tag name="INCLUDENONRESPONDERS" val="False"/>
  <p:tag name="ALLOWUSERFEEDBACK" val="True"/>
  <p:tag name="REALTIMEBACKUPPATH" val="(None)"/>
  <p:tag name="ADVANCEDSETTINGSVIEW" val="False"/>
  <p:tag name="FIBDISPLAYKEYWORDS" val="True"/>
  <p:tag name="USESECONDARYMONITOR" val="True"/>
  <p:tag name="RESPCOUNTERSTYLE" val="-1"/>
  <p:tag name="NUMRESPONSES" val="1"/>
  <p:tag name="REVIEWONLY" val="False"/>
  <p:tag name="TEAMSINLEADERBOARD" val="5"/>
  <p:tag name="BUBBLEGROUPING" val="3"/>
  <p:tag name="CUSTOMCELLBACKCOLOR3" val="-268652"/>
  <p:tag name="DISPLAYDEVICEID" val="True"/>
  <p:tag name="GRIDPOSITION" val="1"/>
  <p:tag name="MULTIRESPDIVISOR" val="1"/>
  <p:tag name="INCORRECTPOINTVALUE" val="0"/>
  <p:tag name="CHARTSCALE" val="True"/>
  <p:tag name="TPVERSION" val="2008"/>
  <p:tag name="ANSWERNOWSTYLE" val="-1"/>
  <p:tag name="INPUTSOURCE" val="1"/>
  <p:tag name="ROTATIONINTERVAL" val="2"/>
  <p:tag name="BUBBLESIZEVISIBLE" val="True"/>
  <p:tag name="CUSTOMCELLBACKCOLOR1" val="-657956"/>
  <p:tag name="GRIDOPACITY" val="90"/>
  <p:tag name="CHARTLABELS" val="0"/>
  <p:tag name="CORRECTPOINTVALUE" val="100"/>
  <p:tag name="FIBDISPLAYRESULTS" val="True"/>
  <p:tag name="SHOWBARVISIBLE" val="True"/>
  <p:tag name="COUNTDOWNSECONDS" val="10"/>
  <p:tag name="AUTOUPDATEALIASES" val="True"/>
  <p:tag name="CUSTOMGRIDBACKCOLOR" val="-2830136"/>
  <p:tag name="DISPLAYDEVICENUMBER" val="True"/>
  <p:tag name="RESETCHARTS" val="True"/>
  <p:tag name="ZEROBASED" val="False"/>
  <p:tag name="POWERPOINTVERSION" val="11.0"/>
  <p:tag name="BACKUPSESSIONS" val="True"/>
  <p:tag name="MAXRESPONDERS" val="5"/>
  <p:tag name="USESCHEMECOLORS" val="True"/>
  <p:tag name="PARTLISTDEFAULT" val="0"/>
  <p:tag name="FIBNUMRESULTS" val="5"/>
  <p:tag name="RESPCOUNTERFORMAT" val="0"/>
  <p:tag name="BUBBLEVALUEFORMAT" val="0.0"/>
  <p:tag name="GRIDSIZE" val="{Width=800, Height=600}"/>
  <p:tag name="AUTOADJUSTPARTRANGE" val="True"/>
  <p:tag name="BACKUPMAINTENANCE" val="7"/>
  <p:tag name="CUSTOMCELLBACKCOLOR4" val="-8355712"/>
  <p:tag name="REALTIMEBACKUP" val="False"/>
  <p:tag name="CHARTVALUEFORMAT" val="0%"/>
  <p:tag name="CHARTCOLORS" val="0"/>
  <p:tag name="COUNTDOWNSTYLE" val="-1"/>
  <p:tag name="INCLUDEPPT" val="True"/>
  <p:tag name="CUSTOMCELLFORECOLOR" val="-16777216"/>
  <p:tag name="PARTICIPANTSINLEADERBOARD" val="5"/>
  <p:tag name="AUTOSIZEGRID" val="True"/>
  <p:tag name="BULLETTYPE" val="3"/>
  <p:tag name="FIBINCLUDEOTHER" val="True"/>
  <p:tag name="DELIMITERS" val="3.1"/>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3.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4.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heme/theme1.xml><?xml version="1.0" encoding="utf-8"?>
<a:theme xmlns:a="http://schemas.openxmlformats.org/drawingml/2006/main" name="Nightfall design template">
  <a:themeElements>
    <a:clrScheme name="Nightfall design template 12">
      <a:dk1>
        <a:srgbClr val="003366"/>
      </a:dk1>
      <a:lt1>
        <a:srgbClr val="FFFFFF"/>
      </a:lt1>
      <a:dk2>
        <a:srgbClr val="0000FF"/>
      </a:dk2>
      <a:lt2>
        <a:srgbClr val="CCECFF"/>
      </a:lt2>
      <a:accent1>
        <a:srgbClr val="3366CC"/>
      </a:accent1>
      <a:accent2>
        <a:srgbClr val="004570"/>
      </a:accent2>
      <a:accent3>
        <a:srgbClr val="AAAAFF"/>
      </a:accent3>
      <a:accent4>
        <a:srgbClr val="DADADA"/>
      </a:accent4>
      <a:accent5>
        <a:srgbClr val="ADB8E2"/>
      </a:accent5>
      <a:accent6>
        <a:srgbClr val="003E65"/>
      </a:accent6>
      <a:hlink>
        <a:srgbClr val="99CCFF"/>
      </a:hlink>
      <a:folHlink>
        <a:srgbClr val="FFE701"/>
      </a:folHlink>
    </a:clrScheme>
    <a:fontScheme name="Nightfall design template">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Nightfall design template 1">
        <a:dk1>
          <a:srgbClr val="336699"/>
        </a:dk1>
        <a:lt1>
          <a:srgbClr val="FFFFFF"/>
        </a:lt1>
        <a:dk2>
          <a:srgbClr val="969696"/>
        </a:dk2>
        <a:lt2>
          <a:srgbClr val="E3EBF1"/>
        </a:lt2>
        <a:accent1>
          <a:srgbClr val="003399"/>
        </a:accent1>
        <a:accent2>
          <a:srgbClr val="59A7E1"/>
        </a:accent2>
        <a:accent3>
          <a:srgbClr val="C9C9C9"/>
        </a:accent3>
        <a:accent4>
          <a:srgbClr val="DADADA"/>
        </a:accent4>
        <a:accent5>
          <a:srgbClr val="AAADCA"/>
        </a:accent5>
        <a:accent6>
          <a:srgbClr val="5097CC"/>
        </a:accent6>
        <a:hlink>
          <a:srgbClr val="66CCFF"/>
        </a:hlink>
        <a:folHlink>
          <a:srgbClr val="F8F8F8"/>
        </a:folHlink>
      </a:clrScheme>
      <a:clrMap bg1="dk2" tx1="lt1" bg2="dk1" tx2="lt2" accent1="accent1" accent2="accent2" accent3="accent3" accent4="accent4" accent5="accent5" accent6="accent6" hlink="hlink" folHlink="folHlink"/>
    </a:extraClrScheme>
    <a:extraClrScheme>
      <a:clrScheme name="Nightfall design template 2">
        <a:dk1>
          <a:srgbClr val="2D2015"/>
        </a:dk1>
        <a:lt1>
          <a:srgbClr val="FFFFFF"/>
        </a:lt1>
        <a:dk2>
          <a:srgbClr val="A17A4B"/>
        </a:dk2>
        <a:lt2>
          <a:srgbClr val="DFC08D"/>
        </a:lt2>
        <a:accent1>
          <a:srgbClr val="8C7B70"/>
        </a:accent1>
        <a:accent2>
          <a:srgbClr val="354FBB"/>
        </a:accent2>
        <a:accent3>
          <a:srgbClr val="CDBEB1"/>
        </a:accent3>
        <a:accent4>
          <a:srgbClr val="DADADA"/>
        </a:accent4>
        <a:accent5>
          <a:srgbClr val="C5BFBB"/>
        </a:accent5>
        <a:accent6>
          <a:srgbClr val="2F47A9"/>
        </a:accent6>
        <a:hlink>
          <a:srgbClr val="CCB400"/>
        </a:hlink>
        <a:folHlink>
          <a:srgbClr val="BEC9CA"/>
        </a:folHlink>
      </a:clrScheme>
      <a:clrMap bg1="dk2" tx1="lt1" bg2="dk1" tx2="lt2" accent1="accent1" accent2="accent2" accent3="accent3" accent4="accent4" accent5="accent5" accent6="accent6" hlink="hlink" folHlink="folHlink"/>
    </a:extraClrScheme>
    <a:extraClrScheme>
      <a:clrScheme name="Nightfall design template 3">
        <a:dk1>
          <a:srgbClr val="777777"/>
        </a:dk1>
        <a:lt1>
          <a:srgbClr val="FFFFFF"/>
        </a:lt1>
        <a:dk2>
          <a:srgbClr val="A1A496"/>
        </a:dk2>
        <a:lt2>
          <a:srgbClr val="D1D1CB"/>
        </a:lt2>
        <a:accent1>
          <a:srgbClr val="909082"/>
        </a:accent1>
        <a:accent2>
          <a:srgbClr val="6484C4"/>
        </a:accent2>
        <a:accent3>
          <a:srgbClr val="CDCFC9"/>
        </a:accent3>
        <a:accent4>
          <a:srgbClr val="DADADA"/>
        </a:accent4>
        <a:accent5>
          <a:srgbClr val="C6C6C1"/>
        </a:accent5>
        <a:accent6>
          <a:srgbClr val="5A77B1"/>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Nightfall design template 4">
        <a:dk1>
          <a:srgbClr val="3E3E5C"/>
        </a:dk1>
        <a:lt1>
          <a:srgbClr val="FFFFFF"/>
        </a:lt1>
        <a:dk2>
          <a:srgbClr val="819DC5"/>
        </a:dk2>
        <a:lt2>
          <a:srgbClr val="FFFFFF"/>
        </a:lt2>
        <a:accent1>
          <a:srgbClr val="60597B"/>
        </a:accent1>
        <a:accent2>
          <a:srgbClr val="6666FF"/>
        </a:accent2>
        <a:accent3>
          <a:srgbClr val="C1CCDF"/>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Nightfall design template 5">
        <a:dk1>
          <a:srgbClr val="005A58"/>
        </a:dk1>
        <a:lt1>
          <a:srgbClr val="99CCFF"/>
        </a:lt1>
        <a:dk2>
          <a:srgbClr val="0099CC"/>
        </a:dk2>
        <a:lt2>
          <a:srgbClr val="CCECFF"/>
        </a:lt2>
        <a:accent1>
          <a:srgbClr val="256487"/>
        </a:accent1>
        <a:accent2>
          <a:srgbClr val="6D6FC7"/>
        </a:accent2>
        <a:accent3>
          <a:srgbClr val="AACAE2"/>
        </a:accent3>
        <a:accent4>
          <a:srgbClr val="82AEDA"/>
        </a:accent4>
        <a:accent5>
          <a:srgbClr val="ACB8C3"/>
        </a:accent5>
        <a:accent6>
          <a:srgbClr val="6264B4"/>
        </a:accent6>
        <a:hlink>
          <a:srgbClr val="85A8FF"/>
        </a:hlink>
        <a:folHlink>
          <a:srgbClr val="FFFFFF"/>
        </a:folHlink>
      </a:clrScheme>
      <a:clrMap bg1="dk2" tx1="lt1" bg2="dk1" tx2="lt2" accent1="accent1" accent2="accent2" accent3="accent3" accent4="accent4" accent5="accent5" accent6="accent6" hlink="hlink" folHlink="folHlink"/>
    </a:extraClrScheme>
    <a:extraClrScheme>
      <a:clrScheme name="Nightfall design template 6">
        <a:dk1>
          <a:srgbClr val="B2B2B2"/>
        </a:dk1>
        <a:lt1>
          <a:srgbClr val="DEF6F1"/>
        </a:lt1>
        <a:dk2>
          <a:srgbClr val="FFFFFF"/>
        </a:dk2>
        <a:lt2>
          <a:srgbClr val="969696"/>
        </a:lt2>
        <a:accent1>
          <a:srgbClr val="FFFFFF"/>
        </a:accent1>
        <a:accent2>
          <a:srgbClr val="8DC6FF"/>
        </a:accent2>
        <a:accent3>
          <a:srgbClr val="ECFAF7"/>
        </a:accent3>
        <a:accent4>
          <a:srgbClr val="979797"/>
        </a:accent4>
        <a:accent5>
          <a:srgbClr val="FFFFFF"/>
        </a:accent5>
        <a:accent6>
          <a:srgbClr val="7FB3E7"/>
        </a:accent6>
        <a:hlink>
          <a:srgbClr val="0066CC"/>
        </a:hlink>
        <a:folHlink>
          <a:srgbClr val="C80000"/>
        </a:folHlink>
      </a:clrScheme>
      <a:clrMap bg1="lt1" tx1="dk1" bg2="lt2" tx2="dk2" accent1="accent1" accent2="accent2" accent3="accent3" accent4="accent4" accent5="accent5" accent6="accent6" hlink="hlink" folHlink="folHlink"/>
    </a:extraClrScheme>
    <a:extraClrScheme>
      <a:clrScheme name="Nightfall design template 7">
        <a:dk1>
          <a:srgbClr val="777777"/>
        </a:dk1>
        <a:lt1>
          <a:srgbClr val="CCFFFF"/>
        </a:lt1>
        <a:dk2>
          <a:srgbClr val="CCECFF"/>
        </a:dk2>
        <a:lt2>
          <a:srgbClr val="99CCFF"/>
        </a:lt2>
        <a:accent1>
          <a:srgbClr val="99CCFF"/>
        </a:accent1>
        <a:accent2>
          <a:srgbClr val="003399"/>
        </a:accent2>
        <a:accent3>
          <a:srgbClr val="E2F4FF"/>
        </a:accent3>
        <a:accent4>
          <a:srgbClr val="AEDADA"/>
        </a:accent4>
        <a:accent5>
          <a:srgbClr val="CAE2FF"/>
        </a:accent5>
        <a:accent6>
          <a:srgbClr val="002D8A"/>
        </a:accent6>
        <a:hlink>
          <a:srgbClr val="FF5050"/>
        </a:hlink>
        <a:folHlink>
          <a:srgbClr val="003399"/>
        </a:folHlink>
      </a:clrScheme>
      <a:clrMap bg1="dk2" tx1="lt1" bg2="dk1" tx2="lt2" accent1="accent1" accent2="accent2" accent3="accent3" accent4="accent4" accent5="accent5" accent6="accent6" hlink="hlink" folHlink="folHlink"/>
    </a:extraClrScheme>
    <a:extraClrScheme>
      <a:clrScheme name="Nightfall design template 8">
        <a:dk1>
          <a:srgbClr val="F8F8F8"/>
        </a:dk1>
        <a:lt1>
          <a:srgbClr val="FFFFFF"/>
        </a:lt1>
        <a:dk2>
          <a:srgbClr val="DDDDDD"/>
        </a:dk2>
        <a:lt2>
          <a:srgbClr val="333333"/>
        </a:lt2>
        <a:accent1>
          <a:srgbClr val="C0C0C0"/>
        </a:accent1>
        <a:accent2>
          <a:srgbClr val="808080"/>
        </a:accent2>
        <a:accent3>
          <a:srgbClr val="FFFFFF"/>
        </a:accent3>
        <a:accent4>
          <a:srgbClr val="D4D4D4"/>
        </a:accent4>
        <a:accent5>
          <a:srgbClr val="DCDCDC"/>
        </a:accent5>
        <a:accent6>
          <a:srgbClr val="737373"/>
        </a:accent6>
        <a:hlink>
          <a:srgbClr val="4D4D4D"/>
        </a:hlink>
        <a:folHlink>
          <a:srgbClr val="FFFFFF"/>
        </a:folHlink>
      </a:clrScheme>
      <a:clrMap bg1="lt1" tx1="dk1" bg2="lt2" tx2="dk2" accent1="accent1" accent2="accent2" accent3="accent3" accent4="accent4" accent5="accent5" accent6="accent6" hlink="hlink" folHlink="folHlink"/>
    </a:extraClrScheme>
    <a:extraClrScheme>
      <a:clrScheme name="Nightfall design template 9">
        <a:dk1>
          <a:srgbClr val="5C1F00"/>
        </a:dk1>
        <a:lt1>
          <a:srgbClr val="FFF8EB"/>
        </a:lt1>
        <a:dk2>
          <a:srgbClr val="FFEBD7"/>
        </a:dk2>
        <a:lt2>
          <a:srgbClr val="FFFFF7"/>
        </a:lt2>
        <a:accent1>
          <a:srgbClr val="CC3300"/>
        </a:accent1>
        <a:accent2>
          <a:srgbClr val="BE7960"/>
        </a:accent2>
        <a:accent3>
          <a:srgbClr val="FFF3E8"/>
        </a:accent3>
        <a:accent4>
          <a:srgbClr val="DAD4C9"/>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Nightfall design template 10">
        <a:dk1>
          <a:srgbClr val="969696"/>
        </a:dk1>
        <a:lt1>
          <a:srgbClr val="F8F8F8"/>
        </a:lt1>
        <a:dk2>
          <a:srgbClr val="DDDDDD"/>
        </a:dk2>
        <a:lt2>
          <a:srgbClr val="CC9900"/>
        </a:lt2>
        <a:accent1>
          <a:srgbClr val="DFBB05"/>
        </a:accent1>
        <a:accent2>
          <a:srgbClr val="FF9966"/>
        </a:accent2>
        <a:accent3>
          <a:srgbClr val="EBEBEB"/>
        </a:accent3>
        <a:accent4>
          <a:srgbClr val="D4D4D4"/>
        </a:accent4>
        <a:accent5>
          <a:srgbClr val="ECDAAA"/>
        </a:accent5>
        <a:accent6>
          <a:srgbClr val="E78A5C"/>
        </a:accent6>
        <a:hlink>
          <a:srgbClr val="CC3300"/>
        </a:hlink>
        <a:folHlink>
          <a:srgbClr val="003399"/>
        </a:folHlink>
      </a:clrScheme>
      <a:clrMap bg1="dk2" tx1="lt1" bg2="dk1" tx2="lt2" accent1="accent1" accent2="accent2" accent3="accent3" accent4="accent4" accent5="accent5" accent6="accent6" hlink="hlink" folHlink="folHlink"/>
    </a:extraClrScheme>
    <a:extraClrScheme>
      <a:clrScheme name="Nightfall design template 11">
        <a:dk1>
          <a:srgbClr val="808080"/>
        </a:dk1>
        <a:lt1>
          <a:srgbClr val="F8F8F8"/>
        </a:lt1>
        <a:dk2>
          <a:srgbClr val="EAEAEA"/>
        </a:dk2>
        <a:lt2>
          <a:srgbClr val="FFFFFF"/>
        </a:lt2>
        <a:accent1>
          <a:srgbClr val="99CCFF"/>
        </a:accent1>
        <a:accent2>
          <a:srgbClr val="9999FF"/>
        </a:accent2>
        <a:accent3>
          <a:srgbClr val="F3F3F3"/>
        </a:accent3>
        <a:accent4>
          <a:srgbClr val="D4D4D4"/>
        </a:accent4>
        <a:accent5>
          <a:srgbClr val="CAE2FF"/>
        </a:accent5>
        <a:accent6>
          <a:srgbClr val="8A8AE7"/>
        </a:accent6>
        <a:hlink>
          <a:srgbClr val="3333CC"/>
        </a:hlink>
        <a:folHlink>
          <a:srgbClr val="8927FF"/>
        </a:folHlink>
      </a:clrScheme>
      <a:clrMap bg1="dk2" tx1="lt1" bg2="dk1" tx2="lt2" accent1="accent1" accent2="accent2" accent3="accent3" accent4="accent4" accent5="accent5" accent6="accent6" hlink="hlink" folHlink="folHlink"/>
    </a:extraClrScheme>
    <a:extraClrScheme>
      <a:clrScheme name="Nightfall design template 12">
        <a:dk1>
          <a:srgbClr val="003366"/>
        </a:dk1>
        <a:lt1>
          <a:srgbClr val="FFFFFF"/>
        </a:lt1>
        <a:dk2>
          <a:srgbClr val="0000FF"/>
        </a:dk2>
        <a:lt2>
          <a:srgbClr val="CCECFF"/>
        </a:lt2>
        <a:accent1>
          <a:srgbClr val="3366CC"/>
        </a:accent1>
        <a:accent2>
          <a:srgbClr val="004570"/>
        </a:accent2>
        <a:accent3>
          <a:srgbClr val="AAAAFF"/>
        </a:accent3>
        <a:accent4>
          <a:srgbClr val="DADADA"/>
        </a:accent4>
        <a:accent5>
          <a:srgbClr val="ADB8E2"/>
        </a:accent5>
        <a:accent6>
          <a:srgbClr val="003E65"/>
        </a:accent6>
        <a:hlink>
          <a:srgbClr val="99CCFF"/>
        </a:hlink>
        <a:folHlink>
          <a:srgbClr val="FFE701"/>
        </a:folHlink>
      </a:clrScheme>
      <a:clrMap bg1="dk2" tx1="lt1" bg2="dk1" tx2="lt2" accent1="accent1" accent2="accent2" accent3="accent3" accent4="accent4" accent5="accent5" accent6="accent6" hlink="hlink" folHlink="folHlink"/>
    </a:extraClrScheme>
    <a:extraClrScheme>
      <a:clrScheme name="Nightfall design template 13">
        <a:dk1>
          <a:srgbClr val="808080"/>
        </a:dk1>
        <a:lt1>
          <a:srgbClr val="FFFFFF"/>
        </a:lt1>
        <a:dk2>
          <a:srgbClr val="CCCCFF"/>
        </a:dk2>
        <a:lt2>
          <a:srgbClr val="F8F8F8"/>
        </a:lt2>
        <a:accent1>
          <a:srgbClr val="85ADDD"/>
        </a:accent1>
        <a:accent2>
          <a:srgbClr val="333399"/>
        </a:accent2>
        <a:accent3>
          <a:srgbClr val="E2E2FF"/>
        </a:accent3>
        <a:accent4>
          <a:srgbClr val="DADADA"/>
        </a:accent4>
        <a:accent5>
          <a:srgbClr val="C2D3EB"/>
        </a:accent5>
        <a:accent6>
          <a:srgbClr val="2D2D8A"/>
        </a:accent6>
        <a:hlink>
          <a:srgbClr val="0250C2"/>
        </a:hlink>
        <a:folHlink>
          <a:srgbClr val="FFCC00"/>
        </a:folHlink>
      </a:clrScheme>
      <a:clrMap bg1="dk2" tx1="lt1" bg2="dk1" tx2="lt2" accent1="accent1" accent2="accent2" accent3="accent3" accent4="accent4" accent5="accent5" accent6="accent6" hlink="hlink" folHlink="folHlink"/>
    </a:extraClrScheme>
    <a:extraClrScheme>
      <a:clrScheme name="Nightfall design template 14">
        <a:dk1>
          <a:srgbClr val="003366"/>
        </a:dk1>
        <a:lt1>
          <a:srgbClr val="FFFFFF"/>
        </a:lt1>
        <a:dk2>
          <a:srgbClr val="0000FF"/>
        </a:dk2>
        <a:lt2>
          <a:srgbClr val="CCECFF"/>
        </a:lt2>
        <a:accent1>
          <a:srgbClr val="3366CC"/>
        </a:accent1>
        <a:accent2>
          <a:srgbClr val="004570"/>
        </a:accent2>
        <a:accent3>
          <a:srgbClr val="AAAAFF"/>
        </a:accent3>
        <a:accent4>
          <a:srgbClr val="DADADA"/>
        </a:accent4>
        <a:accent5>
          <a:srgbClr val="ADB8E2"/>
        </a:accent5>
        <a:accent6>
          <a:srgbClr val="003E65"/>
        </a:accent6>
        <a:hlink>
          <a:srgbClr val="007BF6"/>
        </a:hlink>
        <a:folHlink>
          <a:srgbClr val="BCAA00"/>
        </a:folHlink>
      </a:clrScheme>
      <a:clrMap bg1="dk2" tx1="lt1" bg2="dk1" tx2="lt2" accent1="accent1" accent2="accent2" accent3="accent3" accent4="accent4" accent5="accent5" accent6="accent6" hlink="hlink" folHlink="folHlink"/>
    </a:extraClrScheme>
    <a:extraClrScheme>
      <a:clrScheme name="Nightfall design template 15">
        <a:dk1>
          <a:srgbClr val="003366"/>
        </a:dk1>
        <a:lt1>
          <a:srgbClr val="FFFFFF"/>
        </a:lt1>
        <a:dk2>
          <a:srgbClr val="0000FF"/>
        </a:dk2>
        <a:lt2>
          <a:srgbClr val="CCECFF"/>
        </a:lt2>
        <a:accent1>
          <a:srgbClr val="3366CC"/>
        </a:accent1>
        <a:accent2>
          <a:srgbClr val="004570"/>
        </a:accent2>
        <a:accent3>
          <a:srgbClr val="AAAAFF"/>
        </a:accent3>
        <a:accent4>
          <a:srgbClr val="DADADA"/>
        </a:accent4>
        <a:accent5>
          <a:srgbClr val="ADB8E2"/>
        </a:accent5>
        <a:accent6>
          <a:srgbClr val="003E65"/>
        </a:accent6>
        <a:hlink>
          <a:srgbClr val="CC0066"/>
        </a:hlink>
        <a:folHlink>
          <a:srgbClr val="BCAA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Nightfall design template">
  <a:themeElements>
    <a:clrScheme name="1_Nightfall design template 15">
      <a:dk1>
        <a:srgbClr val="003366"/>
      </a:dk1>
      <a:lt1>
        <a:srgbClr val="FFFFFF"/>
      </a:lt1>
      <a:dk2>
        <a:srgbClr val="0000FF"/>
      </a:dk2>
      <a:lt2>
        <a:srgbClr val="CCECFF"/>
      </a:lt2>
      <a:accent1>
        <a:srgbClr val="3366CC"/>
      </a:accent1>
      <a:accent2>
        <a:srgbClr val="004570"/>
      </a:accent2>
      <a:accent3>
        <a:srgbClr val="AAAAFF"/>
      </a:accent3>
      <a:accent4>
        <a:srgbClr val="DADADA"/>
      </a:accent4>
      <a:accent5>
        <a:srgbClr val="ADB8E2"/>
      </a:accent5>
      <a:accent6>
        <a:srgbClr val="003E65"/>
      </a:accent6>
      <a:hlink>
        <a:srgbClr val="CC0066"/>
      </a:hlink>
      <a:folHlink>
        <a:srgbClr val="BCAA00"/>
      </a:folHlink>
    </a:clrScheme>
    <a:fontScheme name="1_Nightfall design template">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1_Nightfall design template 1">
        <a:dk1>
          <a:srgbClr val="336699"/>
        </a:dk1>
        <a:lt1>
          <a:srgbClr val="FFFFFF"/>
        </a:lt1>
        <a:dk2>
          <a:srgbClr val="969696"/>
        </a:dk2>
        <a:lt2>
          <a:srgbClr val="E3EBF1"/>
        </a:lt2>
        <a:accent1>
          <a:srgbClr val="003399"/>
        </a:accent1>
        <a:accent2>
          <a:srgbClr val="59A7E1"/>
        </a:accent2>
        <a:accent3>
          <a:srgbClr val="C9C9C9"/>
        </a:accent3>
        <a:accent4>
          <a:srgbClr val="DADADA"/>
        </a:accent4>
        <a:accent5>
          <a:srgbClr val="AAADCA"/>
        </a:accent5>
        <a:accent6>
          <a:srgbClr val="5097CC"/>
        </a:accent6>
        <a:hlink>
          <a:srgbClr val="66CCFF"/>
        </a:hlink>
        <a:folHlink>
          <a:srgbClr val="F8F8F8"/>
        </a:folHlink>
      </a:clrScheme>
      <a:clrMap bg1="dk2" tx1="lt1" bg2="dk1" tx2="lt2" accent1="accent1" accent2="accent2" accent3="accent3" accent4="accent4" accent5="accent5" accent6="accent6" hlink="hlink" folHlink="folHlink"/>
    </a:extraClrScheme>
    <a:extraClrScheme>
      <a:clrScheme name="1_Nightfall design template 2">
        <a:dk1>
          <a:srgbClr val="2D2015"/>
        </a:dk1>
        <a:lt1>
          <a:srgbClr val="FFFFFF"/>
        </a:lt1>
        <a:dk2>
          <a:srgbClr val="A17A4B"/>
        </a:dk2>
        <a:lt2>
          <a:srgbClr val="DFC08D"/>
        </a:lt2>
        <a:accent1>
          <a:srgbClr val="8C7B70"/>
        </a:accent1>
        <a:accent2>
          <a:srgbClr val="354FBB"/>
        </a:accent2>
        <a:accent3>
          <a:srgbClr val="CDBEB1"/>
        </a:accent3>
        <a:accent4>
          <a:srgbClr val="DADADA"/>
        </a:accent4>
        <a:accent5>
          <a:srgbClr val="C5BFBB"/>
        </a:accent5>
        <a:accent6>
          <a:srgbClr val="2F47A9"/>
        </a:accent6>
        <a:hlink>
          <a:srgbClr val="CCB400"/>
        </a:hlink>
        <a:folHlink>
          <a:srgbClr val="BEC9CA"/>
        </a:folHlink>
      </a:clrScheme>
      <a:clrMap bg1="dk2" tx1="lt1" bg2="dk1" tx2="lt2" accent1="accent1" accent2="accent2" accent3="accent3" accent4="accent4" accent5="accent5" accent6="accent6" hlink="hlink" folHlink="folHlink"/>
    </a:extraClrScheme>
    <a:extraClrScheme>
      <a:clrScheme name="1_Nightfall design template 3">
        <a:dk1>
          <a:srgbClr val="777777"/>
        </a:dk1>
        <a:lt1>
          <a:srgbClr val="FFFFFF"/>
        </a:lt1>
        <a:dk2>
          <a:srgbClr val="A1A496"/>
        </a:dk2>
        <a:lt2>
          <a:srgbClr val="D1D1CB"/>
        </a:lt2>
        <a:accent1>
          <a:srgbClr val="909082"/>
        </a:accent1>
        <a:accent2>
          <a:srgbClr val="6484C4"/>
        </a:accent2>
        <a:accent3>
          <a:srgbClr val="CDCFC9"/>
        </a:accent3>
        <a:accent4>
          <a:srgbClr val="DADADA"/>
        </a:accent4>
        <a:accent5>
          <a:srgbClr val="C6C6C1"/>
        </a:accent5>
        <a:accent6>
          <a:srgbClr val="5A77B1"/>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Nightfall design template 4">
        <a:dk1>
          <a:srgbClr val="3E3E5C"/>
        </a:dk1>
        <a:lt1>
          <a:srgbClr val="FFFFFF"/>
        </a:lt1>
        <a:dk2>
          <a:srgbClr val="819DC5"/>
        </a:dk2>
        <a:lt2>
          <a:srgbClr val="FFFFFF"/>
        </a:lt2>
        <a:accent1>
          <a:srgbClr val="60597B"/>
        </a:accent1>
        <a:accent2>
          <a:srgbClr val="6666FF"/>
        </a:accent2>
        <a:accent3>
          <a:srgbClr val="C1CCDF"/>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Nightfall design template 5">
        <a:dk1>
          <a:srgbClr val="005A58"/>
        </a:dk1>
        <a:lt1>
          <a:srgbClr val="99CCFF"/>
        </a:lt1>
        <a:dk2>
          <a:srgbClr val="0099CC"/>
        </a:dk2>
        <a:lt2>
          <a:srgbClr val="CCECFF"/>
        </a:lt2>
        <a:accent1>
          <a:srgbClr val="256487"/>
        </a:accent1>
        <a:accent2>
          <a:srgbClr val="6D6FC7"/>
        </a:accent2>
        <a:accent3>
          <a:srgbClr val="AACAE2"/>
        </a:accent3>
        <a:accent4>
          <a:srgbClr val="82AEDA"/>
        </a:accent4>
        <a:accent5>
          <a:srgbClr val="ACB8C3"/>
        </a:accent5>
        <a:accent6>
          <a:srgbClr val="6264B4"/>
        </a:accent6>
        <a:hlink>
          <a:srgbClr val="85A8FF"/>
        </a:hlink>
        <a:folHlink>
          <a:srgbClr val="FFFFFF"/>
        </a:folHlink>
      </a:clrScheme>
      <a:clrMap bg1="dk2" tx1="lt1" bg2="dk1" tx2="lt2" accent1="accent1" accent2="accent2" accent3="accent3" accent4="accent4" accent5="accent5" accent6="accent6" hlink="hlink" folHlink="folHlink"/>
    </a:extraClrScheme>
    <a:extraClrScheme>
      <a:clrScheme name="1_Nightfall design template 6">
        <a:dk1>
          <a:srgbClr val="B2B2B2"/>
        </a:dk1>
        <a:lt1>
          <a:srgbClr val="DEF6F1"/>
        </a:lt1>
        <a:dk2>
          <a:srgbClr val="FFFFFF"/>
        </a:dk2>
        <a:lt2>
          <a:srgbClr val="969696"/>
        </a:lt2>
        <a:accent1>
          <a:srgbClr val="FFFFFF"/>
        </a:accent1>
        <a:accent2>
          <a:srgbClr val="8DC6FF"/>
        </a:accent2>
        <a:accent3>
          <a:srgbClr val="ECFAF7"/>
        </a:accent3>
        <a:accent4>
          <a:srgbClr val="979797"/>
        </a:accent4>
        <a:accent5>
          <a:srgbClr val="FFFFFF"/>
        </a:accent5>
        <a:accent6>
          <a:srgbClr val="7FB3E7"/>
        </a:accent6>
        <a:hlink>
          <a:srgbClr val="0066CC"/>
        </a:hlink>
        <a:folHlink>
          <a:srgbClr val="C80000"/>
        </a:folHlink>
      </a:clrScheme>
      <a:clrMap bg1="lt1" tx1="dk1" bg2="lt2" tx2="dk2" accent1="accent1" accent2="accent2" accent3="accent3" accent4="accent4" accent5="accent5" accent6="accent6" hlink="hlink" folHlink="folHlink"/>
    </a:extraClrScheme>
    <a:extraClrScheme>
      <a:clrScheme name="1_Nightfall design template 7">
        <a:dk1>
          <a:srgbClr val="777777"/>
        </a:dk1>
        <a:lt1>
          <a:srgbClr val="CCFFFF"/>
        </a:lt1>
        <a:dk2>
          <a:srgbClr val="CCECFF"/>
        </a:dk2>
        <a:lt2>
          <a:srgbClr val="99CCFF"/>
        </a:lt2>
        <a:accent1>
          <a:srgbClr val="99CCFF"/>
        </a:accent1>
        <a:accent2>
          <a:srgbClr val="003399"/>
        </a:accent2>
        <a:accent3>
          <a:srgbClr val="E2F4FF"/>
        </a:accent3>
        <a:accent4>
          <a:srgbClr val="AEDADA"/>
        </a:accent4>
        <a:accent5>
          <a:srgbClr val="CAE2FF"/>
        </a:accent5>
        <a:accent6>
          <a:srgbClr val="002D8A"/>
        </a:accent6>
        <a:hlink>
          <a:srgbClr val="FF5050"/>
        </a:hlink>
        <a:folHlink>
          <a:srgbClr val="003399"/>
        </a:folHlink>
      </a:clrScheme>
      <a:clrMap bg1="dk2" tx1="lt1" bg2="dk1" tx2="lt2" accent1="accent1" accent2="accent2" accent3="accent3" accent4="accent4" accent5="accent5" accent6="accent6" hlink="hlink" folHlink="folHlink"/>
    </a:extraClrScheme>
    <a:extraClrScheme>
      <a:clrScheme name="1_Nightfall design template 8">
        <a:dk1>
          <a:srgbClr val="F8F8F8"/>
        </a:dk1>
        <a:lt1>
          <a:srgbClr val="FFFFFF"/>
        </a:lt1>
        <a:dk2>
          <a:srgbClr val="DDDDDD"/>
        </a:dk2>
        <a:lt2>
          <a:srgbClr val="333333"/>
        </a:lt2>
        <a:accent1>
          <a:srgbClr val="C0C0C0"/>
        </a:accent1>
        <a:accent2>
          <a:srgbClr val="808080"/>
        </a:accent2>
        <a:accent3>
          <a:srgbClr val="FFFFFF"/>
        </a:accent3>
        <a:accent4>
          <a:srgbClr val="D4D4D4"/>
        </a:accent4>
        <a:accent5>
          <a:srgbClr val="DCDCDC"/>
        </a:accent5>
        <a:accent6>
          <a:srgbClr val="737373"/>
        </a:accent6>
        <a:hlink>
          <a:srgbClr val="4D4D4D"/>
        </a:hlink>
        <a:folHlink>
          <a:srgbClr val="FFFFFF"/>
        </a:folHlink>
      </a:clrScheme>
      <a:clrMap bg1="lt1" tx1="dk1" bg2="lt2" tx2="dk2" accent1="accent1" accent2="accent2" accent3="accent3" accent4="accent4" accent5="accent5" accent6="accent6" hlink="hlink" folHlink="folHlink"/>
    </a:extraClrScheme>
    <a:extraClrScheme>
      <a:clrScheme name="1_Nightfall design template 9">
        <a:dk1>
          <a:srgbClr val="5C1F00"/>
        </a:dk1>
        <a:lt1>
          <a:srgbClr val="FFF8EB"/>
        </a:lt1>
        <a:dk2>
          <a:srgbClr val="FFEBD7"/>
        </a:dk2>
        <a:lt2>
          <a:srgbClr val="FFFFF7"/>
        </a:lt2>
        <a:accent1>
          <a:srgbClr val="CC3300"/>
        </a:accent1>
        <a:accent2>
          <a:srgbClr val="BE7960"/>
        </a:accent2>
        <a:accent3>
          <a:srgbClr val="FFF3E8"/>
        </a:accent3>
        <a:accent4>
          <a:srgbClr val="DAD4C9"/>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Nightfall design template 10">
        <a:dk1>
          <a:srgbClr val="969696"/>
        </a:dk1>
        <a:lt1>
          <a:srgbClr val="F8F8F8"/>
        </a:lt1>
        <a:dk2>
          <a:srgbClr val="DDDDDD"/>
        </a:dk2>
        <a:lt2>
          <a:srgbClr val="CC9900"/>
        </a:lt2>
        <a:accent1>
          <a:srgbClr val="DFBB05"/>
        </a:accent1>
        <a:accent2>
          <a:srgbClr val="FF9966"/>
        </a:accent2>
        <a:accent3>
          <a:srgbClr val="EBEBEB"/>
        </a:accent3>
        <a:accent4>
          <a:srgbClr val="D4D4D4"/>
        </a:accent4>
        <a:accent5>
          <a:srgbClr val="ECDAAA"/>
        </a:accent5>
        <a:accent6>
          <a:srgbClr val="E78A5C"/>
        </a:accent6>
        <a:hlink>
          <a:srgbClr val="CC3300"/>
        </a:hlink>
        <a:folHlink>
          <a:srgbClr val="003399"/>
        </a:folHlink>
      </a:clrScheme>
      <a:clrMap bg1="dk2" tx1="lt1" bg2="dk1" tx2="lt2" accent1="accent1" accent2="accent2" accent3="accent3" accent4="accent4" accent5="accent5" accent6="accent6" hlink="hlink" folHlink="folHlink"/>
    </a:extraClrScheme>
    <a:extraClrScheme>
      <a:clrScheme name="1_Nightfall design template 11">
        <a:dk1>
          <a:srgbClr val="808080"/>
        </a:dk1>
        <a:lt1>
          <a:srgbClr val="F8F8F8"/>
        </a:lt1>
        <a:dk2>
          <a:srgbClr val="EAEAEA"/>
        </a:dk2>
        <a:lt2>
          <a:srgbClr val="FFFFFF"/>
        </a:lt2>
        <a:accent1>
          <a:srgbClr val="99CCFF"/>
        </a:accent1>
        <a:accent2>
          <a:srgbClr val="9999FF"/>
        </a:accent2>
        <a:accent3>
          <a:srgbClr val="F3F3F3"/>
        </a:accent3>
        <a:accent4>
          <a:srgbClr val="D4D4D4"/>
        </a:accent4>
        <a:accent5>
          <a:srgbClr val="CAE2FF"/>
        </a:accent5>
        <a:accent6>
          <a:srgbClr val="8A8AE7"/>
        </a:accent6>
        <a:hlink>
          <a:srgbClr val="3333CC"/>
        </a:hlink>
        <a:folHlink>
          <a:srgbClr val="8927FF"/>
        </a:folHlink>
      </a:clrScheme>
      <a:clrMap bg1="dk2" tx1="lt1" bg2="dk1" tx2="lt2" accent1="accent1" accent2="accent2" accent3="accent3" accent4="accent4" accent5="accent5" accent6="accent6" hlink="hlink" folHlink="folHlink"/>
    </a:extraClrScheme>
    <a:extraClrScheme>
      <a:clrScheme name="1_Nightfall design template 12">
        <a:dk1>
          <a:srgbClr val="003366"/>
        </a:dk1>
        <a:lt1>
          <a:srgbClr val="FFFFFF"/>
        </a:lt1>
        <a:dk2>
          <a:srgbClr val="0000FF"/>
        </a:dk2>
        <a:lt2>
          <a:srgbClr val="CCECFF"/>
        </a:lt2>
        <a:accent1>
          <a:srgbClr val="3366CC"/>
        </a:accent1>
        <a:accent2>
          <a:srgbClr val="004570"/>
        </a:accent2>
        <a:accent3>
          <a:srgbClr val="AAAAFF"/>
        </a:accent3>
        <a:accent4>
          <a:srgbClr val="DADADA"/>
        </a:accent4>
        <a:accent5>
          <a:srgbClr val="ADB8E2"/>
        </a:accent5>
        <a:accent6>
          <a:srgbClr val="003E65"/>
        </a:accent6>
        <a:hlink>
          <a:srgbClr val="99CCFF"/>
        </a:hlink>
        <a:folHlink>
          <a:srgbClr val="FFE701"/>
        </a:folHlink>
      </a:clrScheme>
      <a:clrMap bg1="dk2" tx1="lt1" bg2="dk1" tx2="lt2" accent1="accent1" accent2="accent2" accent3="accent3" accent4="accent4" accent5="accent5" accent6="accent6" hlink="hlink" folHlink="folHlink"/>
    </a:extraClrScheme>
    <a:extraClrScheme>
      <a:clrScheme name="1_Nightfall design template 13">
        <a:dk1>
          <a:srgbClr val="808080"/>
        </a:dk1>
        <a:lt1>
          <a:srgbClr val="FFFFFF"/>
        </a:lt1>
        <a:dk2>
          <a:srgbClr val="CCCCFF"/>
        </a:dk2>
        <a:lt2>
          <a:srgbClr val="F8F8F8"/>
        </a:lt2>
        <a:accent1>
          <a:srgbClr val="85ADDD"/>
        </a:accent1>
        <a:accent2>
          <a:srgbClr val="333399"/>
        </a:accent2>
        <a:accent3>
          <a:srgbClr val="E2E2FF"/>
        </a:accent3>
        <a:accent4>
          <a:srgbClr val="DADADA"/>
        </a:accent4>
        <a:accent5>
          <a:srgbClr val="C2D3EB"/>
        </a:accent5>
        <a:accent6>
          <a:srgbClr val="2D2D8A"/>
        </a:accent6>
        <a:hlink>
          <a:srgbClr val="0250C2"/>
        </a:hlink>
        <a:folHlink>
          <a:srgbClr val="FFCC00"/>
        </a:folHlink>
      </a:clrScheme>
      <a:clrMap bg1="dk2" tx1="lt1" bg2="dk1" tx2="lt2" accent1="accent1" accent2="accent2" accent3="accent3" accent4="accent4" accent5="accent5" accent6="accent6" hlink="hlink" folHlink="folHlink"/>
    </a:extraClrScheme>
    <a:extraClrScheme>
      <a:clrScheme name="1_Nightfall design template 14">
        <a:dk1>
          <a:srgbClr val="003366"/>
        </a:dk1>
        <a:lt1>
          <a:srgbClr val="FFFFFF"/>
        </a:lt1>
        <a:dk2>
          <a:srgbClr val="0000FF"/>
        </a:dk2>
        <a:lt2>
          <a:srgbClr val="CCECFF"/>
        </a:lt2>
        <a:accent1>
          <a:srgbClr val="3366CC"/>
        </a:accent1>
        <a:accent2>
          <a:srgbClr val="004570"/>
        </a:accent2>
        <a:accent3>
          <a:srgbClr val="AAAAFF"/>
        </a:accent3>
        <a:accent4>
          <a:srgbClr val="DADADA"/>
        </a:accent4>
        <a:accent5>
          <a:srgbClr val="ADB8E2"/>
        </a:accent5>
        <a:accent6>
          <a:srgbClr val="003E65"/>
        </a:accent6>
        <a:hlink>
          <a:srgbClr val="007BF6"/>
        </a:hlink>
        <a:folHlink>
          <a:srgbClr val="BCAA00"/>
        </a:folHlink>
      </a:clrScheme>
      <a:clrMap bg1="dk2" tx1="lt1" bg2="dk1" tx2="lt2" accent1="accent1" accent2="accent2" accent3="accent3" accent4="accent4" accent5="accent5" accent6="accent6" hlink="hlink" folHlink="folHlink"/>
    </a:extraClrScheme>
    <a:extraClrScheme>
      <a:clrScheme name="1_Nightfall design template 15">
        <a:dk1>
          <a:srgbClr val="003366"/>
        </a:dk1>
        <a:lt1>
          <a:srgbClr val="FFFFFF"/>
        </a:lt1>
        <a:dk2>
          <a:srgbClr val="0000FF"/>
        </a:dk2>
        <a:lt2>
          <a:srgbClr val="CCECFF"/>
        </a:lt2>
        <a:accent1>
          <a:srgbClr val="3366CC"/>
        </a:accent1>
        <a:accent2>
          <a:srgbClr val="004570"/>
        </a:accent2>
        <a:accent3>
          <a:srgbClr val="AAAAFF"/>
        </a:accent3>
        <a:accent4>
          <a:srgbClr val="DADADA"/>
        </a:accent4>
        <a:accent5>
          <a:srgbClr val="ADB8E2"/>
        </a:accent5>
        <a:accent6>
          <a:srgbClr val="003E65"/>
        </a:accent6>
        <a:hlink>
          <a:srgbClr val="CC0066"/>
        </a:hlink>
        <a:folHlink>
          <a:srgbClr val="BCAA0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539</TotalTime>
  <Words>2767</Words>
  <Application>Microsoft Macintosh PowerPoint</Application>
  <PresentationFormat>On-screen Show (4:3)</PresentationFormat>
  <Paragraphs>474</Paragraphs>
  <Slides>50</Slides>
  <Notes>5</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50</vt:i4>
      </vt:variant>
    </vt:vector>
  </HeadingPairs>
  <TitlesOfParts>
    <vt:vector size="56" baseType="lpstr">
      <vt:lpstr>Arial</vt:lpstr>
      <vt:lpstr>Arial Black</vt:lpstr>
      <vt:lpstr>Cambria Math</vt:lpstr>
      <vt:lpstr>Times New Roman</vt:lpstr>
      <vt:lpstr>Nightfall design template</vt:lpstr>
      <vt:lpstr>1_Nightfall design template</vt:lpstr>
      <vt:lpstr>Managing Patients with Substance Use Disorder, Pain and Co-Occurring Mental Illness</vt:lpstr>
      <vt:lpstr>PowerPoint Presentation</vt:lpstr>
      <vt:lpstr>PowerPoint Presentation</vt:lpstr>
      <vt:lpstr>CASE</vt:lpstr>
      <vt:lpstr>Co-Occurring Mental Illness &amp; Chronic Pain</vt:lpstr>
      <vt:lpstr>Psychiatric Co-Morbidity &amp; Chronic Pain Summary- Prevalence of Co-Occurring Disorders</vt:lpstr>
      <vt:lpstr>Is there a relationship between chronic pain and depression?</vt:lpstr>
      <vt:lpstr>How are depressed chronic pain patients different from non-depressed pain patients?</vt:lpstr>
      <vt:lpstr>Is there a difference in treatment response in chronic pain patients with Co-Occurring Mental Illness?</vt:lpstr>
      <vt:lpstr>How common are co-occurring depression and anxiety disorders in chronic pain patients ?</vt:lpstr>
      <vt:lpstr>How common is chronic pain and PTSD?</vt:lpstr>
      <vt:lpstr>Does long-term treatment with opioids increase the risk for SUD?</vt:lpstr>
      <vt:lpstr>Mental Disorders Most Commonly Seen when you work with SUD patients</vt:lpstr>
      <vt:lpstr>Assessment for Psychiatric Disorders in patients with chronic pain</vt:lpstr>
      <vt:lpstr>Critical First Steps in Patient Assessment</vt:lpstr>
      <vt:lpstr>CASE</vt:lpstr>
      <vt:lpstr>How to Rule Out  Substance- Induced Psychiatric Disorders</vt:lpstr>
      <vt:lpstr>How to Rule Out  Substance- Induced Psychiatric Disorders</vt:lpstr>
      <vt:lpstr>What Criteria Suggest that substance-induced psychiatric disorders are less likely </vt:lpstr>
      <vt:lpstr>How to make the diagnosis of Substance-induced psychiatric disorders</vt:lpstr>
      <vt:lpstr>Completing the psychiatric assessment</vt:lpstr>
      <vt:lpstr>General Principles: How to manage psychiatric disorders in chronic pain</vt:lpstr>
      <vt:lpstr>What is Biopsychosocial Treatment</vt:lpstr>
      <vt:lpstr>What are the guidelines for pharmacotherapy  of psychiatric disorders in chronic pain patients</vt:lpstr>
      <vt:lpstr>What is Chronic Pain Self Management</vt:lpstr>
      <vt:lpstr>Early implementation of CBT in chronic pain treament</vt:lpstr>
      <vt:lpstr>Best Practice to Treat Patients with psychiatric disorders and chronic pain </vt:lpstr>
      <vt:lpstr>CASE</vt:lpstr>
      <vt:lpstr>What does not work</vt:lpstr>
      <vt:lpstr>How to manage the pharmacotherapy of psychiatric disorders in chronic pain patients</vt:lpstr>
      <vt:lpstr>PowerPoint Presentation</vt:lpstr>
      <vt:lpstr>Medication Management </vt:lpstr>
      <vt:lpstr>Pharmacotherapy recommendations for psychiatric disorders in patients with chronic pain</vt:lpstr>
      <vt:lpstr>What are the risks for SUD in depressed patients on chronic opioid therapy?</vt:lpstr>
      <vt:lpstr>DSM-5 Diagnostic Criteria for OUD</vt:lpstr>
      <vt:lpstr>Full Opioid Agonist</vt:lpstr>
      <vt:lpstr>Full Opioid Agonist: Methadone</vt:lpstr>
      <vt:lpstr>Partial Opioid Agonist: Buprenorphine</vt:lpstr>
      <vt:lpstr>Partial Opioid Agonist: Buprenorphine</vt:lpstr>
      <vt:lpstr>Partial Opioid Agonist: Buprenorphine</vt:lpstr>
      <vt:lpstr>Opioid Antagonist: Naltrexone</vt:lpstr>
      <vt:lpstr>Opioid Antagonist: Naltrexone (oral)</vt:lpstr>
      <vt:lpstr>Opioid Antagonist: Extended-Release Naltrexone (IM, Vivitrol)</vt:lpstr>
      <vt:lpstr>Medication-Assisted Treatment</vt:lpstr>
      <vt:lpstr>Preventive measures: Opioid antagonist (Naloxone)</vt:lpstr>
      <vt:lpstr>Conclusions: Patients with Substance Use Disorder, Pain and Co-Occurring Mental Illness </vt:lpstr>
      <vt:lpstr>Conclusions: Patients with Substance Use Disorder, Pain and Co-Occurring Mental Illness</vt:lpstr>
      <vt:lpstr>Conclusions: Patients with Substance Use Disorder, Pain and Co-Occurring Mental Illness-</vt:lpstr>
      <vt:lpstr>What are the risks for SUD in depressed patients on chronic opioid therapy?</vt:lpstr>
      <vt:lpstr>PowerPoint Presentation</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Managing Patients with Substance Use Disorder, Pain and Co-Occurring Mental Illness</dc:title>
  <dc:creator>Restrepo-Guzman, Ricardo</dc:creator>
  <cp:lastModifiedBy>Ricardo Restrepo</cp:lastModifiedBy>
  <cp:revision>17</cp:revision>
  <dcterms:created xsi:type="dcterms:W3CDTF">2020-03-31T18:50:17Z</dcterms:created>
  <dcterms:modified xsi:type="dcterms:W3CDTF">2020-04-04T20:04:08Z</dcterms:modified>
</cp:coreProperties>
</file>