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
  </p:notesMasterIdLst>
  <p:handoutMasterIdLst>
    <p:handoutMasterId r:id="rId5"/>
  </p:handoutMasterIdLst>
  <p:sldIdLst>
    <p:sldId id="261" r:id="rId3"/>
  </p:sldIdLst>
  <p:sldSz cx="43891200" cy="32918400"/>
  <p:notesSz cx="6858000" cy="9144000"/>
  <p:defaultTextStyle>
    <a:defPPr>
      <a:defRPr lang="en-US"/>
    </a:defPPr>
    <a:lvl1pPr marL="0" algn="l" defTabSz="2821185" rtl="0" eaLnBrk="1" latinLnBrk="0" hangingPunct="1">
      <a:defRPr sz="5528" kern="1200">
        <a:solidFill>
          <a:schemeClr val="tx1"/>
        </a:solidFill>
        <a:latin typeface="+mn-lt"/>
        <a:ea typeface="+mn-ea"/>
        <a:cs typeface="+mn-cs"/>
      </a:defRPr>
    </a:lvl1pPr>
    <a:lvl2pPr marL="1410593" algn="l" defTabSz="2821185" rtl="0" eaLnBrk="1" latinLnBrk="0" hangingPunct="1">
      <a:defRPr sz="5528" kern="1200">
        <a:solidFill>
          <a:schemeClr val="tx1"/>
        </a:solidFill>
        <a:latin typeface="+mn-lt"/>
        <a:ea typeface="+mn-ea"/>
        <a:cs typeface="+mn-cs"/>
      </a:defRPr>
    </a:lvl2pPr>
    <a:lvl3pPr marL="2821185" algn="l" defTabSz="2821185" rtl="0" eaLnBrk="1" latinLnBrk="0" hangingPunct="1">
      <a:defRPr sz="5528" kern="1200">
        <a:solidFill>
          <a:schemeClr val="tx1"/>
        </a:solidFill>
        <a:latin typeface="+mn-lt"/>
        <a:ea typeface="+mn-ea"/>
        <a:cs typeface="+mn-cs"/>
      </a:defRPr>
    </a:lvl3pPr>
    <a:lvl4pPr marL="4231778" algn="l" defTabSz="2821185" rtl="0" eaLnBrk="1" latinLnBrk="0" hangingPunct="1">
      <a:defRPr sz="5528" kern="1200">
        <a:solidFill>
          <a:schemeClr val="tx1"/>
        </a:solidFill>
        <a:latin typeface="+mn-lt"/>
        <a:ea typeface="+mn-ea"/>
        <a:cs typeface="+mn-cs"/>
      </a:defRPr>
    </a:lvl4pPr>
    <a:lvl5pPr marL="5642370" algn="l" defTabSz="2821185" rtl="0" eaLnBrk="1" latinLnBrk="0" hangingPunct="1">
      <a:defRPr sz="5528" kern="1200">
        <a:solidFill>
          <a:schemeClr val="tx1"/>
        </a:solidFill>
        <a:latin typeface="+mn-lt"/>
        <a:ea typeface="+mn-ea"/>
        <a:cs typeface="+mn-cs"/>
      </a:defRPr>
    </a:lvl5pPr>
    <a:lvl6pPr marL="7052964" algn="l" defTabSz="2821185" rtl="0" eaLnBrk="1" latinLnBrk="0" hangingPunct="1">
      <a:defRPr sz="5528" kern="1200">
        <a:solidFill>
          <a:schemeClr val="tx1"/>
        </a:solidFill>
        <a:latin typeface="+mn-lt"/>
        <a:ea typeface="+mn-ea"/>
        <a:cs typeface="+mn-cs"/>
      </a:defRPr>
    </a:lvl6pPr>
    <a:lvl7pPr marL="8463557" algn="l" defTabSz="2821185" rtl="0" eaLnBrk="1" latinLnBrk="0" hangingPunct="1">
      <a:defRPr sz="5528" kern="1200">
        <a:solidFill>
          <a:schemeClr val="tx1"/>
        </a:solidFill>
        <a:latin typeface="+mn-lt"/>
        <a:ea typeface="+mn-ea"/>
        <a:cs typeface="+mn-cs"/>
      </a:defRPr>
    </a:lvl7pPr>
    <a:lvl8pPr marL="9874149" algn="l" defTabSz="2821185" rtl="0" eaLnBrk="1" latinLnBrk="0" hangingPunct="1">
      <a:defRPr sz="5528" kern="1200">
        <a:solidFill>
          <a:schemeClr val="tx1"/>
        </a:solidFill>
        <a:latin typeface="+mn-lt"/>
        <a:ea typeface="+mn-ea"/>
        <a:cs typeface="+mn-cs"/>
      </a:defRPr>
    </a:lvl8pPr>
    <a:lvl9pPr marL="11284742" algn="l" defTabSz="2821185" rtl="0" eaLnBrk="1" latinLnBrk="0" hangingPunct="1">
      <a:defRPr sz="552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5ED"/>
    <a:srgbClr val="F6F8FC"/>
    <a:srgbClr val="54555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092" autoAdjust="0"/>
    <p:restoredTop sz="95315" autoAdjust="0"/>
  </p:normalViewPr>
  <p:slideViewPr>
    <p:cSldViewPr snapToGrid="0" snapToObjects="1" showGuides="1">
      <p:cViewPr>
        <p:scale>
          <a:sx n="82" d="100"/>
          <a:sy n="82" d="100"/>
        </p:scale>
        <p:origin x="-17264" y="-1321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8/24/20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dirty="0"/>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8/24/20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821185" rtl="0" eaLnBrk="1" latinLnBrk="0" hangingPunct="1">
      <a:defRPr sz="3728" kern="1200">
        <a:solidFill>
          <a:schemeClr val="tx1"/>
        </a:solidFill>
        <a:latin typeface="+mn-lt"/>
        <a:ea typeface="+mn-ea"/>
        <a:cs typeface="+mn-cs"/>
      </a:defRPr>
    </a:lvl1pPr>
    <a:lvl2pPr marL="1410593" algn="l" defTabSz="2821185" rtl="0" eaLnBrk="1" latinLnBrk="0" hangingPunct="1">
      <a:defRPr sz="3728" kern="1200">
        <a:solidFill>
          <a:schemeClr val="tx1"/>
        </a:solidFill>
        <a:latin typeface="+mn-lt"/>
        <a:ea typeface="+mn-ea"/>
        <a:cs typeface="+mn-cs"/>
      </a:defRPr>
    </a:lvl2pPr>
    <a:lvl3pPr marL="2821185" algn="l" defTabSz="2821185" rtl="0" eaLnBrk="1" latinLnBrk="0" hangingPunct="1">
      <a:defRPr sz="3728" kern="1200">
        <a:solidFill>
          <a:schemeClr val="tx1"/>
        </a:solidFill>
        <a:latin typeface="+mn-lt"/>
        <a:ea typeface="+mn-ea"/>
        <a:cs typeface="+mn-cs"/>
      </a:defRPr>
    </a:lvl3pPr>
    <a:lvl4pPr marL="4231778" algn="l" defTabSz="2821185" rtl="0" eaLnBrk="1" latinLnBrk="0" hangingPunct="1">
      <a:defRPr sz="3728" kern="1200">
        <a:solidFill>
          <a:schemeClr val="tx1"/>
        </a:solidFill>
        <a:latin typeface="+mn-lt"/>
        <a:ea typeface="+mn-ea"/>
        <a:cs typeface="+mn-cs"/>
      </a:defRPr>
    </a:lvl4pPr>
    <a:lvl5pPr marL="5642370" algn="l" defTabSz="2821185" rtl="0" eaLnBrk="1" latinLnBrk="0" hangingPunct="1">
      <a:defRPr sz="3728" kern="1200">
        <a:solidFill>
          <a:schemeClr val="tx1"/>
        </a:solidFill>
        <a:latin typeface="+mn-lt"/>
        <a:ea typeface="+mn-ea"/>
        <a:cs typeface="+mn-cs"/>
      </a:defRPr>
    </a:lvl5pPr>
    <a:lvl6pPr marL="7052964" algn="l" defTabSz="2821185" rtl="0" eaLnBrk="1" latinLnBrk="0" hangingPunct="1">
      <a:defRPr sz="3728" kern="1200">
        <a:solidFill>
          <a:schemeClr val="tx1"/>
        </a:solidFill>
        <a:latin typeface="+mn-lt"/>
        <a:ea typeface="+mn-ea"/>
        <a:cs typeface="+mn-cs"/>
      </a:defRPr>
    </a:lvl6pPr>
    <a:lvl7pPr marL="8463557" algn="l" defTabSz="2821185" rtl="0" eaLnBrk="1" latinLnBrk="0" hangingPunct="1">
      <a:defRPr sz="3728" kern="1200">
        <a:solidFill>
          <a:schemeClr val="tx1"/>
        </a:solidFill>
        <a:latin typeface="+mn-lt"/>
        <a:ea typeface="+mn-ea"/>
        <a:cs typeface="+mn-cs"/>
      </a:defRPr>
    </a:lvl7pPr>
    <a:lvl8pPr marL="9874149" algn="l" defTabSz="2821185" rtl="0" eaLnBrk="1" latinLnBrk="0" hangingPunct="1">
      <a:defRPr sz="3728" kern="1200">
        <a:solidFill>
          <a:schemeClr val="tx1"/>
        </a:solidFill>
        <a:latin typeface="+mn-lt"/>
        <a:ea typeface="+mn-ea"/>
        <a:cs typeface="+mn-cs"/>
      </a:defRPr>
    </a:lvl8pPr>
    <a:lvl9pPr marL="11284742" algn="l" defTabSz="2821185" rtl="0" eaLnBrk="1" latinLnBrk="0" hangingPunct="1">
      <a:defRPr sz="3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503003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1430000" y="2901984"/>
            <a:ext cx="21069300" cy="830997"/>
          </a:xfrm>
          <a:prstGeom prst="rect">
            <a:avLst/>
          </a:prstGeom>
        </p:spPr>
        <p:txBody>
          <a:bodyPr wrap="square">
            <a:spAutoFit/>
          </a:bodyPr>
          <a:lstStyle>
            <a:lvl1pPr marL="0" indent="0" algn="ctr">
              <a:buNone/>
              <a:defRPr sz="48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1430000" y="1714548"/>
            <a:ext cx="21069300" cy="923330"/>
          </a:xfrm>
          <a:prstGeom prst="rect">
            <a:avLst/>
          </a:prstGeom>
        </p:spPr>
        <p:txBody>
          <a:bodyPr wrap="square">
            <a:spAutoFit/>
          </a:bodyPr>
          <a:lstStyle>
            <a:lvl1pPr marL="0" indent="0" algn="ctr">
              <a:buNone/>
              <a:defRPr sz="54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1430000" y="266652"/>
            <a:ext cx="21069300" cy="1200329"/>
          </a:xfrm>
          <a:prstGeom prst="rect">
            <a:avLst/>
          </a:prstGeom>
        </p:spPr>
        <p:txBody>
          <a:bodyPr wrap="square">
            <a:spAutoFit/>
          </a:bodyPr>
          <a:lstStyle>
            <a:lvl1pPr marL="0" indent="0" algn="ctr">
              <a:buNone/>
              <a:defRPr sz="72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56500" y="4997541"/>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457199" y="14728805"/>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1430000" y="499754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24028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33756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3375600" y="19751103"/>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3375600" y="2860777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4572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457199" y="15402433"/>
            <a:ext cx="10058399"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14300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24028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33756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3375600" y="20473588"/>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3375600" y="29362052"/>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0208" userDrawn="1">
          <p15:clr>
            <a:srgbClr val="FBAE40"/>
          </p15:clr>
        </p15:guide>
        <p15:guide id="2" pos="288" userDrawn="1">
          <p15:clr>
            <a:srgbClr val="FBAE40"/>
          </p15:clr>
        </p15:guide>
        <p15:guide id="3" pos="6624" userDrawn="1">
          <p15:clr>
            <a:srgbClr val="FBAE40"/>
          </p15:clr>
        </p15:guide>
        <p15:guide id="4" pos="7200" userDrawn="1">
          <p15:clr>
            <a:srgbClr val="FBAE40"/>
          </p15:clr>
        </p15:guide>
        <p15:guide id="5" pos="13536" userDrawn="1">
          <p15:clr>
            <a:srgbClr val="FBAE40"/>
          </p15:clr>
        </p15:guide>
        <p15:guide id="6" pos="14112" userDrawn="1">
          <p15:clr>
            <a:srgbClr val="FBAE40"/>
          </p15:clr>
        </p15:guide>
        <p15:guide id="7" pos="20448" userDrawn="1">
          <p15:clr>
            <a:srgbClr val="FBAE40"/>
          </p15:clr>
        </p15:guide>
        <p15:guide id="8" pos="21024" userDrawn="1">
          <p15:clr>
            <a:srgbClr val="FBAE40"/>
          </p15:clr>
        </p15:guide>
        <p15:guide id="9" pos="27360" userDrawn="1">
          <p15:clr>
            <a:srgbClr val="FBAE40"/>
          </p15:clr>
        </p15:guide>
        <p15:guide id="10" orient="horz" pos="292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graphicFrame>
        <p:nvGraphicFramePr>
          <p:cNvPr id="11" name="Table 10">
            <a:extLst>
              <a:ext uri="{FF2B5EF4-FFF2-40B4-BE49-F238E27FC236}">
                <a16:creationId xmlns:a16="http://schemas.microsoft.com/office/drawing/2014/main" id="{DE37045F-60FA-B54F-B9F4-EBEC7F8172D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D12C2650-43B9-B245-8FE3-21F2B87DBA6E}"/>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https://www.posterpresentations.com/how-to-change-the-column-configuration.html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https://www.posterpresentations.com/helpdesk.html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cde.ca.gov/ls/he/at/tobpolicyregs.asp" TargetMode="External"/><Relationship Id="rId13" Type="http://schemas.openxmlformats.org/officeDocument/2006/relationships/hyperlink" Target="mailto:msantiago16@swlaw.edu" TargetMode="External"/><Relationship Id="rId18" Type="http://schemas.openxmlformats.org/officeDocument/2006/relationships/image" Target="https://upload.wikimedia.org/wikipedia/commons/thumb/a/a6/Parts_of_an_Electronic_cigarette.png/290px-Parts_of_an_Electronic_cigarette.png" TargetMode="External"/><Relationship Id="rId3" Type="http://schemas.openxmlformats.org/officeDocument/2006/relationships/hyperlink" Target="https://www.cdc.gov/media/releases/2019/p0211-youth-tobacco-use-increased.html" TargetMode="External"/><Relationship Id="rId21" Type="http://schemas.openxmlformats.org/officeDocument/2006/relationships/image" Target="../media/image13.png"/><Relationship Id="rId7" Type="http://schemas.openxmlformats.org/officeDocument/2006/relationships/hyperlink" Target="https://truthinitiative.org/research-resources/emerging-tobacco-products/how-are-schools-responding-juul-and-youth-e-cigarette" TargetMode="External"/><Relationship Id="rId12" Type="http://schemas.openxmlformats.org/officeDocument/2006/relationships/hyperlink" Target="https://journals.sagepub.com/doi/10.1177/1524839919868222?url_ver=Z39.88-2003&amp;rfr_id=ori:rid:crossref.org&amp;rfr_dat=cr_pub%20%200pubmed" TargetMode="External"/><Relationship Id="rId17"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https://upload.wikimedia.org/wikipedia/en/thumb/a/a5/Lacma_logo.jpg/160px-Lacma_logo.jpg" TargetMode="External"/><Relationship Id="rId20" Type="http://schemas.openxmlformats.org/officeDocument/2006/relationships/image" Target="file:////var/folders/17/rcnc9jkj6hqd37h3tbm37lrc0000gp/T/com.microsoft.Word/WebArchiveCopyPasteTempFiles/mm6903e2-F1.gif" TargetMode="External"/><Relationship Id="rId1" Type="http://schemas.openxmlformats.org/officeDocument/2006/relationships/slideLayout" Target="../slideLayouts/slideLayout1.xml"/><Relationship Id="rId6" Type="http://schemas.openxmlformats.org/officeDocument/2006/relationships/hyperlink" Target="https://www.ncbi.nlm.nih.gov/pmc/articles/PMC6663555/" TargetMode="External"/><Relationship Id="rId11" Type="http://schemas.openxmlformats.org/officeDocument/2006/relationships/hyperlink" Target="https://www.cdc.gov/mmwr/volumes/68/ss/pdfs/ss6812a1-H.pdf" TargetMode="External"/><Relationship Id="rId5" Type="http://schemas.openxmlformats.org/officeDocument/2006/relationships/hyperlink" Target="https://pediatrics.aappublications.org/content/144/5/e20190789" TargetMode="External"/><Relationship Id="rId15" Type="http://schemas.openxmlformats.org/officeDocument/2006/relationships/image" Target="../media/image10.jpeg"/><Relationship Id="rId23" Type="http://schemas.openxmlformats.org/officeDocument/2006/relationships/image" Target="../media/image14.png"/><Relationship Id="rId10" Type="http://schemas.openxmlformats.org/officeDocument/2006/relationships/hyperlink" Target="https://www.yalemedicine.org/conditions/evali/" TargetMode="External"/><Relationship Id="rId19" Type="http://schemas.openxmlformats.org/officeDocument/2006/relationships/image" Target="../media/image12.gif"/><Relationship Id="rId4" Type="http://schemas.openxmlformats.org/officeDocument/2006/relationships/hyperlink" Target="https://tobaccocontrol.bmj.com/content/25/Suppl_2/ii62" TargetMode="External"/><Relationship Id="rId9" Type="http://schemas.openxmlformats.org/officeDocument/2006/relationships/hyperlink" Target="https://smokefree.gov/quit-smoking/ecigs-menthol-dip/ecigs%20(last" TargetMode="External"/><Relationship Id="rId14" Type="http://schemas.openxmlformats.org/officeDocument/2006/relationships/image" Target="../media/image9.png"/><Relationship Id="rId22" Type="http://schemas.openxmlformats.org/officeDocument/2006/relationships/image" Target="file:////var/folders/17/rcnc9jkj6hqd37h3tbm37lrc0000gp/T/com.microsoft.Word/WebArchiveCopyPasteTempFiles/fig2.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8F42AB-0B38-6240-B455-4EAD6491D21A}"/>
              </a:ext>
            </a:extLst>
          </p:cNvPr>
          <p:cNvSpPr>
            <a:spLocks noGrp="1"/>
          </p:cNvSpPr>
          <p:nvPr>
            <p:ph type="body" sz="quarter" idx="11"/>
          </p:nvPr>
        </p:nvSpPr>
        <p:spPr>
          <a:xfrm>
            <a:off x="5181600" y="1525680"/>
            <a:ext cx="33450580" cy="923330"/>
          </a:xfrm>
        </p:spPr>
        <p:txBody>
          <a:bodyPr/>
          <a:lstStyle/>
          <a:p>
            <a:r>
              <a:rPr lang="en-US" dirty="0"/>
              <a:t>Robert  A. Bitonte</a:t>
            </a:r>
            <a:r>
              <a:rPr lang="en-US" baseline="30000" dirty="0"/>
              <a:t>1</a:t>
            </a:r>
            <a:r>
              <a:rPr lang="en-US" dirty="0"/>
              <a:t>, M.D., M.A., J.D., LL.M &amp; Maria Erlinda Santiago</a:t>
            </a:r>
            <a:r>
              <a:rPr lang="en-US" baseline="30000" dirty="0"/>
              <a:t>2</a:t>
            </a:r>
            <a:r>
              <a:rPr lang="en-US" dirty="0"/>
              <a:t>, R.N., B.S.N., J.D. candidate’ 21</a:t>
            </a:r>
            <a:endParaRPr lang="en-US" baseline="30000" dirty="0"/>
          </a:p>
        </p:txBody>
      </p:sp>
      <p:sp>
        <p:nvSpPr>
          <p:cNvPr id="4" name="Text Placeholder 3">
            <a:extLst>
              <a:ext uri="{FF2B5EF4-FFF2-40B4-BE49-F238E27FC236}">
                <a16:creationId xmlns:a16="http://schemas.microsoft.com/office/drawing/2014/main" id="{C92934C5-F417-4547-A178-F9454BBDDA4A}"/>
              </a:ext>
            </a:extLst>
          </p:cNvPr>
          <p:cNvSpPr>
            <a:spLocks noGrp="1"/>
          </p:cNvSpPr>
          <p:nvPr>
            <p:ph type="body" sz="quarter" idx="12"/>
          </p:nvPr>
        </p:nvSpPr>
        <p:spPr>
          <a:xfrm>
            <a:off x="10515598" y="266652"/>
            <a:ext cx="24109682" cy="1447896"/>
          </a:xfrm>
        </p:spPr>
        <p:txBody>
          <a:bodyPr/>
          <a:lstStyle/>
          <a:p>
            <a:r>
              <a:rPr lang="en-US" dirty="0"/>
              <a:t>VAPING, ITS EFFECTS &amp; THE CA EDUCATION CODE</a:t>
            </a:r>
          </a:p>
        </p:txBody>
      </p:sp>
      <p:sp>
        <p:nvSpPr>
          <p:cNvPr id="6" name="Text Placeholder 5">
            <a:extLst>
              <a:ext uri="{FF2B5EF4-FFF2-40B4-BE49-F238E27FC236}">
                <a16:creationId xmlns:a16="http://schemas.microsoft.com/office/drawing/2014/main" id="{A5DE1169-8E44-8344-A5CD-DA0F01E9245D}"/>
              </a:ext>
            </a:extLst>
          </p:cNvPr>
          <p:cNvSpPr>
            <a:spLocks noGrp="1"/>
          </p:cNvSpPr>
          <p:nvPr>
            <p:ph type="body" sz="quarter" idx="17"/>
          </p:nvPr>
        </p:nvSpPr>
        <p:spPr>
          <a:xfrm>
            <a:off x="457428" y="11867505"/>
            <a:ext cx="10083581" cy="702307"/>
          </a:xfrm>
          <a:solidFill>
            <a:schemeClr val="accent6"/>
          </a:solidFill>
        </p:spPr>
        <p:txBody>
          <a:bodyPr/>
          <a:lstStyle/>
          <a:p>
            <a:r>
              <a:rPr lang="en-US" dirty="0"/>
              <a:t>OBJECTIVES</a:t>
            </a:r>
          </a:p>
          <a:p>
            <a:endParaRPr lang="en-US" dirty="0"/>
          </a:p>
        </p:txBody>
      </p:sp>
      <p:sp>
        <p:nvSpPr>
          <p:cNvPr id="8" name="Text Placeholder 7">
            <a:extLst>
              <a:ext uri="{FF2B5EF4-FFF2-40B4-BE49-F238E27FC236}">
                <a16:creationId xmlns:a16="http://schemas.microsoft.com/office/drawing/2014/main" id="{527E62BD-C7ED-5840-AD8F-AB2265CC8F56}"/>
              </a:ext>
            </a:extLst>
          </p:cNvPr>
          <p:cNvSpPr>
            <a:spLocks noGrp="1"/>
          </p:cNvSpPr>
          <p:nvPr>
            <p:ph type="body" sz="quarter" idx="19"/>
          </p:nvPr>
        </p:nvSpPr>
        <p:spPr>
          <a:xfrm>
            <a:off x="11430000" y="4823339"/>
            <a:ext cx="10058400" cy="553998"/>
          </a:xfrm>
          <a:solidFill>
            <a:schemeClr val="accent6"/>
          </a:solidFill>
        </p:spPr>
        <p:txBody>
          <a:bodyPr/>
          <a:lstStyle/>
          <a:p>
            <a:r>
              <a:rPr lang="en-US" dirty="0"/>
              <a:t>Effects &amp; Ongoing Problem with Vaping</a:t>
            </a:r>
          </a:p>
        </p:txBody>
      </p:sp>
      <p:sp>
        <p:nvSpPr>
          <p:cNvPr id="9" name="Text Placeholder 8">
            <a:extLst>
              <a:ext uri="{FF2B5EF4-FFF2-40B4-BE49-F238E27FC236}">
                <a16:creationId xmlns:a16="http://schemas.microsoft.com/office/drawing/2014/main" id="{24A6263A-4C35-7147-8D90-4054A0A02347}"/>
              </a:ext>
            </a:extLst>
          </p:cNvPr>
          <p:cNvSpPr>
            <a:spLocks noGrp="1"/>
          </p:cNvSpPr>
          <p:nvPr>
            <p:ph type="body" sz="quarter" idx="20"/>
          </p:nvPr>
        </p:nvSpPr>
        <p:spPr>
          <a:xfrm>
            <a:off x="22440900" y="4742803"/>
            <a:ext cx="10058400" cy="553998"/>
          </a:xfrm>
          <a:solidFill>
            <a:schemeClr val="accent6"/>
          </a:solidFill>
        </p:spPr>
        <p:txBody>
          <a:bodyPr/>
          <a:lstStyle/>
          <a:p>
            <a:r>
              <a:rPr lang="en-US" dirty="0"/>
              <a:t>Prevalence of Vape Use Among Youths </a:t>
            </a:r>
          </a:p>
        </p:txBody>
      </p:sp>
      <p:sp>
        <p:nvSpPr>
          <p:cNvPr id="10" name="Text Placeholder 9">
            <a:extLst>
              <a:ext uri="{FF2B5EF4-FFF2-40B4-BE49-F238E27FC236}">
                <a16:creationId xmlns:a16="http://schemas.microsoft.com/office/drawing/2014/main" id="{099B1F13-D3D0-F942-946A-23CAE9ECBE0B}"/>
              </a:ext>
            </a:extLst>
          </p:cNvPr>
          <p:cNvSpPr>
            <a:spLocks noGrp="1"/>
          </p:cNvSpPr>
          <p:nvPr>
            <p:ph type="body" sz="quarter" idx="21"/>
          </p:nvPr>
        </p:nvSpPr>
        <p:spPr>
          <a:xfrm>
            <a:off x="33410230" y="4697513"/>
            <a:ext cx="10002417" cy="1015663"/>
          </a:xfrm>
          <a:solidFill>
            <a:schemeClr val="accent6"/>
          </a:solidFill>
        </p:spPr>
        <p:txBody>
          <a:bodyPr/>
          <a:lstStyle/>
          <a:p>
            <a:r>
              <a:rPr lang="en-US" dirty="0"/>
              <a:t>E-cigarettes Erased the Progress Made in Reducing Tobacco Product Use Decades Earlier</a:t>
            </a:r>
          </a:p>
        </p:txBody>
      </p:sp>
      <p:sp>
        <p:nvSpPr>
          <p:cNvPr id="12" name="Text Placeholder 11">
            <a:extLst>
              <a:ext uri="{FF2B5EF4-FFF2-40B4-BE49-F238E27FC236}">
                <a16:creationId xmlns:a16="http://schemas.microsoft.com/office/drawing/2014/main" id="{4614F892-6D6E-EC44-9CF5-9E88641C3D98}"/>
              </a:ext>
            </a:extLst>
          </p:cNvPr>
          <p:cNvSpPr>
            <a:spLocks noGrp="1"/>
          </p:cNvSpPr>
          <p:nvPr>
            <p:ph type="body" sz="quarter" idx="16"/>
          </p:nvPr>
        </p:nvSpPr>
        <p:spPr>
          <a:xfrm>
            <a:off x="432018" y="5070572"/>
            <a:ext cx="10058400" cy="7238905"/>
          </a:xfrm>
        </p:spPr>
        <p:txBody>
          <a:bodyPr/>
          <a:lstStyle/>
          <a:p>
            <a:r>
              <a:rPr lang="en-US" dirty="0"/>
              <a:t>Electronic cigarettes’ popularity has undermined the progress made by the Tobacco-Free campaign in reducing tobacco use and nicotine addiction among the youth.</a:t>
            </a:r>
            <a:r>
              <a:rPr lang="en-US" baseline="30000" dirty="0"/>
              <a:t>1</a:t>
            </a:r>
            <a:r>
              <a:rPr lang="en-US" dirty="0"/>
              <a:t> Contributing factors include curiosity, availability of “cool” tobacco flavors and having relatives and friends who use e-cigarettes.</a:t>
            </a:r>
            <a:r>
              <a:rPr lang="en-US" baseline="30000" dirty="0"/>
              <a:t>2,3,4</a:t>
            </a:r>
            <a:r>
              <a:rPr lang="en-US" dirty="0"/>
              <a:t> </a:t>
            </a:r>
          </a:p>
          <a:p>
            <a:r>
              <a:rPr lang="en-US" dirty="0"/>
              <a:t>Though the California Education Code §51202 requires school districts to offer a course of study at appropriate elementary and secondary grade levels that includes the effects of tobacco,</a:t>
            </a:r>
            <a:r>
              <a:rPr lang="en-US" baseline="30000" dirty="0"/>
              <a:t>5</a:t>
            </a:r>
            <a:r>
              <a:rPr lang="en-US" dirty="0"/>
              <a:t> there is a general nescience about e-cigarettes, vape, vape-use and its ill effects among school administrators, teachers and parents.</a:t>
            </a:r>
            <a:r>
              <a:rPr lang="en-US" baseline="30000" dirty="0"/>
              <a:t>6 </a:t>
            </a:r>
            <a:endParaRPr lang="en-US" dirty="0"/>
          </a:p>
        </p:txBody>
      </p:sp>
      <p:sp>
        <p:nvSpPr>
          <p:cNvPr id="13" name="Text Placeholder 12">
            <a:extLst>
              <a:ext uri="{FF2B5EF4-FFF2-40B4-BE49-F238E27FC236}">
                <a16:creationId xmlns:a16="http://schemas.microsoft.com/office/drawing/2014/main" id="{4DD4B619-430D-8A45-B4E0-96F5F4B5F4A9}"/>
              </a:ext>
            </a:extLst>
          </p:cNvPr>
          <p:cNvSpPr>
            <a:spLocks noGrp="1"/>
          </p:cNvSpPr>
          <p:nvPr>
            <p:ph type="body" sz="quarter" idx="23"/>
          </p:nvPr>
        </p:nvSpPr>
        <p:spPr>
          <a:xfrm>
            <a:off x="351825" y="12199794"/>
            <a:ext cx="10034187" cy="6647974"/>
          </a:xfrm>
        </p:spPr>
        <p:txBody>
          <a:bodyPr/>
          <a:lstStyle/>
          <a:p>
            <a:pPr marL="514350" indent="-514350">
              <a:buFont typeface="+mj-lt"/>
              <a:buAutoNum type="arabicPeriod"/>
            </a:pPr>
            <a:r>
              <a:rPr lang="en-US" dirty="0"/>
              <a:t>What is an e-cigarette?;</a:t>
            </a:r>
          </a:p>
          <a:p>
            <a:pPr marL="514350" indent="-514350">
              <a:buFont typeface="+mj-lt"/>
              <a:buAutoNum type="arabicPeriod"/>
            </a:pPr>
            <a:r>
              <a:rPr lang="en-US" dirty="0"/>
              <a:t>Effects of vaping and the ongoing problem with EVALI;</a:t>
            </a:r>
          </a:p>
          <a:p>
            <a:pPr marL="514350" indent="-514350">
              <a:buFont typeface="+mj-lt"/>
              <a:buAutoNum type="arabicPeriod"/>
            </a:pPr>
            <a:r>
              <a:rPr lang="en-US" dirty="0"/>
              <a:t>Prevalence of vaping among the youths especially among California high school students;</a:t>
            </a:r>
          </a:p>
          <a:p>
            <a:pPr marL="514350" indent="-514350">
              <a:buFont typeface="+mj-lt"/>
              <a:buAutoNum type="arabicPeriod"/>
            </a:pPr>
            <a:r>
              <a:rPr lang="en-US" dirty="0"/>
              <a:t>E-cigarettes erased the progress made in reducing tobacco use decades earlier;</a:t>
            </a:r>
          </a:p>
          <a:p>
            <a:pPr marL="514350" indent="-514350">
              <a:buFont typeface="+mj-lt"/>
              <a:buAutoNum type="arabicPeriod"/>
            </a:pPr>
            <a:r>
              <a:rPr lang="en-US" dirty="0"/>
              <a:t>The California Education Code and the problem of not knowing.</a:t>
            </a:r>
          </a:p>
          <a:p>
            <a:endParaRPr lang="en-US" dirty="0"/>
          </a:p>
        </p:txBody>
      </p:sp>
      <p:sp>
        <p:nvSpPr>
          <p:cNvPr id="15" name="Text Placeholder 14">
            <a:extLst>
              <a:ext uri="{FF2B5EF4-FFF2-40B4-BE49-F238E27FC236}">
                <a16:creationId xmlns:a16="http://schemas.microsoft.com/office/drawing/2014/main" id="{573F2124-F9EB-C443-9990-BDE8295F860C}"/>
              </a:ext>
            </a:extLst>
          </p:cNvPr>
          <p:cNvSpPr>
            <a:spLocks noGrp="1"/>
          </p:cNvSpPr>
          <p:nvPr>
            <p:ph type="body" sz="quarter" idx="25"/>
          </p:nvPr>
        </p:nvSpPr>
        <p:spPr>
          <a:xfrm>
            <a:off x="11413562" y="19319264"/>
            <a:ext cx="10058400" cy="13049726"/>
          </a:xfrm>
          <a:ln>
            <a:noFill/>
          </a:ln>
        </p:spPr>
        <p:txBody>
          <a:bodyPr/>
          <a:lstStyle/>
          <a:p>
            <a:r>
              <a:rPr lang="en-US" dirty="0"/>
              <a:t>The CDC identified vitamin E acetate (tocopheryl acetate) as a key contributing factor in EVALI. It was used as a thickening agent for THC.</a:t>
            </a:r>
            <a:r>
              <a:rPr lang="en-US" baseline="30000" dirty="0"/>
              <a:t>10</a:t>
            </a:r>
            <a:r>
              <a:rPr lang="en-US" dirty="0"/>
              <a:t> One study showed that the pyrolysis (heating) of Vitamin E acetate in the vape mixture releases the toxic gas ketene along with other reactive and known carcinogens like alkenes and benzene.  Once inhaled, even in small quantities, ketene can cause severe pulmonary injury.</a:t>
            </a:r>
            <a:r>
              <a:rPr lang="en-US" baseline="30000" dirty="0"/>
              <a:t>11 </a:t>
            </a:r>
            <a:r>
              <a:rPr lang="en-US" dirty="0"/>
              <a:t> </a:t>
            </a:r>
          </a:p>
          <a:p>
            <a:endParaRPr lang="en-US" dirty="0"/>
          </a:p>
          <a:p>
            <a:r>
              <a:rPr lang="en-US" dirty="0"/>
              <a:t>Another study shows that once pyrolysis of VEA occurs, it  returns to its oil state after the user inhales the substance. In the study published by </a:t>
            </a:r>
            <a:r>
              <a:rPr lang="en-US" i="1" dirty="0"/>
              <a:t>The New England Journal of Medicine</a:t>
            </a:r>
            <a:r>
              <a:rPr lang="en-US" dirty="0"/>
              <a:t>, thirty mice were exposed to aerosolized VEA.</a:t>
            </a:r>
            <a:r>
              <a:rPr lang="en-US" baseline="30000" dirty="0"/>
              <a:t>12</a:t>
            </a:r>
            <a:r>
              <a:rPr lang="en-US" dirty="0"/>
              <a:t> The lungs of the mice contained numerous lipid-laden macrophages.</a:t>
            </a:r>
            <a:r>
              <a:rPr lang="en-US" baseline="30000" dirty="0"/>
              <a:t>12</a:t>
            </a:r>
          </a:p>
          <a:p>
            <a:endParaRPr lang="en-US" dirty="0"/>
          </a:p>
          <a:p>
            <a:r>
              <a:rPr lang="en-US" dirty="0"/>
              <a:t>Those affected with EVALI present symptoms that include shortness of breath, cough, chest pain, fever and chills, diarrhea, nausea, vomiting, tachycardia (rapid heart beat) and tachypnea (rapid and shallow breathing).</a:t>
            </a:r>
            <a:r>
              <a:rPr lang="en-US" baseline="30000" dirty="0"/>
              <a:t>13</a:t>
            </a:r>
          </a:p>
          <a:p>
            <a:endParaRPr lang="en-US" dirty="0"/>
          </a:p>
        </p:txBody>
      </p:sp>
      <p:sp>
        <p:nvSpPr>
          <p:cNvPr id="16" name="Text Placeholder 15">
            <a:extLst>
              <a:ext uri="{FF2B5EF4-FFF2-40B4-BE49-F238E27FC236}">
                <a16:creationId xmlns:a16="http://schemas.microsoft.com/office/drawing/2014/main" id="{EC58161B-F9FB-9047-B3D0-05DFF4252F3B}"/>
              </a:ext>
            </a:extLst>
          </p:cNvPr>
          <p:cNvSpPr>
            <a:spLocks noGrp="1"/>
          </p:cNvSpPr>
          <p:nvPr>
            <p:ph type="body" sz="quarter" idx="26"/>
          </p:nvPr>
        </p:nvSpPr>
        <p:spPr>
          <a:xfrm>
            <a:off x="33413698" y="5287065"/>
            <a:ext cx="10075159" cy="5663089"/>
          </a:xfrm>
        </p:spPr>
        <p:txBody>
          <a:bodyPr/>
          <a:lstStyle/>
          <a:p>
            <a:r>
              <a:rPr lang="en-US" dirty="0"/>
              <a:t>The introduction of e-cigarette caused a spike in number of students who use tobacco. In 2018, 20.8% of high school used e-cigarettes, an increase of nearly 80% over the 11.7% in 2017.</a:t>
            </a:r>
            <a:r>
              <a:rPr lang="en-US" baseline="30000" dirty="0"/>
              <a:t>16  </a:t>
            </a:r>
            <a:r>
              <a:rPr lang="en-US" dirty="0"/>
              <a:t> Middle school students who vaped increased by nearly 50% at the same time.</a:t>
            </a:r>
            <a:r>
              <a:rPr lang="en-US" baseline="30000" dirty="0"/>
              <a:t>16</a:t>
            </a:r>
            <a:r>
              <a:rPr lang="en-US" dirty="0"/>
              <a:t> Other use of tobacco products did not change significantly.</a:t>
            </a:r>
            <a:r>
              <a:rPr lang="en-US" baseline="30000" dirty="0"/>
              <a:t>16</a:t>
            </a:r>
            <a:r>
              <a:rPr lang="en-US" dirty="0"/>
              <a:t> Thus, the spike in e-cigarette use effectively erased recent progress in reducing overall tobacco product use among youths.</a:t>
            </a:r>
            <a:r>
              <a:rPr lang="en-US" baseline="30000" dirty="0"/>
              <a:t>16 </a:t>
            </a:r>
          </a:p>
        </p:txBody>
      </p:sp>
      <p:sp>
        <p:nvSpPr>
          <p:cNvPr id="17" name="Text Placeholder 16">
            <a:extLst>
              <a:ext uri="{FF2B5EF4-FFF2-40B4-BE49-F238E27FC236}">
                <a16:creationId xmlns:a16="http://schemas.microsoft.com/office/drawing/2014/main" id="{C88BBE9A-9B55-4542-9F18-BFAF6613CB1D}"/>
              </a:ext>
            </a:extLst>
          </p:cNvPr>
          <p:cNvSpPr>
            <a:spLocks noGrp="1"/>
          </p:cNvSpPr>
          <p:nvPr>
            <p:ph type="body" sz="quarter" idx="27"/>
          </p:nvPr>
        </p:nvSpPr>
        <p:spPr>
          <a:xfrm>
            <a:off x="33337497" y="19366555"/>
            <a:ext cx="10058399" cy="15479622"/>
          </a:xfrm>
        </p:spPr>
        <p:txBody>
          <a:bodyPr/>
          <a:lstStyle/>
          <a:p>
            <a:pPr marL="457200" indent="-457200">
              <a:buFont typeface="+mj-lt"/>
              <a:buAutoNum type="arabicPeriod"/>
            </a:pPr>
            <a:r>
              <a:rPr lang="en-US" sz="1550" dirty="0"/>
              <a:t>CDC, </a:t>
            </a:r>
            <a:r>
              <a:rPr lang="en-US" sz="1550" i="1" dirty="0"/>
              <a:t>Progress erased: Youth Tobacco Use Increased During 2017-2018 </a:t>
            </a:r>
            <a:r>
              <a:rPr lang="en-US" sz="1550" dirty="0"/>
              <a:t>(February 11, 2019) </a:t>
            </a:r>
            <a:r>
              <a:rPr lang="en-US" sz="1550" dirty="0">
                <a:hlinkClick r:id="rId3"/>
              </a:rPr>
              <a:t>https://www.cdc.gov/media/releases/2019/p0211-youth-tobacco-use-increased.html</a:t>
            </a:r>
            <a:r>
              <a:rPr lang="en-US" sz="1550" dirty="0"/>
              <a:t> (last visited August 2, 2020).</a:t>
            </a:r>
          </a:p>
          <a:p>
            <a:pPr marL="457200" indent="-457200">
              <a:buFont typeface="+mj-lt"/>
              <a:buAutoNum type="arabicPeriod"/>
            </a:pPr>
            <a:r>
              <a:rPr lang="en-US" sz="1550" dirty="0"/>
              <a:t>J.K. Pepper et. al., </a:t>
            </a:r>
            <a:r>
              <a:rPr lang="en-US" sz="1550" i="1" dirty="0"/>
              <a:t>Adolescents’ interest in trying flavored e-cigarettes</a:t>
            </a:r>
            <a:r>
              <a:rPr lang="en-US" sz="1550" dirty="0"/>
              <a:t>,  25 Tobacco Control. ii62, ii64-ii65 (2016) </a:t>
            </a:r>
            <a:r>
              <a:rPr lang="en-US" sz="1550" u="sng" dirty="0">
                <a:hlinkClick r:id="rId4"/>
              </a:rPr>
              <a:t>https://tobaccocontrol.bmj.com/content/25/Suppl_2/ii62</a:t>
            </a:r>
            <a:r>
              <a:rPr lang="en-US" sz="1550" u="sng" dirty="0"/>
              <a:t>. </a:t>
            </a:r>
          </a:p>
          <a:p>
            <a:pPr marL="457200" indent="-457200">
              <a:buFont typeface="+mj-lt"/>
              <a:buAutoNum type="arabicPeriod"/>
            </a:pPr>
            <a:r>
              <a:rPr lang="en-US" sz="1550" dirty="0"/>
              <a:t>Adam M. Leventhal. </a:t>
            </a:r>
            <a:r>
              <a:rPr lang="en-US" sz="1550" i="1" dirty="0"/>
              <a:t>Flavored E-cigarette Use and Progression of Vaping in Adolescents,</a:t>
            </a:r>
            <a:r>
              <a:rPr lang="en-US" sz="1550" dirty="0"/>
              <a:t> Official J. of the Am. Acad. of Pediatrics  (2019). </a:t>
            </a:r>
            <a:r>
              <a:rPr lang="en-US" sz="1550" dirty="0">
                <a:hlinkClick r:id="rId5"/>
              </a:rPr>
              <a:t>https://pediatrics.aappublications.org/content/144/5/e20190789</a:t>
            </a:r>
            <a:r>
              <a:rPr lang="en-US" sz="1550" dirty="0"/>
              <a:t>.</a:t>
            </a:r>
          </a:p>
          <a:p>
            <a:pPr marL="457200" indent="-457200">
              <a:buFont typeface="+mj-lt"/>
              <a:buAutoNum type="arabicPeriod"/>
            </a:pPr>
            <a:r>
              <a:rPr lang="en-US" sz="1550" dirty="0"/>
              <a:t>Karma McKelvey et. al., </a:t>
            </a:r>
            <a:r>
              <a:rPr lang="en-US" sz="1550" i="1" dirty="0"/>
              <a:t>Youth say ads for flavored e-liquids are for them, </a:t>
            </a:r>
            <a:r>
              <a:rPr lang="en-US" sz="1550" dirty="0"/>
              <a:t>91 Addict Behav. 164, 169-170 (2018) </a:t>
            </a:r>
            <a:r>
              <a:rPr lang="en-US" sz="1550" dirty="0">
                <a:hlinkClick r:id="rId6"/>
              </a:rPr>
              <a:t>https://www.ncbi.nlm.nih.gov/pmc/articles/PMC6663555/</a:t>
            </a:r>
            <a:r>
              <a:rPr lang="en-US" sz="1550" dirty="0"/>
              <a:t> (last visited June 28, 2020).</a:t>
            </a:r>
          </a:p>
          <a:p>
            <a:pPr marL="457200" indent="-457200">
              <a:buFont typeface="+mj-lt"/>
              <a:buAutoNum type="arabicPeriod"/>
            </a:pPr>
            <a:r>
              <a:rPr lang="en-US" sz="1550" dirty="0"/>
              <a:t>Cal. Educ. Code – Gen. Provisions § 51202 (West 2020).</a:t>
            </a:r>
          </a:p>
          <a:p>
            <a:pPr marL="457200" indent="-457200">
              <a:buFont typeface="+mj-lt"/>
              <a:buAutoNum type="arabicPeriod"/>
            </a:pPr>
            <a:r>
              <a:rPr lang="en-US" sz="1550" dirty="0"/>
              <a:t>Truth Initiative, </a:t>
            </a:r>
            <a:r>
              <a:rPr lang="en-US" sz="1550" i="1" dirty="0"/>
              <a:t>How are Schools Responding to JUUL and the Youth E-cigarette Epidemic</a:t>
            </a:r>
            <a:r>
              <a:rPr lang="en-US" sz="1550" dirty="0"/>
              <a:t>? </a:t>
            </a:r>
            <a:r>
              <a:rPr lang="en-US" sz="1550" u="sng" dirty="0">
                <a:hlinkClick r:id="rId7"/>
              </a:rPr>
              <a:t>https://truthinitiative.org/research-resources/emerging-tobacco-products/how-are-schools-responding-juul-and-youth-e-cigarette</a:t>
            </a:r>
            <a:r>
              <a:rPr lang="en-US" sz="1550" u="sng" dirty="0"/>
              <a:t> </a:t>
            </a:r>
            <a:r>
              <a:rPr lang="en-US" sz="1550" dirty="0"/>
              <a:t>(last visited July 28, 2019). </a:t>
            </a:r>
          </a:p>
          <a:p>
            <a:pPr marL="457200" indent="-457200">
              <a:buFont typeface="+mj-lt"/>
              <a:buAutoNum type="arabicPeriod"/>
            </a:pPr>
            <a:r>
              <a:rPr lang="en-US" sz="1550" dirty="0"/>
              <a:t>Cal. Bus. &amp; Prof. Code § 22950.5 (West 2020).</a:t>
            </a:r>
          </a:p>
          <a:p>
            <a:pPr marL="457200" indent="-457200">
              <a:buFont typeface="+mj-lt"/>
              <a:buAutoNum type="arabicPeriod"/>
            </a:pPr>
            <a:r>
              <a:rPr lang="en-US" sz="1550" dirty="0"/>
              <a:t>Cal. Dept. of Educ. </a:t>
            </a:r>
            <a:r>
              <a:rPr lang="en-US" sz="1550" i="1" dirty="0"/>
              <a:t>Students (November 24, 2019)</a:t>
            </a:r>
            <a:r>
              <a:rPr lang="en-US" sz="1550" dirty="0"/>
              <a:t> </a:t>
            </a:r>
            <a:r>
              <a:rPr lang="en-US" sz="1550" dirty="0">
                <a:hlinkClick r:id="rId8"/>
              </a:rPr>
              <a:t>https://www.cde.ca.gov/ls/he/at/tobpolicyregs.asp</a:t>
            </a:r>
            <a:r>
              <a:rPr lang="en-US" sz="1550" dirty="0"/>
              <a:t> (last visited August 2, 2020). </a:t>
            </a:r>
          </a:p>
          <a:p>
            <a:pPr marL="457200" indent="-457200">
              <a:buFont typeface="+mj-lt"/>
              <a:buAutoNum type="arabicPeriod"/>
            </a:pPr>
            <a:r>
              <a:rPr lang="en-US" sz="1550" i="1" dirty="0"/>
              <a:t>What We know About Electronic Cigarettes</a:t>
            </a:r>
            <a:r>
              <a:rPr lang="en-US" sz="1550" dirty="0"/>
              <a:t>. </a:t>
            </a:r>
            <a:r>
              <a:rPr lang="en-US" sz="1550" dirty="0">
                <a:solidFill>
                  <a:srgbClr val="0563C1"/>
                </a:solidFill>
                <a:hlinkClick r:id="rId9">
                  <a:extLst>
                    <a:ext uri="{A12FA001-AC4F-418D-AE19-62706E023703}">
                      <ahyp:hlinkClr xmlns:ahyp="http://schemas.microsoft.com/office/drawing/2018/hyperlinkcolor" val="tx"/>
                    </a:ext>
                  </a:extLst>
                </a:hlinkClick>
              </a:rPr>
              <a:t>https://smokefree.gov/quit-smoking/ecigs-menthol-dip/ecigs</a:t>
            </a:r>
            <a:r>
              <a:rPr lang="en-US" sz="1550">
                <a:solidFill>
                  <a:srgbClr val="0563C1"/>
                </a:solidFill>
                <a:hlinkClick r:id="rId9">
                  <a:extLst>
                    <a:ext uri="{A12FA001-AC4F-418D-AE19-62706E023703}">
                      <ahyp:hlinkClr xmlns:ahyp="http://schemas.microsoft.com/office/drawing/2018/hyperlinkcolor" val="tx"/>
                    </a:ext>
                  </a:extLst>
                </a:hlinkClick>
              </a:rPr>
              <a:t>  </a:t>
            </a:r>
            <a:r>
              <a:rPr lang="en-US" sz="1550">
                <a:hlinkClick r:id="rId9">
                  <a:extLst>
                    <a:ext uri="{A12FA001-AC4F-418D-AE19-62706E023703}">
                      <ahyp:hlinkClr xmlns:ahyp="http://schemas.microsoft.com/office/drawing/2018/hyperlinkcolor" val="tx"/>
                    </a:ext>
                  </a:extLst>
                </a:hlinkClick>
              </a:rPr>
              <a:t>(last</a:t>
            </a:r>
            <a:r>
              <a:rPr lang="en-US" sz="1550"/>
              <a:t> visited July 18, 2020).</a:t>
            </a:r>
            <a:endParaRPr lang="en-US" sz="1550">
              <a:solidFill>
                <a:srgbClr val="0563C1"/>
              </a:solidFill>
            </a:endParaRPr>
          </a:p>
          <a:p>
            <a:pPr marL="457200" indent="-457200">
              <a:buFont typeface="+mj-lt"/>
              <a:buAutoNum type="arabicPeriod"/>
            </a:pPr>
            <a:r>
              <a:rPr lang="en-US" sz="1550" dirty="0"/>
              <a:t>CDC, </a:t>
            </a:r>
            <a:r>
              <a:rPr lang="en-US" sz="1550" i="1" dirty="0"/>
              <a:t>Outbreak of Lung Injury Associated with the use of E-cigarette, or Vaping Products </a:t>
            </a:r>
            <a:r>
              <a:rPr lang="en-US" sz="1550" dirty="0"/>
              <a:t>(February 25, 2020) </a:t>
            </a:r>
            <a:r>
              <a:rPr lang="en-US" sz="1550" u="sng" dirty="0">
                <a:solidFill>
                  <a:schemeClr val="accent1"/>
                </a:solidFill>
              </a:rPr>
              <a:t>https://www.cdc.gov/tobacco/basic_information/e-cigarettes/severe-lung-disease.html#overviewCDC.gov </a:t>
            </a:r>
            <a:r>
              <a:rPr lang="en-US" sz="1550" dirty="0"/>
              <a:t>(last visited August 2, 2020).</a:t>
            </a:r>
          </a:p>
          <a:p>
            <a:pPr marL="457200" indent="-457200">
              <a:buFont typeface="+mj-lt"/>
              <a:buAutoNum type="arabicPeriod"/>
            </a:pPr>
            <a:r>
              <a:rPr lang="en-US" sz="1550" dirty="0"/>
              <a:t>Dan Wu &amp; Donal O’Shea. </a:t>
            </a:r>
            <a:r>
              <a:rPr lang="en-US" sz="1550" i="1" dirty="0"/>
              <a:t>Potential for Release of Pulmonary Toxic Ketene from Vaping Pyrolysis of Vitamin E Acetate</a:t>
            </a:r>
            <a:r>
              <a:rPr lang="en-US" sz="1550" dirty="0"/>
              <a:t>, 117 Proc. of the Nat’l Acad. of  Sci. of the U.S. 6349, 6354 (2020) </a:t>
            </a:r>
            <a:r>
              <a:rPr lang="en-US" sz="1550" u="sng" dirty="0">
                <a:solidFill>
                  <a:schemeClr val="accent1"/>
                </a:solidFill>
              </a:rPr>
              <a:t>https://www.pnas.org/content/pnas/117/12/6349.full.pdf. </a:t>
            </a:r>
          </a:p>
          <a:p>
            <a:pPr marL="457200" indent="-457200">
              <a:buFont typeface="+mj-lt"/>
              <a:buAutoNum type="arabicPeriod"/>
            </a:pPr>
            <a:r>
              <a:rPr lang="en-US" sz="1550" dirty="0"/>
              <a:t>Tariq A. Bhat et. al., </a:t>
            </a:r>
            <a:r>
              <a:rPr lang="en-US" sz="1550" i="1" dirty="0"/>
              <a:t>An Animal Model of Inhaled Vitamin E acetate and EVALI-like Lung Injury</a:t>
            </a:r>
            <a:r>
              <a:rPr lang="en-US" sz="1550" dirty="0"/>
              <a:t>. 382 New Eng. J. of Med. 1175, 1175-1177 (2020) </a:t>
            </a:r>
            <a:r>
              <a:rPr lang="en-US" sz="1550" u="sng" dirty="0">
                <a:solidFill>
                  <a:schemeClr val="accent1"/>
                </a:solidFill>
              </a:rPr>
              <a:t>https://www.nejm.org/doi/pdf/10.1056/NEJMc2000231?articleTools=true</a:t>
            </a:r>
            <a:r>
              <a:rPr lang="en-US" sz="1550" dirty="0"/>
              <a:t>.</a:t>
            </a:r>
          </a:p>
          <a:p>
            <a:pPr marL="457200" indent="-457200">
              <a:buFont typeface="+mj-lt"/>
              <a:buAutoNum type="arabicPeriod"/>
            </a:pPr>
            <a:r>
              <a:rPr lang="en-US" sz="1550" i="1" dirty="0"/>
              <a:t>E-cigarette or Vaping Product Use- Associated Lung Injury (EVALI</a:t>
            </a:r>
            <a:r>
              <a:rPr lang="en-US" sz="1550" dirty="0"/>
              <a:t>). </a:t>
            </a:r>
            <a:r>
              <a:rPr lang="en-US" sz="1550" dirty="0">
                <a:hlinkClick r:id="rId10"/>
              </a:rPr>
              <a:t>https://www.yalemedicine.org/conditions/evali/</a:t>
            </a:r>
            <a:r>
              <a:rPr lang="en-US" sz="1550" dirty="0"/>
              <a:t> (last visited August 2, 2020). </a:t>
            </a:r>
          </a:p>
          <a:p>
            <a:pPr marL="457200" indent="-457200">
              <a:buFont typeface="+mj-lt"/>
              <a:buAutoNum type="arabicPeriod"/>
            </a:pPr>
            <a:r>
              <a:rPr lang="en-US" sz="1550" dirty="0"/>
              <a:t>Richard Miech et. al., </a:t>
            </a:r>
            <a:r>
              <a:rPr lang="en-US" sz="1550" i="1" dirty="0"/>
              <a:t>Trends in Adolescent Vaping</a:t>
            </a:r>
            <a:r>
              <a:rPr lang="en-US" sz="1550" dirty="0"/>
              <a:t>, 2017-2019. 381 New Eng. J. of Med. (2019) </a:t>
            </a:r>
            <a:r>
              <a:rPr lang="en-US" sz="1550" u="sng" dirty="0">
                <a:solidFill>
                  <a:schemeClr val="accent1"/>
                </a:solidFill>
              </a:rPr>
              <a:t>https://www.nejm.org/doi/pdf/10.1056/NEJMc1910739</a:t>
            </a:r>
            <a:r>
              <a:rPr lang="en-US" sz="1550" dirty="0"/>
              <a:t>.</a:t>
            </a:r>
          </a:p>
          <a:p>
            <a:pPr marL="457200" indent="-457200">
              <a:buFont typeface="+mj-lt"/>
              <a:buAutoNum type="arabicPeriod"/>
            </a:pPr>
            <a:r>
              <a:rPr lang="en-US" sz="1550" dirty="0"/>
              <a:t>Teresa W. Wang, et. al</a:t>
            </a:r>
            <a:r>
              <a:rPr lang="en-US" sz="1550" i="1" dirty="0"/>
              <a:t>., Tobacco Product Use and Associated Factors Among Middle and High School Students</a:t>
            </a:r>
            <a:r>
              <a:rPr lang="en-US" sz="1550" dirty="0"/>
              <a:t>. MMWR. (December 5, 2019). </a:t>
            </a:r>
            <a:r>
              <a:rPr lang="en-US" sz="1550" dirty="0">
                <a:hlinkClick r:id="rId11"/>
              </a:rPr>
              <a:t>https://www.cdc.gov/mmwr/volumes/68/ss/pdfs/ss6812a1-H.pdf</a:t>
            </a:r>
            <a:r>
              <a:rPr lang="en-US" sz="1550" dirty="0"/>
              <a:t> (last visited August 2, 2020). </a:t>
            </a:r>
          </a:p>
          <a:p>
            <a:pPr marL="457200" indent="-457200">
              <a:buFont typeface="+mj-lt"/>
              <a:buAutoNum type="arabicPeriod"/>
            </a:pPr>
            <a:r>
              <a:rPr lang="en-US" sz="1550" dirty="0"/>
              <a:t>CDC, </a:t>
            </a:r>
            <a:r>
              <a:rPr lang="en-US" sz="1550" i="1" dirty="0"/>
              <a:t>Progress erased: Youth Tobacco Use Increased During 2017-2018 </a:t>
            </a:r>
            <a:r>
              <a:rPr lang="en-US" sz="1550" dirty="0"/>
              <a:t>(February 11, 2019) </a:t>
            </a:r>
            <a:r>
              <a:rPr lang="en-US" sz="1550" dirty="0">
                <a:hlinkClick r:id="rId3"/>
              </a:rPr>
              <a:t>https://www.cdc.gov/media/releases/2019/p0211-youth-tobacco-use-increased.html</a:t>
            </a:r>
            <a:r>
              <a:rPr lang="en-US" sz="1550" dirty="0"/>
              <a:t> (last visited August 2, 2020).</a:t>
            </a:r>
          </a:p>
          <a:p>
            <a:pPr marL="457200" indent="-457200">
              <a:buFont typeface="+mj-lt"/>
              <a:buAutoNum type="arabicPeriod"/>
            </a:pPr>
            <a:r>
              <a:rPr lang="en-US" sz="1550" dirty="0"/>
              <a:t>Barbara A. Schillo, </a:t>
            </a:r>
            <a:r>
              <a:rPr lang="en-US" sz="1550" i="1" dirty="0"/>
              <a:t>JUUL in School: Teacher and Administrator Awareness and Policies of E-Cigarettes and JUUL in U.S. Middle and High Schools</a:t>
            </a:r>
            <a:r>
              <a:rPr lang="en-US" sz="1550" dirty="0"/>
              <a:t>. 21 Health Promot Pract. 20, 20-24 (2020) </a:t>
            </a:r>
            <a:r>
              <a:rPr lang="en-US" sz="1550" dirty="0">
                <a:hlinkClick r:id="rId12"/>
              </a:rPr>
              <a:t>https://journals.sagepub.com/doi/10.1177/1524839919868222?url_ver=Z39.88-2003&amp;rfr_id=ori:rid:crossref.org&amp;rfr_dat=cr_pub%20%200pubmed</a:t>
            </a:r>
            <a:r>
              <a:rPr lang="en-US" sz="1550" dirty="0"/>
              <a:t>.</a:t>
            </a:r>
          </a:p>
          <a:p>
            <a:pPr marL="457200" indent="-457200">
              <a:buFont typeface="+mj-lt"/>
              <a:buAutoNum type="arabicPeriod"/>
            </a:pPr>
            <a:r>
              <a:rPr lang="en-US" sz="1550" dirty="0"/>
              <a:t>Truth Initiative, </a:t>
            </a:r>
            <a:r>
              <a:rPr lang="en-US" sz="1550" i="1" dirty="0"/>
              <a:t>How are Schools Responding to JUUL and the Youth E-cigarette Epidemic</a:t>
            </a:r>
            <a:r>
              <a:rPr lang="en-US" sz="1550" dirty="0"/>
              <a:t>? </a:t>
            </a:r>
            <a:r>
              <a:rPr lang="en-US" sz="1550" u="sng" dirty="0">
                <a:hlinkClick r:id="rId7"/>
              </a:rPr>
              <a:t>https://truthinitiative.org/research-resources/emerging-tobacco-products/how-are-schools-responding-juul-and-youth-e-cigarette</a:t>
            </a:r>
            <a:r>
              <a:rPr lang="en-US" sz="1550" u="sng" dirty="0"/>
              <a:t> </a:t>
            </a:r>
            <a:r>
              <a:rPr lang="en-US" sz="1550" dirty="0"/>
              <a:t>(last visited July 28, 2019). </a:t>
            </a:r>
          </a:p>
          <a:p>
            <a:endParaRPr lang="en-US" sz="1550" dirty="0"/>
          </a:p>
          <a:p>
            <a:pPr marL="457200" indent="-457200">
              <a:buFont typeface="+mj-lt"/>
              <a:buAutoNum type="arabicPeriod"/>
            </a:pPr>
            <a:endParaRPr lang="en-US" sz="1300" dirty="0"/>
          </a:p>
          <a:p>
            <a:pPr marL="457200" indent="-457200">
              <a:buFont typeface="+mj-lt"/>
              <a:buAutoNum type="arabicPeriod"/>
            </a:pPr>
            <a:endParaRPr lang="en-US" sz="1300" dirty="0"/>
          </a:p>
          <a:p>
            <a:endParaRPr lang="en-US" sz="1300" dirty="0"/>
          </a:p>
          <a:p>
            <a:endParaRPr lang="en-US" sz="1300" dirty="0"/>
          </a:p>
          <a:p>
            <a:pPr marL="457200" indent="-457200">
              <a:buFont typeface="+mj-lt"/>
              <a:buAutoNum type="arabicPeriod"/>
            </a:pPr>
            <a:endParaRPr lang="en-US" sz="1300" dirty="0"/>
          </a:p>
          <a:p>
            <a:pPr marL="457200" indent="-457200">
              <a:buFont typeface="+mj-lt"/>
              <a:buAutoNum type="arabicPeriod"/>
            </a:pPr>
            <a:endParaRPr lang="en-US" sz="1300" dirty="0"/>
          </a:p>
          <a:p>
            <a:pPr marL="457200" indent="-457200">
              <a:buFont typeface="+mj-lt"/>
              <a:buAutoNum type="arabicPeriod"/>
            </a:pPr>
            <a:endParaRPr lang="en-US" sz="1300" dirty="0"/>
          </a:p>
          <a:p>
            <a:pPr marL="457200" indent="-457200">
              <a:buFont typeface="+mj-lt"/>
              <a:buAutoNum type="arabicPeriod"/>
            </a:pPr>
            <a:endParaRPr lang="en-US" sz="1600" dirty="0"/>
          </a:p>
          <a:p>
            <a:pPr marL="457200" indent="-457200">
              <a:buFont typeface="+mj-lt"/>
              <a:buAutoNum type="arabicPeriod"/>
            </a:pPr>
            <a:endParaRPr lang="en-US" sz="1600" dirty="0"/>
          </a:p>
          <a:p>
            <a:pPr marL="457200" indent="-457200">
              <a:buFont typeface="+mj-lt"/>
              <a:buAutoNum type="arabicPeriod"/>
            </a:pPr>
            <a:endParaRPr lang="en-US" sz="1600" dirty="0"/>
          </a:p>
          <a:p>
            <a:pPr marL="457200" indent="-457200">
              <a:buFont typeface="+mj-lt"/>
              <a:buAutoNum type="arabicPeriod"/>
            </a:pPr>
            <a:endParaRPr lang="en-US" sz="1600" dirty="0"/>
          </a:p>
        </p:txBody>
      </p:sp>
      <p:sp>
        <p:nvSpPr>
          <p:cNvPr id="18" name="Text Placeholder 17">
            <a:extLst>
              <a:ext uri="{FF2B5EF4-FFF2-40B4-BE49-F238E27FC236}">
                <a16:creationId xmlns:a16="http://schemas.microsoft.com/office/drawing/2014/main" id="{E641D930-5617-634E-B179-DBF1A8A3CF60}"/>
              </a:ext>
            </a:extLst>
          </p:cNvPr>
          <p:cNvSpPr>
            <a:spLocks noGrp="1"/>
          </p:cNvSpPr>
          <p:nvPr>
            <p:ph type="body" sz="quarter" idx="28"/>
          </p:nvPr>
        </p:nvSpPr>
        <p:spPr>
          <a:xfrm>
            <a:off x="33719756" y="31175983"/>
            <a:ext cx="9824847" cy="1246495"/>
          </a:xfrm>
        </p:spPr>
        <p:txBody>
          <a:bodyPr/>
          <a:lstStyle/>
          <a:p>
            <a:pPr marL="457200" indent="-457200">
              <a:buFont typeface="Wingdings" pitchFamily="2" charset="2"/>
              <a:buChar char="v"/>
            </a:pPr>
            <a:r>
              <a:rPr lang="en-US" sz="1500" dirty="0"/>
              <a:t>Robert A. Bitonte M.D., M.A, J.D, LL.M. – </a:t>
            </a:r>
            <a:r>
              <a:rPr lang="en-US" sz="1500" u="sng" dirty="0">
                <a:solidFill>
                  <a:schemeClr val="accent1"/>
                </a:solidFill>
              </a:rPr>
              <a:t>Rbitonte@aol.com</a:t>
            </a:r>
          </a:p>
          <a:p>
            <a:pPr marL="457200" indent="-457200">
              <a:buFont typeface="Wingdings" pitchFamily="2" charset="2"/>
              <a:buChar char="v"/>
            </a:pPr>
            <a:r>
              <a:rPr lang="en-US" sz="1500" dirty="0"/>
              <a:t>Maria Erlinda Santiago R.N., B.S.N., J.D. candidate 2021 – </a:t>
            </a:r>
            <a:r>
              <a:rPr lang="en-US" sz="1500" dirty="0">
                <a:hlinkClick r:id="rId13"/>
              </a:rPr>
              <a:t>msantiago16@swlaw.edu</a:t>
            </a:r>
            <a:endParaRPr lang="en-US" sz="1500" dirty="0"/>
          </a:p>
        </p:txBody>
      </p:sp>
      <p:sp>
        <p:nvSpPr>
          <p:cNvPr id="20" name="Text Placeholder 19">
            <a:extLst>
              <a:ext uri="{FF2B5EF4-FFF2-40B4-BE49-F238E27FC236}">
                <a16:creationId xmlns:a16="http://schemas.microsoft.com/office/drawing/2014/main" id="{1561CA4C-DA18-4045-BAEB-19569F345381}"/>
              </a:ext>
            </a:extLst>
          </p:cNvPr>
          <p:cNvSpPr>
            <a:spLocks noGrp="1"/>
          </p:cNvSpPr>
          <p:nvPr>
            <p:ph type="body" sz="quarter" idx="10"/>
          </p:nvPr>
        </p:nvSpPr>
        <p:spPr>
          <a:xfrm>
            <a:off x="10430361" y="2825860"/>
            <a:ext cx="23643771" cy="1569660"/>
          </a:xfrm>
        </p:spPr>
        <p:txBody>
          <a:bodyPr/>
          <a:lstStyle/>
          <a:p>
            <a:r>
              <a:rPr lang="en-US" baseline="30000" dirty="0"/>
              <a:t>1</a:t>
            </a:r>
            <a:r>
              <a:rPr lang="en-US" dirty="0"/>
              <a:t>Los Angeles County Medical Association &amp;  </a:t>
            </a:r>
            <a:r>
              <a:rPr lang="en-US" baseline="30000" dirty="0"/>
              <a:t>2</a:t>
            </a:r>
            <a:r>
              <a:rPr lang="en-US" dirty="0"/>
              <a:t>Southwestern Law School</a:t>
            </a:r>
          </a:p>
        </p:txBody>
      </p:sp>
      <p:sp>
        <p:nvSpPr>
          <p:cNvPr id="22" name="Text Placeholder 21">
            <a:extLst>
              <a:ext uri="{FF2B5EF4-FFF2-40B4-BE49-F238E27FC236}">
                <a16:creationId xmlns:a16="http://schemas.microsoft.com/office/drawing/2014/main" id="{8A2F58EB-9479-0C4B-940B-B6B38249FD62}"/>
              </a:ext>
            </a:extLst>
          </p:cNvPr>
          <p:cNvSpPr>
            <a:spLocks noGrp="1"/>
          </p:cNvSpPr>
          <p:nvPr>
            <p:ph type="body" sz="quarter" idx="15"/>
          </p:nvPr>
        </p:nvSpPr>
        <p:spPr>
          <a:xfrm>
            <a:off x="418751" y="4718102"/>
            <a:ext cx="10059099" cy="553998"/>
          </a:xfrm>
          <a:solidFill>
            <a:schemeClr val="accent6"/>
          </a:solidFill>
        </p:spPr>
        <p:txBody>
          <a:bodyPr/>
          <a:lstStyle/>
          <a:p>
            <a:r>
              <a:rPr lang="en-US" dirty="0"/>
              <a:t>ABSTRACT</a:t>
            </a:r>
          </a:p>
        </p:txBody>
      </p:sp>
      <p:pic>
        <p:nvPicPr>
          <p:cNvPr id="1026" name="Picture 2" descr="page1image4108090832">
            <a:extLst>
              <a:ext uri="{FF2B5EF4-FFF2-40B4-BE49-F238E27FC236}">
                <a16:creationId xmlns:a16="http://schemas.microsoft.com/office/drawing/2014/main" id="{AB1400EB-EED0-294E-91B4-DC420CB5B55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632180" y="328719"/>
            <a:ext cx="3442751" cy="34427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4">
            <a:extLst>
              <a:ext uri="{FF2B5EF4-FFF2-40B4-BE49-F238E27FC236}">
                <a16:creationId xmlns:a16="http://schemas.microsoft.com/office/drawing/2014/main" id="{B64B54E5-EF4E-E048-8D14-14B788026617}"/>
              </a:ext>
            </a:extLst>
          </p:cNvPr>
          <p:cNvSpPr>
            <a:spLocks noChangeArrowheads="1"/>
          </p:cNvSpPr>
          <p:nvPr/>
        </p:nvSpPr>
        <p:spPr bwMode="auto">
          <a:xfrm>
            <a:off x="3065947" y="479787"/>
            <a:ext cx="11338526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027" name="Picture 2" descr="A picture containing drawing, room&#10;&#10;Description automatically generated">
            <a:extLst>
              <a:ext uri="{FF2B5EF4-FFF2-40B4-BE49-F238E27FC236}">
                <a16:creationId xmlns:a16="http://schemas.microsoft.com/office/drawing/2014/main" id="{023738FE-7CEC-A647-BB02-D34B3C1216CC}"/>
              </a:ext>
            </a:extLst>
          </p:cNvPr>
          <p:cNvPicPr>
            <a:picLocks noChangeAspect="1" noChangeArrowheads="1"/>
          </p:cNvPicPr>
          <p:nvPr/>
        </p:nvPicPr>
        <p:blipFill>
          <a:blip r:embed="rId15" r:link="rId16">
            <a:extLst>
              <a:ext uri="{28A0092B-C50C-407E-A947-70E740481C1C}">
                <a14:useLocalDpi xmlns:a14="http://schemas.microsoft.com/office/drawing/2010/main" val="0"/>
              </a:ext>
            </a:extLst>
          </a:blip>
          <a:srcRect/>
          <a:stretch>
            <a:fillRect/>
          </a:stretch>
        </p:blipFill>
        <p:spPr bwMode="auto">
          <a:xfrm>
            <a:off x="1373964" y="401246"/>
            <a:ext cx="3182399" cy="318239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9B3B9568-A444-814A-B067-2A34E5E118C6}"/>
              </a:ext>
            </a:extLst>
          </p:cNvPr>
          <p:cNvSpPr txBox="1"/>
          <p:nvPr/>
        </p:nvSpPr>
        <p:spPr>
          <a:xfrm>
            <a:off x="-7481455" y="3241964"/>
            <a:ext cx="184731" cy="943015"/>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0DA61A53-55FC-AA4E-9ABF-09BC0D02F07F}"/>
              </a:ext>
            </a:extLst>
          </p:cNvPr>
          <p:cNvSpPr txBox="1"/>
          <p:nvPr/>
        </p:nvSpPr>
        <p:spPr>
          <a:xfrm flipH="1">
            <a:off x="432016" y="18094268"/>
            <a:ext cx="10083581" cy="584775"/>
          </a:xfrm>
          <a:prstGeom prst="rect">
            <a:avLst/>
          </a:prstGeom>
          <a:solidFill>
            <a:schemeClr val="accent6"/>
          </a:solidFill>
        </p:spPr>
        <p:txBody>
          <a:bodyPr wrap="square" rtlCol="0">
            <a:spAutoFit/>
          </a:bodyPr>
          <a:lstStyle/>
          <a:p>
            <a:pPr algn="ctr"/>
            <a:r>
              <a:rPr lang="en-US" sz="3200" b="1" dirty="0">
                <a:solidFill>
                  <a:schemeClr val="accent1">
                    <a:lumMod val="50000"/>
                  </a:schemeClr>
                </a:solidFill>
              </a:rPr>
              <a:t>What is an E-cigarette?</a:t>
            </a:r>
            <a:endParaRPr lang="en-US" sz="3200" dirty="0">
              <a:solidFill>
                <a:schemeClr val="accent1"/>
              </a:solidFill>
            </a:endParaRPr>
          </a:p>
        </p:txBody>
      </p:sp>
      <p:sp>
        <p:nvSpPr>
          <p:cNvPr id="21" name="TextBox 20">
            <a:extLst>
              <a:ext uri="{FF2B5EF4-FFF2-40B4-BE49-F238E27FC236}">
                <a16:creationId xmlns:a16="http://schemas.microsoft.com/office/drawing/2014/main" id="{286F452F-41DF-5F44-A0CD-42F8D54A67B9}"/>
              </a:ext>
            </a:extLst>
          </p:cNvPr>
          <p:cNvSpPr txBox="1"/>
          <p:nvPr/>
        </p:nvSpPr>
        <p:spPr>
          <a:xfrm flipH="1">
            <a:off x="531283" y="18669709"/>
            <a:ext cx="10034187" cy="7940635"/>
          </a:xfrm>
          <a:prstGeom prst="rect">
            <a:avLst/>
          </a:prstGeom>
          <a:noFill/>
        </p:spPr>
        <p:txBody>
          <a:bodyPr wrap="square" rtlCol="0">
            <a:spAutoFit/>
          </a:bodyPr>
          <a:lstStyle/>
          <a:p>
            <a:r>
              <a:rPr lang="en-US" sz="3000" dirty="0"/>
              <a:t>The California Department of Education uses the  Business and Professions Code §22950.5 to define e-cigarettes as “an electronic device that delivers nicotine or other vaporized liquids to the person inhaling from the device, including but not limited to, an electronic cigarette, cigar, pipe or hookah.”</a:t>
            </a:r>
            <a:r>
              <a:rPr lang="en-US" sz="3000" baseline="30000" dirty="0"/>
              <a:t>7, 8</a:t>
            </a:r>
            <a:r>
              <a:rPr lang="en-US" sz="3000" dirty="0"/>
              <a:t> </a:t>
            </a:r>
          </a:p>
          <a:p>
            <a:endParaRPr lang="en-US" sz="3000" dirty="0"/>
          </a:p>
          <a:p>
            <a:r>
              <a:rPr lang="en-US" sz="3000" dirty="0"/>
              <a:t>Instead of lighting a cigarette, the battery-powered device works by heating a liquid solution and vaporizing or aerosolizing it.</a:t>
            </a:r>
            <a:r>
              <a:rPr lang="en-US" sz="3000" baseline="30000" dirty="0"/>
              <a:t>9</a:t>
            </a:r>
            <a:r>
              <a:rPr lang="en-US" sz="3000" dirty="0"/>
              <a:t> The user then inhales the aerosol or vapor, an act called “vaping.” The liquid solution typically contains nicotine, propylene glycol (PG), vegetable glycerin (VG) and usually mixed with flavorings.</a:t>
            </a:r>
            <a:r>
              <a:rPr lang="en-US" sz="3000" baseline="30000" dirty="0"/>
              <a:t>9</a:t>
            </a:r>
            <a:r>
              <a:rPr lang="en-US" sz="3000" dirty="0"/>
              <a:t> THC (tetrahydrocannabinol – the principal psychoactive component in marijuana), which uses vitamin E acetate as a diluent, is also another type of liquid solution that can be purchased.</a:t>
            </a:r>
            <a:r>
              <a:rPr lang="en-US" sz="3000" baseline="30000" dirty="0"/>
              <a:t>9</a:t>
            </a:r>
          </a:p>
        </p:txBody>
      </p:sp>
      <p:sp>
        <p:nvSpPr>
          <p:cNvPr id="23" name="Rectangle 2">
            <a:extLst>
              <a:ext uri="{FF2B5EF4-FFF2-40B4-BE49-F238E27FC236}">
                <a16:creationId xmlns:a16="http://schemas.microsoft.com/office/drawing/2014/main" id="{A34684B2-F9B2-C746-85BF-06D368F3E9CE}"/>
              </a:ext>
            </a:extLst>
          </p:cNvPr>
          <p:cNvSpPr>
            <a:spLocks noChangeArrowheads="1"/>
          </p:cNvSpPr>
          <p:nvPr/>
        </p:nvSpPr>
        <p:spPr bwMode="auto">
          <a:xfrm>
            <a:off x="14497640" y="6184975"/>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025" name="Picture 2" descr="Parts of a second-generation e-cigarette.">
            <a:extLst>
              <a:ext uri="{FF2B5EF4-FFF2-40B4-BE49-F238E27FC236}">
                <a16:creationId xmlns:a16="http://schemas.microsoft.com/office/drawing/2014/main" id="{AFDD7A56-AE13-7F4B-95C8-4197F7571048}"/>
              </a:ext>
            </a:extLst>
          </p:cNvPr>
          <p:cNvPicPr>
            <a:picLocks noChangeAspect="1" noChangeArrowheads="1"/>
          </p:cNvPicPr>
          <p:nvPr/>
        </p:nvPicPr>
        <p:blipFill>
          <a:blip r:embed="rId17" r:link="rId18">
            <a:extLst>
              <a:ext uri="{28A0092B-C50C-407E-A947-70E740481C1C}">
                <a14:useLocalDpi xmlns:a14="http://schemas.microsoft.com/office/drawing/2010/main" val="0"/>
              </a:ext>
            </a:extLst>
          </a:blip>
          <a:srcRect/>
          <a:stretch>
            <a:fillRect/>
          </a:stretch>
        </p:blipFill>
        <p:spPr bwMode="auto">
          <a:xfrm>
            <a:off x="2063518" y="26571584"/>
            <a:ext cx="7206853" cy="4821136"/>
          </a:xfrm>
          <a:prstGeom prst="rect">
            <a:avLst/>
          </a:prstGeom>
          <a:noFill/>
          <a:ln w="12700">
            <a:solidFill>
              <a:schemeClr val="tx1"/>
            </a:solidFill>
            <a:extLst>
              <a:ext uri="{C807C97D-BFC1-408E-A445-0C87EB9F89A2}">
                <ask:lineSketchStyleProps xmlns:ask="http://schemas.microsoft.com/office/drawing/2018/sketchyshapes">
                  <ask:type>
                    <ask:lineSketchNone/>
                  </ask:type>
                </ask:lineSketchStyleProps>
              </a:ext>
            </a:extLst>
          </a:ln>
          <a:extLst>
            <a:ext uri="{909E8E84-426E-40DD-AFC4-6F175D3DCCD1}">
              <a14:hiddenFill xmlns:a14="http://schemas.microsoft.com/office/drawing/2010/main">
                <a:solidFill>
                  <a:srgbClr val="FFFFFF"/>
                </a:solidFill>
              </a14:hiddenFill>
            </a:ext>
          </a:extLst>
        </p:spPr>
      </p:pic>
      <p:sp>
        <p:nvSpPr>
          <p:cNvPr id="29" name="Text Placeholder 28">
            <a:extLst>
              <a:ext uri="{FF2B5EF4-FFF2-40B4-BE49-F238E27FC236}">
                <a16:creationId xmlns:a16="http://schemas.microsoft.com/office/drawing/2014/main" id="{B6644867-CBE8-1A48-A769-B61A50145C0E}"/>
              </a:ext>
            </a:extLst>
          </p:cNvPr>
          <p:cNvSpPr>
            <a:spLocks noGrp="1"/>
          </p:cNvSpPr>
          <p:nvPr>
            <p:ph type="body" sz="quarter" idx="24"/>
          </p:nvPr>
        </p:nvSpPr>
        <p:spPr>
          <a:xfrm>
            <a:off x="11459725" y="5170648"/>
            <a:ext cx="10176539" cy="7238905"/>
          </a:xfrm>
        </p:spPr>
        <p:txBody>
          <a:bodyPr/>
          <a:lstStyle/>
          <a:p>
            <a:r>
              <a:rPr lang="en-US" dirty="0"/>
              <a:t>In the summer of 2019, the nation saw an outbreak of severe lung injures associated with vaping.</a:t>
            </a:r>
            <a:r>
              <a:rPr lang="en-US" baseline="30000" dirty="0"/>
              <a:t>10</a:t>
            </a:r>
            <a:r>
              <a:rPr lang="en-US" dirty="0"/>
              <a:t>  Affected vape users saw their condition rapidly deteriorating eventually requiring intubation and ventilation. According to the Center of Disease Control (CDC), the increase in EVALI  cases or E-cigarette or Vaping product use-Associated Lung Injury continued until September 2019, at which point new cases declined. (See below).</a:t>
            </a:r>
            <a:r>
              <a:rPr lang="en-US" baseline="30000" dirty="0"/>
              <a:t>10</a:t>
            </a:r>
            <a:r>
              <a:rPr lang="en-US" dirty="0"/>
              <a:t> As of February 18, 2020, there has been reports of 2807 hospitalizations and 68 deaths have resulted from these injuries.</a:t>
            </a:r>
            <a:r>
              <a:rPr lang="en-US" baseline="30000" dirty="0"/>
              <a:t>10 </a:t>
            </a:r>
          </a:p>
          <a:p>
            <a:endParaRPr lang="en-US" dirty="0"/>
          </a:p>
        </p:txBody>
      </p:sp>
      <p:pic>
        <p:nvPicPr>
          <p:cNvPr id="1037" name="Picture 1" descr="The figure is a histogram, an epidemiologic curve showing the number of patients (N = 2,398) with e-cigarette, or vaping, product use–associated lung injury by week of hospital admission in the United States during February 10, 2019–January 14, 2020.">
            <a:extLst>
              <a:ext uri="{FF2B5EF4-FFF2-40B4-BE49-F238E27FC236}">
                <a16:creationId xmlns:a16="http://schemas.microsoft.com/office/drawing/2014/main" id="{3D536ED6-D505-D140-944B-94E2809DF3C1}"/>
              </a:ext>
            </a:extLst>
          </p:cNvPr>
          <p:cNvPicPr>
            <a:picLocks noChangeAspect="1" noChangeArrowheads="1"/>
          </p:cNvPicPr>
          <p:nvPr/>
        </p:nvPicPr>
        <p:blipFill>
          <a:blip r:embed="rId19" r:link="rId20">
            <a:extLst>
              <a:ext uri="{28A0092B-C50C-407E-A947-70E740481C1C}">
                <a14:useLocalDpi xmlns:a14="http://schemas.microsoft.com/office/drawing/2010/main" val="0"/>
              </a:ext>
            </a:extLst>
          </a:blip>
          <a:srcRect/>
          <a:stretch>
            <a:fillRect/>
          </a:stretch>
        </p:blipFill>
        <p:spPr bwMode="auto">
          <a:xfrm>
            <a:off x="11634588" y="11421352"/>
            <a:ext cx="9554904" cy="7527185"/>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16">
            <a:extLst>
              <a:ext uri="{FF2B5EF4-FFF2-40B4-BE49-F238E27FC236}">
                <a16:creationId xmlns:a16="http://schemas.microsoft.com/office/drawing/2014/main" id="{6293EA25-9DDC-AD48-BEF0-CF7A133E78C6}"/>
              </a:ext>
            </a:extLst>
          </p:cNvPr>
          <p:cNvSpPr>
            <a:spLocks noChangeArrowheads="1"/>
          </p:cNvSpPr>
          <p:nvPr/>
        </p:nvSpPr>
        <p:spPr bwMode="auto">
          <a:xfrm>
            <a:off x="0" y="0"/>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41" name="Rectangle 24">
            <a:extLst>
              <a:ext uri="{FF2B5EF4-FFF2-40B4-BE49-F238E27FC236}">
                <a16:creationId xmlns:a16="http://schemas.microsoft.com/office/drawing/2014/main" id="{FCAF7C57-585C-9C4C-8BD0-378312BFD901}"/>
              </a:ext>
            </a:extLst>
          </p:cNvPr>
          <p:cNvSpPr>
            <a:spLocks noChangeArrowheads="1"/>
          </p:cNvSpPr>
          <p:nvPr/>
        </p:nvSpPr>
        <p:spPr bwMode="auto">
          <a:xfrm>
            <a:off x="21606539" y="7045673"/>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047" name="Picture 1" descr="Figure 2_Among California High School Students, E-Cigarettes More Popular Than Cigarettes">
            <a:extLst>
              <a:ext uri="{FF2B5EF4-FFF2-40B4-BE49-F238E27FC236}">
                <a16:creationId xmlns:a16="http://schemas.microsoft.com/office/drawing/2014/main" id="{A72F79D5-BB8B-424A-A4B4-DF9B4864615F}"/>
              </a:ext>
            </a:extLst>
          </p:cNvPr>
          <p:cNvPicPr>
            <a:picLocks noChangeAspect="1" noChangeArrowheads="1"/>
          </p:cNvPicPr>
          <p:nvPr/>
        </p:nvPicPr>
        <p:blipFill>
          <a:blip r:embed="rId21" r:link="rId22">
            <a:extLst>
              <a:ext uri="{28A0092B-C50C-407E-A947-70E740481C1C}">
                <a14:useLocalDpi xmlns:a14="http://schemas.microsoft.com/office/drawing/2010/main" val="0"/>
              </a:ext>
            </a:extLst>
          </a:blip>
          <a:srcRect/>
          <a:stretch>
            <a:fillRect/>
          </a:stretch>
        </p:blipFill>
        <p:spPr bwMode="auto">
          <a:xfrm>
            <a:off x="22954786" y="22194334"/>
            <a:ext cx="8976087" cy="7912570"/>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F9F78733-31AA-B14C-A2C6-D18A8D4378BE}"/>
              </a:ext>
            </a:extLst>
          </p:cNvPr>
          <p:cNvSpPr txBox="1"/>
          <p:nvPr/>
        </p:nvSpPr>
        <p:spPr>
          <a:xfrm>
            <a:off x="22701710" y="11654643"/>
            <a:ext cx="9810022" cy="12269193"/>
          </a:xfrm>
          <a:prstGeom prst="rect">
            <a:avLst/>
          </a:prstGeom>
          <a:noFill/>
        </p:spPr>
        <p:txBody>
          <a:bodyPr wrap="square" rtlCol="0">
            <a:spAutoFit/>
          </a:bodyPr>
          <a:lstStyle/>
          <a:p>
            <a:r>
              <a:rPr lang="en-US" sz="3200" dirty="0"/>
              <a:t>The use of e-cigarettes has grown rapidly in the country over the last few years. According </a:t>
            </a:r>
          </a:p>
          <a:p>
            <a:r>
              <a:rPr lang="en-US" sz="3200" dirty="0"/>
              <a:t>a survey done by </a:t>
            </a:r>
            <a:r>
              <a:rPr lang="en-US" sz="3200" i="1" dirty="0"/>
              <a:t>The New England Journal of Medicine</a:t>
            </a:r>
            <a:r>
              <a:rPr lang="en-US" sz="3200" dirty="0"/>
              <a:t>, the number of 12</a:t>
            </a:r>
            <a:r>
              <a:rPr lang="en-US" sz="3200" baseline="30000" dirty="0"/>
              <a:t>th</a:t>
            </a:r>
            <a:r>
              <a:rPr lang="en-US" sz="3200" dirty="0"/>
              <a:t> graders who used e-cigarettes from 2017 has increased from 11% to 25% in 2019, while for eight graders, the number increased from 3% in 2017 to  9% in 2019.</a:t>
            </a:r>
            <a:r>
              <a:rPr lang="en-US" sz="3200" baseline="30000" dirty="0"/>
              <a:t>14</a:t>
            </a:r>
            <a:r>
              <a:rPr lang="en-US" sz="3200" dirty="0"/>
              <a:t> For tenth graders, the number increased from 8.2% in 2017 to 20.2% in 2019.</a:t>
            </a:r>
            <a:r>
              <a:rPr lang="en-US" sz="3200" baseline="30000" dirty="0"/>
              <a:t>14</a:t>
            </a:r>
            <a:r>
              <a:rPr lang="en-US" sz="3200" dirty="0"/>
              <a:t>  This means 1 in 4 high school seniors have vaped in the last 30 days while 1 in 5 of 10</a:t>
            </a:r>
            <a:r>
              <a:rPr lang="en-US" sz="3200" baseline="30000" dirty="0"/>
              <a:t>th</a:t>
            </a:r>
            <a:r>
              <a:rPr lang="en-US" sz="3200" dirty="0"/>
              <a:t> graders have vaped.  One in 10 of 8</a:t>
            </a:r>
            <a:r>
              <a:rPr lang="en-US" sz="3200" baseline="30000" dirty="0"/>
              <a:t>th</a:t>
            </a:r>
            <a:r>
              <a:rPr lang="en-US" sz="3200" dirty="0"/>
              <a:t> graders have vaped in the last 30 days.</a:t>
            </a:r>
            <a:r>
              <a:rPr lang="en-US" sz="3200" baseline="30000" dirty="0"/>
              <a:t>14</a:t>
            </a:r>
          </a:p>
          <a:p>
            <a:endParaRPr lang="en-US" sz="3200" dirty="0"/>
          </a:p>
          <a:p>
            <a:r>
              <a:rPr lang="en-US" sz="3200" dirty="0"/>
              <a:t>In the annual survey done by the CDC for the National Youth Tobacco Survey (NYTS), the increase in vape use among adolescents is attributed to curiosity, with 55.3% of the students citing this as a reason, “friends or family used them” with 30.8% of the students reporting this as the reason and 22.4% of the students reported that it was the flavors that made them try e-cigarettes.</a:t>
            </a:r>
            <a:r>
              <a:rPr lang="en-US" sz="3200" baseline="30000" dirty="0"/>
              <a:t>15</a:t>
            </a:r>
          </a:p>
          <a:p>
            <a:r>
              <a:rPr lang="en-US" sz="3200" dirty="0"/>
              <a:t> </a:t>
            </a:r>
          </a:p>
          <a:p>
            <a:endParaRPr lang="en-US" sz="3200" dirty="0"/>
          </a:p>
          <a:p>
            <a:endParaRPr lang="en-US" dirty="0"/>
          </a:p>
        </p:txBody>
      </p:sp>
      <p:sp>
        <p:nvSpPr>
          <p:cNvPr id="58" name="Text Placeholder 9">
            <a:extLst>
              <a:ext uri="{FF2B5EF4-FFF2-40B4-BE49-F238E27FC236}">
                <a16:creationId xmlns:a16="http://schemas.microsoft.com/office/drawing/2014/main" id="{D1B74FCC-9A27-E34D-92AA-94AFEBE9151E}"/>
              </a:ext>
            </a:extLst>
          </p:cNvPr>
          <p:cNvSpPr txBox="1">
            <a:spLocks/>
          </p:cNvSpPr>
          <p:nvPr/>
        </p:nvSpPr>
        <p:spPr>
          <a:xfrm>
            <a:off x="33413697" y="10505784"/>
            <a:ext cx="9982199" cy="553998"/>
          </a:xfrm>
          <a:prstGeom prst="rect">
            <a:avLst/>
          </a:prstGeom>
          <a:solidFill>
            <a:schemeClr val="accent6"/>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California Education Code</a:t>
            </a:r>
          </a:p>
        </p:txBody>
      </p:sp>
      <p:sp>
        <p:nvSpPr>
          <p:cNvPr id="59" name="Text Placeholder 15">
            <a:extLst>
              <a:ext uri="{FF2B5EF4-FFF2-40B4-BE49-F238E27FC236}">
                <a16:creationId xmlns:a16="http://schemas.microsoft.com/office/drawing/2014/main" id="{283CCC71-F8C9-C84E-8C83-D2950E16C2D9}"/>
              </a:ext>
            </a:extLst>
          </p:cNvPr>
          <p:cNvSpPr txBox="1">
            <a:spLocks/>
          </p:cNvSpPr>
          <p:nvPr/>
        </p:nvSpPr>
        <p:spPr>
          <a:xfrm>
            <a:off x="33430448" y="10713864"/>
            <a:ext cx="9982199" cy="4678204"/>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While the California Education Code recognizes e-cigarettes as a tobacco product, many of the school administrators and teachers do not know what e-cigarettes are.</a:t>
            </a:r>
            <a:r>
              <a:rPr lang="en-US" baseline="30000" dirty="0"/>
              <a:t>17</a:t>
            </a:r>
            <a:r>
              <a:rPr lang="en-US" dirty="0"/>
              <a:t> Less than half (47%) of high school and middle school teachers recognize a JUUL device.</a:t>
            </a:r>
            <a:r>
              <a:rPr lang="en-US" baseline="30000" dirty="0"/>
              <a:t>18</a:t>
            </a:r>
            <a:r>
              <a:rPr lang="en-US" dirty="0"/>
              <a:t> 35% of the teachers mistook an e-cigarette for a USB drive or other container and</a:t>
            </a:r>
            <a:r>
              <a:rPr lang="en-US" baseline="30000" dirty="0"/>
              <a:t> </a:t>
            </a:r>
            <a:r>
              <a:rPr lang="en-US" dirty="0"/>
              <a:t>18% could not identify the device at all.</a:t>
            </a:r>
            <a:r>
              <a:rPr lang="en-US" baseline="30000" dirty="0"/>
              <a:t>18 </a:t>
            </a:r>
          </a:p>
        </p:txBody>
      </p:sp>
      <p:sp>
        <p:nvSpPr>
          <p:cNvPr id="61" name="Text Placeholder 15">
            <a:extLst>
              <a:ext uri="{FF2B5EF4-FFF2-40B4-BE49-F238E27FC236}">
                <a16:creationId xmlns:a16="http://schemas.microsoft.com/office/drawing/2014/main" id="{FFE3E1CA-FB8B-1D47-85F7-EC89489CA5FA}"/>
              </a:ext>
            </a:extLst>
          </p:cNvPr>
          <p:cNvSpPr txBox="1">
            <a:spLocks/>
          </p:cNvSpPr>
          <p:nvPr/>
        </p:nvSpPr>
        <p:spPr>
          <a:xfrm>
            <a:off x="33486542" y="15165174"/>
            <a:ext cx="9929469" cy="4185761"/>
          </a:xfrm>
          <a:prstGeom prst="rect">
            <a:avLst/>
          </a:prstGeom>
          <a:solidFill>
            <a:schemeClr val="accent6"/>
          </a:solidFill>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While school administrators, educators and parents should be more familiar with e-cigarettes, there should also be an audit and compliance provision in the California Education Code  to ensure that middle school and high school students learn about the ill effects of vaping and vape-use. </a:t>
            </a:r>
          </a:p>
        </p:txBody>
      </p:sp>
      <p:sp>
        <p:nvSpPr>
          <p:cNvPr id="62" name="Text Placeholder 9">
            <a:extLst>
              <a:ext uri="{FF2B5EF4-FFF2-40B4-BE49-F238E27FC236}">
                <a16:creationId xmlns:a16="http://schemas.microsoft.com/office/drawing/2014/main" id="{CEB82818-9371-1A41-B797-E1892B8120E1}"/>
              </a:ext>
            </a:extLst>
          </p:cNvPr>
          <p:cNvSpPr txBox="1">
            <a:spLocks/>
          </p:cNvSpPr>
          <p:nvPr/>
        </p:nvSpPr>
        <p:spPr>
          <a:xfrm>
            <a:off x="33289665" y="19296289"/>
            <a:ext cx="9982199" cy="553998"/>
          </a:xfrm>
          <a:prstGeom prst="rect">
            <a:avLst/>
          </a:prstGeom>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References</a:t>
            </a:r>
          </a:p>
        </p:txBody>
      </p:sp>
      <p:sp>
        <p:nvSpPr>
          <p:cNvPr id="2" name="TextBox 1">
            <a:extLst>
              <a:ext uri="{FF2B5EF4-FFF2-40B4-BE49-F238E27FC236}">
                <a16:creationId xmlns:a16="http://schemas.microsoft.com/office/drawing/2014/main" id="{C903E05C-1A49-3E4E-9FB6-8E74C38365FF}"/>
              </a:ext>
            </a:extLst>
          </p:cNvPr>
          <p:cNvSpPr txBox="1"/>
          <p:nvPr/>
        </p:nvSpPr>
        <p:spPr>
          <a:xfrm flipH="1">
            <a:off x="2063518" y="31522633"/>
            <a:ext cx="7312297" cy="461665"/>
          </a:xfrm>
          <a:prstGeom prst="rect">
            <a:avLst/>
          </a:prstGeom>
          <a:noFill/>
        </p:spPr>
        <p:txBody>
          <a:bodyPr wrap="square" rtlCol="0">
            <a:spAutoFit/>
          </a:bodyPr>
          <a:lstStyle/>
          <a:p>
            <a:r>
              <a:rPr lang="en-US" sz="2400" dirty="0"/>
              <a:t>Image Credit: </a:t>
            </a:r>
            <a:r>
              <a:rPr lang="en-US" sz="1400" dirty="0"/>
              <a:t>Wikipedia</a:t>
            </a:r>
          </a:p>
        </p:txBody>
      </p:sp>
      <p:sp>
        <p:nvSpPr>
          <p:cNvPr id="14" name="TextBox 13">
            <a:extLst>
              <a:ext uri="{FF2B5EF4-FFF2-40B4-BE49-F238E27FC236}">
                <a16:creationId xmlns:a16="http://schemas.microsoft.com/office/drawing/2014/main" id="{F65A48BD-1A4C-6B44-B620-A16917F3CFD1}"/>
              </a:ext>
            </a:extLst>
          </p:cNvPr>
          <p:cNvSpPr txBox="1"/>
          <p:nvPr/>
        </p:nvSpPr>
        <p:spPr>
          <a:xfrm>
            <a:off x="11670654" y="19167670"/>
            <a:ext cx="9482771" cy="461665"/>
          </a:xfrm>
          <a:prstGeom prst="rect">
            <a:avLst/>
          </a:prstGeom>
          <a:noFill/>
        </p:spPr>
        <p:txBody>
          <a:bodyPr wrap="square" rtlCol="0">
            <a:spAutoFit/>
          </a:bodyPr>
          <a:lstStyle/>
          <a:p>
            <a:r>
              <a:rPr lang="en-US" sz="2400" dirty="0"/>
              <a:t>Image credit: </a:t>
            </a:r>
            <a:r>
              <a:rPr lang="en-US" sz="1400" dirty="0"/>
              <a:t>CDC, </a:t>
            </a:r>
            <a:r>
              <a:rPr lang="en-US" sz="1400" i="1" dirty="0"/>
              <a:t>Outbreak of Lung Injury Associated with the use of E-cigarette, or Vaping Products</a:t>
            </a:r>
            <a:r>
              <a:rPr lang="en-US" sz="1400" dirty="0"/>
              <a:t>, </a:t>
            </a:r>
          </a:p>
        </p:txBody>
      </p:sp>
      <p:pic>
        <p:nvPicPr>
          <p:cNvPr id="19" name="Picture 18">
            <a:extLst>
              <a:ext uri="{FF2B5EF4-FFF2-40B4-BE49-F238E27FC236}">
                <a16:creationId xmlns:a16="http://schemas.microsoft.com/office/drawing/2014/main" id="{07B50A1E-0439-F942-97CD-52EAD83DFF5B}"/>
              </a:ext>
            </a:extLst>
          </p:cNvPr>
          <p:cNvPicPr>
            <a:picLocks noChangeAspect="1"/>
          </p:cNvPicPr>
          <p:nvPr/>
        </p:nvPicPr>
        <p:blipFill>
          <a:blip r:embed="rId23"/>
          <a:stretch>
            <a:fillRect/>
          </a:stretch>
        </p:blipFill>
        <p:spPr>
          <a:xfrm>
            <a:off x="23150419" y="5471575"/>
            <a:ext cx="8584820" cy="5663088"/>
          </a:xfrm>
          <a:prstGeom prst="rect">
            <a:avLst/>
          </a:prstGeom>
        </p:spPr>
      </p:pic>
      <p:sp>
        <p:nvSpPr>
          <p:cNvPr id="26" name="Rectangle 25">
            <a:extLst>
              <a:ext uri="{FF2B5EF4-FFF2-40B4-BE49-F238E27FC236}">
                <a16:creationId xmlns:a16="http://schemas.microsoft.com/office/drawing/2014/main" id="{6AB5B437-B407-0B44-8B41-CDDAD36E411F}"/>
              </a:ext>
            </a:extLst>
          </p:cNvPr>
          <p:cNvSpPr/>
          <p:nvPr/>
        </p:nvSpPr>
        <p:spPr>
          <a:xfrm>
            <a:off x="22860526" y="30309025"/>
            <a:ext cx="9565396" cy="677108"/>
          </a:xfrm>
          <a:prstGeom prst="rect">
            <a:avLst/>
          </a:prstGeom>
        </p:spPr>
        <p:txBody>
          <a:bodyPr wrap="square">
            <a:spAutoFit/>
          </a:bodyPr>
          <a:lstStyle/>
          <a:p>
            <a:r>
              <a:rPr lang="en-US" sz="2400" dirty="0"/>
              <a:t>Image credit: </a:t>
            </a:r>
            <a:r>
              <a:rPr lang="en-US" sz="1400" dirty="0"/>
              <a:t>LAO (Legislative Analyst’s Office), </a:t>
            </a:r>
            <a:r>
              <a:rPr lang="en-US" sz="1400" i="1" dirty="0"/>
              <a:t>The 2020-2021: Budget, Taxation of E-cigarettes </a:t>
            </a:r>
          </a:p>
          <a:p>
            <a:r>
              <a:rPr lang="en-US" sz="1400" dirty="0"/>
              <a:t>(February 24, 2020). </a:t>
            </a:r>
          </a:p>
        </p:txBody>
      </p:sp>
      <p:sp>
        <p:nvSpPr>
          <p:cNvPr id="27" name="TextBox 26">
            <a:extLst>
              <a:ext uri="{FF2B5EF4-FFF2-40B4-BE49-F238E27FC236}">
                <a16:creationId xmlns:a16="http://schemas.microsoft.com/office/drawing/2014/main" id="{749FFEEA-7A35-654D-B979-1162C055694C}"/>
              </a:ext>
            </a:extLst>
          </p:cNvPr>
          <p:cNvSpPr txBox="1"/>
          <p:nvPr/>
        </p:nvSpPr>
        <p:spPr>
          <a:xfrm flipH="1">
            <a:off x="23059143" y="11065571"/>
            <a:ext cx="8871730" cy="892552"/>
          </a:xfrm>
          <a:prstGeom prst="rect">
            <a:avLst/>
          </a:prstGeom>
          <a:noFill/>
        </p:spPr>
        <p:txBody>
          <a:bodyPr wrap="square" rtlCol="0">
            <a:spAutoFit/>
          </a:bodyPr>
          <a:lstStyle/>
          <a:p>
            <a:r>
              <a:rPr lang="en-US" sz="2400" dirty="0"/>
              <a:t>Image Credit: </a:t>
            </a:r>
            <a:r>
              <a:rPr lang="en-US" sz="1400" dirty="0"/>
              <a:t>LAO (Legislative Analyst’s Office), </a:t>
            </a:r>
            <a:r>
              <a:rPr lang="en-US" sz="1400" i="1" dirty="0"/>
              <a:t>The 2020-2021: Budget, Taxation of E-cigarettes </a:t>
            </a:r>
            <a:r>
              <a:rPr lang="en-US" sz="1400" dirty="0"/>
              <a:t>(February 24, 2020). </a:t>
            </a:r>
          </a:p>
          <a:p>
            <a:endParaRPr lang="en-US" sz="1400" dirty="0"/>
          </a:p>
        </p:txBody>
      </p:sp>
      <p:sp>
        <p:nvSpPr>
          <p:cNvPr id="43" name="Rectangle 42">
            <a:extLst>
              <a:ext uri="{FF2B5EF4-FFF2-40B4-BE49-F238E27FC236}">
                <a16:creationId xmlns:a16="http://schemas.microsoft.com/office/drawing/2014/main" id="{463ED8C3-B8DD-D541-AC68-0C369DC34B49}"/>
              </a:ext>
            </a:extLst>
          </p:cNvPr>
          <p:cNvSpPr/>
          <p:nvPr/>
        </p:nvSpPr>
        <p:spPr>
          <a:xfrm>
            <a:off x="11670654" y="31392720"/>
            <a:ext cx="9650108" cy="646331"/>
          </a:xfrm>
          <a:prstGeom prst="rect">
            <a:avLst/>
          </a:prstGeom>
          <a:ln>
            <a:solidFill>
              <a:schemeClr val="tx1"/>
            </a:solidFill>
          </a:ln>
        </p:spPr>
        <p:txBody>
          <a:bodyPr wrap="square">
            <a:spAutoFit/>
          </a:bodyPr>
          <a:lstStyle/>
          <a:p>
            <a:pPr algn="ctr"/>
            <a:r>
              <a:rPr lang="en-US" sz="1800" dirty="0"/>
              <a:t>Presented at the California Society of Physical Medicine and Rehabilitation </a:t>
            </a:r>
          </a:p>
          <a:p>
            <a:pPr algn="ctr"/>
            <a:r>
              <a:rPr lang="en-US" sz="1800" dirty="0"/>
              <a:t>2020 Virtual Meeting</a:t>
            </a:r>
          </a:p>
        </p:txBody>
      </p:sp>
      <p:sp>
        <p:nvSpPr>
          <p:cNvPr id="44" name="Text Placeholder 9">
            <a:extLst>
              <a:ext uri="{FF2B5EF4-FFF2-40B4-BE49-F238E27FC236}">
                <a16:creationId xmlns:a16="http://schemas.microsoft.com/office/drawing/2014/main" id="{34395634-55C4-9D46-95EF-B004F18DA06F}"/>
              </a:ext>
            </a:extLst>
          </p:cNvPr>
          <p:cNvSpPr txBox="1">
            <a:spLocks/>
          </p:cNvSpPr>
          <p:nvPr/>
        </p:nvSpPr>
        <p:spPr>
          <a:xfrm>
            <a:off x="33413697" y="30938287"/>
            <a:ext cx="9982199" cy="553998"/>
          </a:xfrm>
          <a:prstGeom prst="rect">
            <a:avLst/>
          </a:prstGeom>
          <a:solidFill>
            <a:schemeClr val="accent6"/>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CONTACT</a:t>
            </a:r>
          </a:p>
        </p:txBody>
      </p:sp>
      <p:sp>
        <p:nvSpPr>
          <p:cNvPr id="60" name="Text Placeholder 9">
            <a:extLst>
              <a:ext uri="{FF2B5EF4-FFF2-40B4-BE49-F238E27FC236}">
                <a16:creationId xmlns:a16="http://schemas.microsoft.com/office/drawing/2014/main" id="{5ADBB8B1-6E41-C846-9879-C7BE4E9A94BA}"/>
              </a:ext>
            </a:extLst>
          </p:cNvPr>
          <p:cNvSpPr txBox="1">
            <a:spLocks/>
          </p:cNvSpPr>
          <p:nvPr/>
        </p:nvSpPr>
        <p:spPr>
          <a:xfrm>
            <a:off x="33486542" y="15042520"/>
            <a:ext cx="9929468" cy="553998"/>
          </a:xfrm>
          <a:prstGeom prst="rect">
            <a:avLst/>
          </a:prstGeom>
          <a:solidFill>
            <a:schemeClr val="accent6"/>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Conclusion</a:t>
            </a:r>
          </a:p>
        </p:txBody>
      </p:sp>
    </p:spTree>
    <p:extLst>
      <p:ext uri="{BB962C8B-B14F-4D97-AF65-F5344CB8AC3E}">
        <p14:creationId xmlns:p14="http://schemas.microsoft.com/office/powerpoint/2010/main" val="183389920"/>
      </p:ext>
    </p:extLst>
  </p:cSld>
  <p:clrMapOvr>
    <a:masterClrMapping/>
  </p:clrMapOvr>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2650</TotalTime>
  <Words>1988</Words>
  <Application>Microsoft Macintosh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Arial Black</vt:lpstr>
      <vt:lpstr>Arial Narrow</vt:lpstr>
      <vt:lpstr>Calibri</vt:lpstr>
      <vt:lpstr>Trebuchet MS</vt:lpstr>
      <vt:lpstr>Wingdings</vt:lpstr>
      <vt:lpstr>With Guides</vt:lpstr>
      <vt:lpstr>Without Guides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Desma Ware</cp:lastModifiedBy>
  <cp:revision>116</cp:revision>
  <cp:lastPrinted>2020-08-03T05:06:28Z</cp:lastPrinted>
  <dcterms:created xsi:type="dcterms:W3CDTF">2019-01-07T21:49:45Z</dcterms:created>
  <dcterms:modified xsi:type="dcterms:W3CDTF">2020-08-24T23:28:24Z</dcterms:modified>
</cp:coreProperties>
</file>