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5" r:id="rId2"/>
  </p:sldMasterIdLst>
  <p:notesMasterIdLst>
    <p:notesMasterId r:id="rId4"/>
  </p:notesMasterIdLst>
  <p:handoutMasterIdLst>
    <p:handoutMasterId r:id="rId5"/>
  </p:handoutMasterIdLst>
  <p:sldIdLst>
    <p:sldId id="261" r:id="rId3"/>
  </p:sldIdLst>
  <p:sldSz cx="43891200" cy="32918400"/>
  <p:notesSz cx="6858000" cy="9144000"/>
  <p:defaultTextStyle>
    <a:defPPr>
      <a:defRPr lang="en-US"/>
    </a:defPPr>
    <a:lvl1pPr marL="0" algn="l" defTabSz="2821185" rtl="0" eaLnBrk="1" latinLnBrk="0" hangingPunct="1">
      <a:defRPr sz="5528" kern="1200">
        <a:solidFill>
          <a:schemeClr val="tx1"/>
        </a:solidFill>
        <a:latin typeface="+mn-lt"/>
        <a:ea typeface="+mn-ea"/>
        <a:cs typeface="+mn-cs"/>
      </a:defRPr>
    </a:lvl1pPr>
    <a:lvl2pPr marL="1410593" algn="l" defTabSz="2821185" rtl="0" eaLnBrk="1" latinLnBrk="0" hangingPunct="1">
      <a:defRPr sz="5528" kern="1200">
        <a:solidFill>
          <a:schemeClr val="tx1"/>
        </a:solidFill>
        <a:latin typeface="+mn-lt"/>
        <a:ea typeface="+mn-ea"/>
        <a:cs typeface="+mn-cs"/>
      </a:defRPr>
    </a:lvl2pPr>
    <a:lvl3pPr marL="2821185" algn="l" defTabSz="2821185" rtl="0" eaLnBrk="1" latinLnBrk="0" hangingPunct="1">
      <a:defRPr sz="5528" kern="1200">
        <a:solidFill>
          <a:schemeClr val="tx1"/>
        </a:solidFill>
        <a:latin typeface="+mn-lt"/>
        <a:ea typeface="+mn-ea"/>
        <a:cs typeface="+mn-cs"/>
      </a:defRPr>
    </a:lvl3pPr>
    <a:lvl4pPr marL="4231778" algn="l" defTabSz="2821185" rtl="0" eaLnBrk="1" latinLnBrk="0" hangingPunct="1">
      <a:defRPr sz="5528" kern="1200">
        <a:solidFill>
          <a:schemeClr val="tx1"/>
        </a:solidFill>
        <a:latin typeface="+mn-lt"/>
        <a:ea typeface="+mn-ea"/>
        <a:cs typeface="+mn-cs"/>
      </a:defRPr>
    </a:lvl4pPr>
    <a:lvl5pPr marL="5642370" algn="l" defTabSz="2821185" rtl="0" eaLnBrk="1" latinLnBrk="0" hangingPunct="1">
      <a:defRPr sz="5528" kern="1200">
        <a:solidFill>
          <a:schemeClr val="tx1"/>
        </a:solidFill>
        <a:latin typeface="+mn-lt"/>
        <a:ea typeface="+mn-ea"/>
        <a:cs typeface="+mn-cs"/>
      </a:defRPr>
    </a:lvl5pPr>
    <a:lvl6pPr marL="7052964" algn="l" defTabSz="2821185" rtl="0" eaLnBrk="1" latinLnBrk="0" hangingPunct="1">
      <a:defRPr sz="5528" kern="1200">
        <a:solidFill>
          <a:schemeClr val="tx1"/>
        </a:solidFill>
        <a:latin typeface="+mn-lt"/>
        <a:ea typeface="+mn-ea"/>
        <a:cs typeface="+mn-cs"/>
      </a:defRPr>
    </a:lvl6pPr>
    <a:lvl7pPr marL="8463557" algn="l" defTabSz="2821185" rtl="0" eaLnBrk="1" latinLnBrk="0" hangingPunct="1">
      <a:defRPr sz="5528" kern="1200">
        <a:solidFill>
          <a:schemeClr val="tx1"/>
        </a:solidFill>
        <a:latin typeface="+mn-lt"/>
        <a:ea typeface="+mn-ea"/>
        <a:cs typeface="+mn-cs"/>
      </a:defRPr>
    </a:lvl7pPr>
    <a:lvl8pPr marL="9874149" algn="l" defTabSz="2821185" rtl="0" eaLnBrk="1" latinLnBrk="0" hangingPunct="1">
      <a:defRPr sz="5528" kern="1200">
        <a:solidFill>
          <a:schemeClr val="tx1"/>
        </a:solidFill>
        <a:latin typeface="+mn-lt"/>
        <a:ea typeface="+mn-ea"/>
        <a:cs typeface="+mn-cs"/>
      </a:defRPr>
    </a:lvl8pPr>
    <a:lvl9pPr marL="11284742" algn="l" defTabSz="2821185" rtl="0" eaLnBrk="1" latinLnBrk="0" hangingPunct="1">
      <a:defRPr sz="552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D5ED"/>
    <a:srgbClr val="F6F8FC"/>
    <a:srgbClr val="545554"/>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00" autoAdjust="0"/>
    <p:restoredTop sz="94246" autoAdjust="0"/>
  </p:normalViewPr>
  <p:slideViewPr>
    <p:cSldViewPr snapToGrid="0" snapToObjects="1" showGuides="1">
      <p:cViewPr>
        <p:scale>
          <a:sx n="58" d="100"/>
          <a:sy n="58" d="100"/>
        </p:scale>
        <p:origin x="-9784" y="-3792"/>
      </p:cViewPr>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6" d="100"/>
        <a:sy n="46" d="100"/>
      </p:scale>
      <p:origin x="0" y="0"/>
    </p:cViewPr>
  </p:sorterViewPr>
  <p:notesViewPr>
    <p:cSldViewPr snapToGrid="0" snapToObjects="1" showGuides="1">
      <p:cViewPr varScale="1">
        <p:scale>
          <a:sx n="135" d="100"/>
          <a:sy n="135" d="100"/>
        </p:scale>
        <p:origin x="5120" y="1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8/24/20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dirty="0"/>
          </a:p>
        </p:txBody>
      </p:sp>
    </p:spTree>
    <p:extLst>
      <p:ext uri="{BB962C8B-B14F-4D97-AF65-F5344CB8AC3E}">
        <p14:creationId xmlns:p14="http://schemas.microsoft.com/office/powerpoint/2010/main" val="397406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8/24/20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2414637987"/>
      </p:ext>
    </p:extLst>
  </p:cSld>
  <p:clrMap bg1="lt1" tx1="dk1" bg2="lt2" tx2="dk2" accent1="accent1" accent2="accent2" accent3="accent3" accent4="accent4" accent5="accent5" accent6="accent6" hlink="hlink" folHlink="folHlink"/>
  <p:notesStyle>
    <a:lvl1pPr marL="0" algn="l" defTabSz="2821185" rtl="0" eaLnBrk="1" latinLnBrk="0" hangingPunct="1">
      <a:defRPr sz="3728" kern="1200">
        <a:solidFill>
          <a:schemeClr val="tx1"/>
        </a:solidFill>
        <a:latin typeface="+mn-lt"/>
        <a:ea typeface="+mn-ea"/>
        <a:cs typeface="+mn-cs"/>
      </a:defRPr>
    </a:lvl1pPr>
    <a:lvl2pPr marL="1410593" algn="l" defTabSz="2821185" rtl="0" eaLnBrk="1" latinLnBrk="0" hangingPunct="1">
      <a:defRPr sz="3728" kern="1200">
        <a:solidFill>
          <a:schemeClr val="tx1"/>
        </a:solidFill>
        <a:latin typeface="+mn-lt"/>
        <a:ea typeface="+mn-ea"/>
        <a:cs typeface="+mn-cs"/>
      </a:defRPr>
    </a:lvl2pPr>
    <a:lvl3pPr marL="2821185" algn="l" defTabSz="2821185" rtl="0" eaLnBrk="1" latinLnBrk="0" hangingPunct="1">
      <a:defRPr sz="3728" kern="1200">
        <a:solidFill>
          <a:schemeClr val="tx1"/>
        </a:solidFill>
        <a:latin typeface="+mn-lt"/>
        <a:ea typeface="+mn-ea"/>
        <a:cs typeface="+mn-cs"/>
      </a:defRPr>
    </a:lvl3pPr>
    <a:lvl4pPr marL="4231778" algn="l" defTabSz="2821185" rtl="0" eaLnBrk="1" latinLnBrk="0" hangingPunct="1">
      <a:defRPr sz="3728" kern="1200">
        <a:solidFill>
          <a:schemeClr val="tx1"/>
        </a:solidFill>
        <a:latin typeface="+mn-lt"/>
        <a:ea typeface="+mn-ea"/>
        <a:cs typeface="+mn-cs"/>
      </a:defRPr>
    </a:lvl4pPr>
    <a:lvl5pPr marL="5642370" algn="l" defTabSz="2821185" rtl="0" eaLnBrk="1" latinLnBrk="0" hangingPunct="1">
      <a:defRPr sz="3728" kern="1200">
        <a:solidFill>
          <a:schemeClr val="tx1"/>
        </a:solidFill>
        <a:latin typeface="+mn-lt"/>
        <a:ea typeface="+mn-ea"/>
        <a:cs typeface="+mn-cs"/>
      </a:defRPr>
    </a:lvl5pPr>
    <a:lvl6pPr marL="7052964" algn="l" defTabSz="2821185" rtl="0" eaLnBrk="1" latinLnBrk="0" hangingPunct="1">
      <a:defRPr sz="3728" kern="1200">
        <a:solidFill>
          <a:schemeClr val="tx1"/>
        </a:solidFill>
        <a:latin typeface="+mn-lt"/>
        <a:ea typeface="+mn-ea"/>
        <a:cs typeface="+mn-cs"/>
      </a:defRPr>
    </a:lvl6pPr>
    <a:lvl7pPr marL="8463557" algn="l" defTabSz="2821185" rtl="0" eaLnBrk="1" latinLnBrk="0" hangingPunct="1">
      <a:defRPr sz="3728" kern="1200">
        <a:solidFill>
          <a:schemeClr val="tx1"/>
        </a:solidFill>
        <a:latin typeface="+mn-lt"/>
        <a:ea typeface="+mn-ea"/>
        <a:cs typeface="+mn-cs"/>
      </a:defRPr>
    </a:lvl7pPr>
    <a:lvl8pPr marL="9874149" algn="l" defTabSz="2821185" rtl="0" eaLnBrk="1" latinLnBrk="0" hangingPunct="1">
      <a:defRPr sz="3728" kern="1200">
        <a:solidFill>
          <a:schemeClr val="tx1"/>
        </a:solidFill>
        <a:latin typeface="+mn-lt"/>
        <a:ea typeface="+mn-ea"/>
        <a:cs typeface="+mn-cs"/>
      </a:defRPr>
    </a:lvl8pPr>
    <a:lvl9pPr marL="11284742" algn="l" defTabSz="2821185" rtl="0" eaLnBrk="1" latinLnBrk="0" hangingPunct="1">
      <a:defRPr sz="3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1A87D-CAF7-4BDC-A0D3-C0DBEDE81619}" type="slidenum">
              <a:rPr lang="en-US" smtClean="0"/>
              <a:pPr/>
              <a:t>1</a:t>
            </a:fld>
            <a:endParaRPr lang="en-US" dirty="0"/>
          </a:p>
        </p:txBody>
      </p:sp>
    </p:spTree>
    <p:extLst>
      <p:ext uri="{BB962C8B-B14F-4D97-AF65-F5344CB8AC3E}">
        <p14:creationId xmlns:p14="http://schemas.microsoft.com/office/powerpoint/2010/main" val="3760484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ith Guides">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C96E18C0-5E19-4D47-9237-14BD7C2930F7}"/>
              </a:ext>
            </a:extLst>
          </p:cNvPr>
          <p:cNvSpPr>
            <a:spLocks noGrp="1"/>
          </p:cNvSpPr>
          <p:nvPr>
            <p:ph type="body" sz="quarter" idx="10" hasCustomPrompt="1"/>
          </p:nvPr>
        </p:nvSpPr>
        <p:spPr>
          <a:xfrm>
            <a:off x="11430000" y="2901984"/>
            <a:ext cx="21069300" cy="830997"/>
          </a:xfrm>
          <a:prstGeom prst="rect">
            <a:avLst/>
          </a:prstGeom>
        </p:spPr>
        <p:txBody>
          <a:bodyPr wrap="square">
            <a:spAutoFit/>
          </a:bodyPr>
          <a:lstStyle>
            <a:lvl1pPr marL="0" indent="0" algn="ctr">
              <a:buNone/>
              <a:defRPr sz="48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affiliated programs, institutions, organizations, schools, etc.</a:t>
            </a:r>
          </a:p>
        </p:txBody>
      </p:sp>
      <p:sp>
        <p:nvSpPr>
          <p:cNvPr id="19" name="Text Placeholder 17">
            <a:extLst>
              <a:ext uri="{FF2B5EF4-FFF2-40B4-BE49-F238E27FC236}">
                <a16:creationId xmlns:a16="http://schemas.microsoft.com/office/drawing/2014/main" id="{EECA4861-B93C-0849-A47D-17FACB135140}"/>
              </a:ext>
            </a:extLst>
          </p:cNvPr>
          <p:cNvSpPr>
            <a:spLocks noGrp="1"/>
          </p:cNvSpPr>
          <p:nvPr>
            <p:ph type="body" sz="quarter" idx="11" hasCustomPrompt="1"/>
          </p:nvPr>
        </p:nvSpPr>
        <p:spPr>
          <a:xfrm>
            <a:off x="11430000" y="1714548"/>
            <a:ext cx="21069300" cy="923330"/>
          </a:xfrm>
          <a:prstGeom prst="rect">
            <a:avLst/>
          </a:prstGeom>
        </p:spPr>
        <p:txBody>
          <a:bodyPr wrap="square">
            <a:spAutoFit/>
          </a:bodyPr>
          <a:lstStyle>
            <a:lvl1pPr marL="0" indent="0" algn="ctr">
              <a:buNone/>
              <a:defRPr sz="54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List of Authors and co-Authors / collaborators</a:t>
            </a:r>
          </a:p>
        </p:txBody>
      </p:sp>
      <p:sp>
        <p:nvSpPr>
          <p:cNvPr id="20" name="Text Placeholder 17">
            <a:extLst>
              <a:ext uri="{FF2B5EF4-FFF2-40B4-BE49-F238E27FC236}">
                <a16:creationId xmlns:a16="http://schemas.microsoft.com/office/drawing/2014/main" id="{053CD722-9E93-6049-839B-8A79A9C42804}"/>
              </a:ext>
            </a:extLst>
          </p:cNvPr>
          <p:cNvSpPr>
            <a:spLocks noGrp="1"/>
          </p:cNvSpPr>
          <p:nvPr>
            <p:ph type="body" sz="quarter" idx="12" hasCustomPrompt="1"/>
          </p:nvPr>
        </p:nvSpPr>
        <p:spPr>
          <a:xfrm>
            <a:off x="11430000" y="266652"/>
            <a:ext cx="21069300" cy="1200329"/>
          </a:xfrm>
          <a:prstGeom prst="rect">
            <a:avLst/>
          </a:prstGeom>
        </p:spPr>
        <p:txBody>
          <a:bodyPr wrap="square">
            <a:spAutoFit/>
          </a:bodyPr>
          <a:lstStyle>
            <a:lvl1pPr marL="0" indent="0" algn="ctr">
              <a:buNone/>
              <a:defRPr sz="7200" b="1" i="0">
                <a:solidFill>
                  <a:schemeClr val="bg1"/>
                </a:solidFill>
                <a:latin typeface="+mj-lt"/>
                <a:cs typeface="Arial" panose="020B0604020202020204" pitchFamily="34" charset="0"/>
              </a:defRPr>
            </a:lvl1pPr>
            <a:lvl2pPr marL="0" indent="0">
              <a:buNone/>
              <a:defRPr b="0" i="0">
                <a:latin typeface="Arial Narrow" panose="020B0604020202020204" pitchFamily="34" charset="0"/>
                <a:cs typeface="Arial Narrow" panose="020B0604020202020204" pitchFamily="34" charset="0"/>
              </a:defRPr>
            </a:lvl2pPr>
            <a:lvl3pPr marL="0" indent="0">
              <a:buNone/>
              <a:defRPr b="0" i="0">
                <a:latin typeface="Arial Narrow" panose="020B0604020202020204" pitchFamily="34" charset="0"/>
                <a:cs typeface="Arial Narrow" panose="020B0604020202020204" pitchFamily="34" charset="0"/>
              </a:defRPr>
            </a:lvl3pPr>
            <a:lvl4pPr marL="0" indent="0">
              <a:buNone/>
              <a:defRPr b="0" i="0">
                <a:latin typeface="Arial Narrow" panose="020B0604020202020204" pitchFamily="34" charset="0"/>
                <a:cs typeface="Arial Narrow" panose="020B0604020202020204" pitchFamily="34" charset="0"/>
              </a:defRPr>
            </a:lvl4pPr>
            <a:lvl5pPr marL="0" indent="0">
              <a:buNone/>
              <a:defRPr b="0" i="0">
                <a:latin typeface="Arial Narrow" panose="020B0604020202020204" pitchFamily="34" charset="0"/>
                <a:cs typeface="Arial Narrow" panose="020B0604020202020204" pitchFamily="34" charset="0"/>
              </a:defRPr>
            </a:lvl5pPr>
          </a:lstStyle>
          <a:p>
            <a:pPr lvl="0"/>
            <a:r>
              <a:rPr lang="en-US" dirty="0"/>
              <a:t>Poster presentation title</a:t>
            </a:r>
          </a:p>
        </p:txBody>
      </p:sp>
      <p:sp>
        <p:nvSpPr>
          <p:cNvPr id="27" name="Text Placeholder 9">
            <a:extLst>
              <a:ext uri="{FF2B5EF4-FFF2-40B4-BE49-F238E27FC236}">
                <a16:creationId xmlns:a16="http://schemas.microsoft.com/office/drawing/2014/main" id="{0022466D-7E9F-0541-8791-ADE9FFDEB5D2}"/>
              </a:ext>
            </a:extLst>
          </p:cNvPr>
          <p:cNvSpPr>
            <a:spLocks noGrp="1"/>
          </p:cNvSpPr>
          <p:nvPr>
            <p:ph type="body" sz="quarter" idx="15" hasCustomPrompt="1"/>
          </p:nvPr>
        </p:nvSpPr>
        <p:spPr>
          <a:xfrm>
            <a:off x="456500" y="4997541"/>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INTRODUCTION or ABSTRACT</a:t>
            </a:r>
          </a:p>
        </p:txBody>
      </p:sp>
      <p:sp>
        <p:nvSpPr>
          <p:cNvPr id="28" name="Text Placeholder 9">
            <a:extLst>
              <a:ext uri="{FF2B5EF4-FFF2-40B4-BE49-F238E27FC236}">
                <a16:creationId xmlns:a16="http://schemas.microsoft.com/office/drawing/2014/main" id="{8BA21A8B-51D3-DF46-9C47-207CAE71FBEA}"/>
              </a:ext>
            </a:extLst>
          </p:cNvPr>
          <p:cNvSpPr>
            <a:spLocks noGrp="1"/>
          </p:cNvSpPr>
          <p:nvPr>
            <p:ph type="body" sz="quarter" idx="17" hasCustomPrompt="1"/>
          </p:nvPr>
        </p:nvSpPr>
        <p:spPr>
          <a:xfrm>
            <a:off x="457199" y="14728805"/>
            <a:ext cx="10059099"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OBJECTIVES</a:t>
            </a:r>
          </a:p>
        </p:txBody>
      </p:sp>
      <p:sp>
        <p:nvSpPr>
          <p:cNvPr id="29" name="Text Placeholder 9">
            <a:extLst>
              <a:ext uri="{FF2B5EF4-FFF2-40B4-BE49-F238E27FC236}">
                <a16:creationId xmlns:a16="http://schemas.microsoft.com/office/drawing/2014/main" id="{6B7BCEDA-48FE-554E-B697-5222E92C0303}"/>
              </a:ext>
            </a:extLst>
          </p:cNvPr>
          <p:cNvSpPr>
            <a:spLocks noGrp="1"/>
          </p:cNvSpPr>
          <p:nvPr>
            <p:ph type="body" sz="quarter" idx="18" hasCustomPrompt="1"/>
          </p:nvPr>
        </p:nvSpPr>
        <p:spPr>
          <a:xfrm>
            <a:off x="11430000" y="499754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MATERIALS &amp; METHODS</a:t>
            </a:r>
          </a:p>
        </p:txBody>
      </p:sp>
      <p:sp>
        <p:nvSpPr>
          <p:cNvPr id="30" name="Text Placeholder 9">
            <a:extLst>
              <a:ext uri="{FF2B5EF4-FFF2-40B4-BE49-F238E27FC236}">
                <a16:creationId xmlns:a16="http://schemas.microsoft.com/office/drawing/2014/main" id="{195A2674-63FD-C54C-9DAA-0C31B6481A1A}"/>
              </a:ext>
            </a:extLst>
          </p:cNvPr>
          <p:cNvSpPr>
            <a:spLocks noGrp="1"/>
          </p:cNvSpPr>
          <p:nvPr>
            <p:ph type="body" sz="quarter" idx="19" hasCustomPrompt="1"/>
          </p:nvPr>
        </p:nvSpPr>
        <p:spPr>
          <a:xfrm>
            <a:off x="224028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RESULTS</a:t>
            </a:r>
          </a:p>
        </p:txBody>
      </p:sp>
      <p:sp>
        <p:nvSpPr>
          <p:cNvPr id="31" name="Text Placeholder 9">
            <a:extLst>
              <a:ext uri="{FF2B5EF4-FFF2-40B4-BE49-F238E27FC236}">
                <a16:creationId xmlns:a16="http://schemas.microsoft.com/office/drawing/2014/main" id="{515A5891-6D49-BD40-81DC-C833CD1D5A59}"/>
              </a:ext>
            </a:extLst>
          </p:cNvPr>
          <p:cNvSpPr>
            <a:spLocks noGrp="1"/>
          </p:cNvSpPr>
          <p:nvPr>
            <p:ph type="body" sz="quarter" idx="20" hasCustomPrompt="1"/>
          </p:nvPr>
        </p:nvSpPr>
        <p:spPr>
          <a:xfrm>
            <a:off x="33375600" y="4997539"/>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CONCLUSIONS</a:t>
            </a:r>
          </a:p>
        </p:txBody>
      </p:sp>
      <p:sp>
        <p:nvSpPr>
          <p:cNvPr id="32" name="Text Placeholder 9">
            <a:extLst>
              <a:ext uri="{FF2B5EF4-FFF2-40B4-BE49-F238E27FC236}">
                <a16:creationId xmlns:a16="http://schemas.microsoft.com/office/drawing/2014/main" id="{9BFF821D-FD9D-2744-B5A1-4A148A0C6B5C}"/>
              </a:ext>
            </a:extLst>
          </p:cNvPr>
          <p:cNvSpPr>
            <a:spLocks noGrp="1"/>
          </p:cNvSpPr>
          <p:nvPr>
            <p:ph type="body" sz="quarter" idx="21" hasCustomPrompt="1"/>
          </p:nvPr>
        </p:nvSpPr>
        <p:spPr>
          <a:xfrm>
            <a:off x="33375600" y="19751103"/>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REFERENCES</a:t>
            </a:r>
          </a:p>
        </p:txBody>
      </p:sp>
      <p:sp>
        <p:nvSpPr>
          <p:cNvPr id="33" name="Text Placeholder 9">
            <a:extLst>
              <a:ext uri="{FF2B5EF4-FFF2-40B4-BE49-F238E27FC236}">
                <a16:creationId xmlns:a16="http://schemas.microsoft.com/office/drawing/2014/main" id="{FF9A2537-AAFE-CB4B-BEDA-42E072DEA8B5}"/>
              </a:ext>
            </a:extLst>
          </p:cNvPr>
          <p:cNvSpPr>
            <a:spLocks noGrp="1"/>
          </p:cNvSpPr>
          <p:nvPr>
            <p:ph type="body" sz="quarter" idx="22" hasCustomPrompt="1"/>
          </p:nvPr>
        </p:nvSpPr>
        <p:spPr>
          <a:xfrm>
            <a:off x="33375600" y="28607770"/>
            <a:ext cx="10058400" cy="553998"/>
          </a:xfrm>
          <a:prstGeom prst="rect">
            <a:avLst/>
          </a:prstGeom>
        </p:spPr>
        <p:txBody>
          <a:bodyPr wrap="square">
            <a:spAutoFit/>
          </a:bodyPr>
          <a:lstStyle>
            <a:lvl1pPr marL="0" indent="0" algn="ctr">
              <a:buNone/>
              <a:defRPr lang="en-US" sz="3000" b="1" dirty="0">
                <a:solidFill>
                  <a:schemeClr val="accent1">
                    <a:lumMod val="50000"/>
                  </a:schemeClr>
                </a:solidFill>
                <a:latin typeface="+mj-lt"/>
              </a:defRPr>
            </a:lvl1pPr>
            <a:lvl2pPr>
              <a:defRPr lang="en-US" sz="3200" smtClean="0"/>
            </a:lvl2pPr>
            <a:lvl3pPr>
              <a:defRPr lang="en-US" sz="2000" smtClean="0"/>
            </a:lvl3pPr>
            <a:lvl4pPr>
              <a:defRPr lang="en-US" sz="1600" smtClean="0"/>
            </a:lvl4pPr>
            <a:lvl5pPr>
              <a:defRPr lang="en-US" sz="1600"/>
            </a:lvl5pPr>
          </a:lstStyle>
          <a:p>
            <a:r>
              <a:rPr lang="en-US" dirty="0">
                <a:effectLst/>
                <a:latin typeface="Calibri" panose="020F0502020204030204" pitchFamily="34" charset="0"/>
              </a:rPr>
              <a:t>(click to edit)  ACKNOWLEDGEMENTS or  CONTACT</a:t>
            </a:r>
          </a:p>
        </p:txBody>
      </p:sp>
      <p:sp>
        <p:nvSpPr>
          <p:cNvPr id="35" name="Text Placeholder 13">
            <a:extLst>
              <a:ext uri="{FF2B5EF4-FFF2-40B4-BE49-F238E27FC236}">
                <a16:creationId xmlns:a16="http://schemas.microsoft.com/office/drawing/2014/main" id="{6120AEE4-BDF6-7945-B2A2-8844FB735B2D}"/>
              </a:ext>
            </a:extLst>
          </p:cNvPr>
          <p:cNvSpPr>
            <a:spLocks noGrp="1"/>
          </p:cNvSpPr>
          <p:nvPr>
            <p:ph type="body" sz="quarter" idx="16" hasCustomPrompt="1"/>
          </p:nvPr>
        </p:nvSpPr>
        <p:spPr>
          <a:xfrm>
            <a:off x="4572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Text Placeholder 13">
            <a:extLst>
              <a:ext uri="{FF2B5EF4-FFF2-40B4-BE49-F238E27FC236}">
                <a16:creationId xmlns:a16="http://schemas.microsoft.com/office/drawing/2014/main" id="{C56249E3-4AC9-E749-A90B-24CA40349A13}"/>
              </a:ext>
            </a:extLst>
          </p:cNvPr>
          <p:cNvSpPr>
            <a:spLocks noGrp="1"/>
          </p:cNvSpPr>
          <p:nvPr>
            <p:ph type="body" sz="quarter" idx="23" hasCustomPrompt="1"/>
          </p:nvPr>
        </p:nvSpPr>
        <p:spPr>
          <a:xfrm>
            <a:off x="457199" y="15402433"/>
            <a:ext cx="10058399"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Text Placeholder 13">
            <a:extLst>
              <a:ext uri="{FF2B5EF4-FFF2-40B4-BE49-F238E27FC236}">
                <a16:creationId xmlns:a16="http://schemas.microsoft.com/office/drawing/2014/main" id="{8BEEB820-A1CB-3F40-B75D-663BC6D90D04}"/>
              </a:ext>
            </a:extLst>
          </p:cNvPr>
          <p:cNvSpPr>
            <a:spLocks noGrp="1"/>
          </p:cNvSpPr>
          <p:nvPr>
            <p:ph type="body" sz="quarter" idx="24" hasCustomPrompt="1"/>
          </p:nvPr>
        </p:nvSpPr>
        <p:spPr>
          <a:xfrm>
            <a:off x="114300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Text Placeholder 13">
            <a:extLst>
              <a:ext uri="{FF2B5EF4-FFF2-40B4-BE49-F238E27FC236}">
                <a16:creationId xmlns:a16="http://schemas.microsoft.com/office/drawing/2014/main" id="{3F09E665-6DA1-6A4E-ACE4-DA4B580D6E3B}"/>
              </a:ext>
            </a:extLst>
          </p:cNvPr>
          <p:cNvSpPr>
            <a:spLocks noGrp="1"/>
          </p:cNvSpPr>
          <p:nvPr>
            <p:ph type="body" sz="quarter" idx="25" hasCustomPrompt="1"/>
          </p:nvPr>
        </p:nvSpPr>
        <p:spPr>
          <a:xfrm>
            <a:off x="22402800" y="5671167"/>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Text Placeholder 13">
            <a:extLst>
              <a:ext uri="{FF2B5EF4-FFF2-40B4-BE49-F238E27FC236}">
                <a16:creationId xmlns:a16="http://schemas.microsoft.com/office/drawing/2014/main" id="{A73D55F4-EA3C-CB4B-B623-F9FB1411F615}"/>
              </a:ext>
            </a:extLst>
          </p:cNvPr>
          <p:cNvSpPr>
            <a:spLocks noGrp="1"/>
          </p:cNvSpPr>
          <p:nvPr>
            <p:ph type="body" sz="quarter" idx="26" hasCustomPrompt="1"/>
          </p:nvPr>
        </p:nvSpPr>
        <p:spPr>
          <a:xfrm>
            <a:off x="33375600" y="5703005"/>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13">
            <a:extLst>
              <a:ext uri="{FF2B5EF4-FFF2-40B4-BE49-F238E27FC236}">
                <a16:creationId xmlns:a16="http://schemas.microsoft.com/office/drawing/2014/main" id="{901D1A8D-240B-ED4E-BD04-4E9EB9663055}"/>
              </a:ext>
            </a:extLst>
          </p:cNvPr>
          <p:cNvSpPr>
            <a:spLocks noGrp="1"/>
          </p:cNvSpPr>
          <p:nvPr>
            <p:ph type="body" sz="quarter" idx="27" hasCustomPrompt="1"/>
          </p:nvPr>
        </p:nvSpPr>
        <p:spPr>
          <a:xfrm>
            <a:off x="33375600" y="20473588"/>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13">
            <a:extLst>
              <a:ext uri="{FF2B5EF4-FFF2-40B4-BE49-F238E27FC236}">
                <a16:creationId xmlns:a16="http://schemas.microsoft.com/office/drawing/2014/main" id="{2D400D92-52AF-2641-BAD0-BCC05B329A1C}"/>
              </a:ext>
            </a:extLst>
          </p:cNvPr>
          <p:cNvSpPr>
            <a:spLocks noGrp="1"/>
          </p:cNvSpPr>
          <p:nvPr>
            <p:ph type="body" sz="quarter" idx="28" hasCustomPrompt="1"/>
          </p:nvPr>
        </p:nvSpPr>
        <p:spPr>
          <a:xfrm>
            <a:off x="33375600" y="29362052"/>
            <a:ext cx="10058400" cy="2523768"/>
          </a:xfrm>
          <a:prstGeom prst="rect">
            <a:avLst/>
          </a:prstGeom>
        </p:spPr>
        <p:txBody>
          <a:bodyPr wrap="square" lIns="365760" tIns="365760" rIns="365760" bIns="365760">
            <a:spAutoFit/>
          </a:bodyPr>
          <a:lstStyle>
            <a:lvl1pPr marL="0" indent="0">
              <a:buNone/>
              <a:tabLst/>
              <a:defRPr lang="en-US" sz="3200" dirty="0"/>
            </a:lvl1pPr>
            <a:lvl2pPr marL="461963" indent="-231775">
              <a:tabLst/>
              <a:defRPr lang="en-US" sz="2400" dirty="0"/>
            </a:lvl2pPr>
            <a:lvl3pPr marL="461963" indent="-231775">
              <a:tabLst/>
              <a:defRPr lang="en-US" sz="1800" dirty="0"/>
            </a:lvl3pPr>
            <a:lvl4pPr marL="461963" indent="-231775">
              <a:tabLst/>
              <a:defRPr lang="en-US" sz="1200" dirty="0"/>
            </a:lvl4pPr>
            <a:lvl5pPr marL="461963" indent="-231775">
              <a:tabLst/>
              <a:defRPr lang="en-US" sz="1200" dirty="0"/>
            </a:lvl5pPr>
          </a:lstStyle>
          <a:p>
            <a:pPr lvl="0"/>
            <a:r>
              <a:rPr lang="en-US" dirty="0"/>
              <a:t>Type in or paste your text here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7582369"/>
      </p:ext>
    </p:extLst>
  </p:cSld>
  <p:clrMapOvr>
    <a:masterClrMapping/>
  </p:clrMapOvr>
  <p:extLst>
    <p:ext uri="{DCECCB84-F9BA-43D5-87BE-67443E8EF086}">
      <p15:sldGuideLst xmlns:p15="http://schemas.microsoft.com/office/powerpoint/2012/main">
        <p15:guide id="1" orient="horz" pos="20208" userDrawn="1">
          <p15:clr>
            <a:srgbClr val="FBAE40"/>
          </p15:clr>
        </p15:guide>
        <p15:guide id="2" pos="288" userDrawn="1">
          <p15:clr>
            <a:srgbClr val="FBAE40"/>
          </p15:clr>
        </p15:guide>
        <p15:guide id="3" pos="6624" userDrawn="1">
          <p15:clr>
            <a:srgbClr val="FBAE40"/>
          </p15:clr>
        </p15:guide>
        <p15:guide id="4" pos="7200" userDrawn="1">
          <p15:clr>
            <a:srgbClr val="FBAE40"/>
          </p15:clr>
        </p15:guide>
        <p15:guide id="5" pos="13536" userDrawn="1">
          <p15:clr>
            <a:srgbClr val="FBAE40"/>
          </p15:clr>
        </p15:guide>
        <p15:guide id="6" pos="14112" userDrawn="1">
          <p15:clr>
            <a:srgbClr val="FBAE40"/>
          </p15:clr>
        </p15:guide>
        <p15:guide id="7" pos="20448" userDrawn="1">
          <p15:clr>
            <a:srgbClr val="FBAE40"/>
          </p15:clr>
        </p15:guide>
        <p15:guide id="8" pos="21024" userDrawn="1">
          <p15:clr>
            <a:srgbClr val="FBAE40"/>
          </p15:clr>
        </p15:guide>
        <p15:guide id="9" pos="27360" userDrawn="1">
          <p15:clr>
            <a:srgbClr val="FBAE40"/>
          </p15:clr>
        </p15:guide>
        <p15:guide id="10" orient="horz" pos="292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78828230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www.posterpresentations.com/how-to-change-the-research-poster-template-colors.html"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graphicFrame>
        <p:nvGraphicFramePr>
          <p:cNvPr id="11" name="Table 10">
            <a:extLst>
              <a:ext uri="{FF2B5EF4-FFF2-40B4-BE49-F238E27FC236}">
                <a16:creationId xmlns:a16="http://schemas.microsoft.com/office/drawing/2014/main" id="{DE37045F-60FA-B54F-B9F4-EBEC7F8172D6}"/>
              </a:ext>
            </a:extLst>
          </p:cNvPr>
          <p:cNvGraphicFramePr>
            <a:graphicFrameLocks noGrp="1"/>
          </p:cNvGraphicFramePr>
          <p:nvPr userDrawn="1">
            <p:extLst>
              <p:ext uri="{D42A27DB-BD31-4B8C-83A1-F6EECF244321}">
                <p14:modId xmlns:p14="http://schemas.microsoft.com/office/powerpoint/2010/main" val="1694054245"/>
              </p:ext>
            </p:extLst>
          </p:nvPr>
        </p:nvGraphicFramePr>
        <p:xfrm>
          <a:off x="-10611120" y="14098"/>
          <a:ext cx="9776869" cy="32679220"/>
        </p:xfrm>
        <a:graphic>
          <a:graphicData uri="http://schemas.openxmlformats.org/drawingml/2006/table">
            <a:tbl>
              <a:tblPr firstRow="1" bandRow="1">
                <a:tableStyleId>{5C22544A-7EE6-4342-B048-85BDC9FD1C3A}</a:tableStyleId>
              </a:tblPr>
              <a:tblGrid>
                <a:gridCol w="4192245">
                  <a:extLst>
                    <a:ext uri="{9D8B030D-6E8A-4147-A177-3AD203B41FA5}">
                      <a16:colId xmlns:a16="http://schemas.microsoft.com/office/drawing/2014/main" val="20000"/>
                    </a:ext>
                  </a:extLst>
                </a:gridCol>
                <a:gridCol w="5584624">
                  <a:extLst>
                    <a:ext uri="{9D8B030D-6E8A-4147-A177-3AD203B41FA5}">
                      <a16:colId xmlns:a16="http://schemas.microsoft.com/office/drawing/2014/main" val="20001"/>
                    </a:ext>
                  </a:extLst>
                </a:gridCol>
              </a:tblGrid>
              <a:tr h="1329113">
                <a:tc gridSpan="2">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3600" b="0" spc="600" dirty="0">
                          <a:solidFill>
                            <a:srgbClr val="1F3A4E"/>
                          </a:solidFill>
                          <a:latin typeface="Arial Black" panose="020B0A04020102020204" pitchFamily="34" charset="0"/>
                        </a:rPr>
                        <a:t>QUICK START GUIDE</a:t>
                      </a:r>
                      <a:br>
                        <a:rPr lang="en-US" sz="3600" b="0" spc="600" dirty="0">
                          <a:solidFill>
                            <a:srgbClr val="1F3A4E"/>
                          </a:solidFill>
                          <a:latin typeface="Arial Black" panose="020B0A04020102020204" pitchFamily="34" charset="0"/>
                        </a:rPr>
                      </a:br>
                      <a:r>
                        <a:rPr lang="en-US" sz="2800" b="1" spc="0" dirty="0">
                          <a:solidFill>
                            <a:srgbClr val="FF0000"/>
                          </a:solidFill>
                          <a:latin typeface="Trebuchet MS" pitchFamily="34" charset="0"/>
                        </a:rPr>
                        <a:t>(THIS SIDEBAR WILL NOT PRINT)</a:t>
                      </a:r>
                      <a:endParaRPr lang="en-US" sz="3600" b="1" spc="600" dirty="0">
                        <a:solidFill>
                          <a:schemeClr val="bg1"/>
                        </a:solidFill>
                        <a:latin typeface="Trebuchet MS" pitchFamily="34" charset="0"/>
                      </a:endParaRPr>
                    </a:p>
                  </a:txBody>
                  <a:tcPr marL="182880" marT="137160">
                    <a:solidFill>
                      <a:srgbClr val="FFC000"/>
                    </a:solidFill>
                  </a:tcPr>
                </a:tc>
                <a:tc hMerge="1">
                  <a:txBody>
                    <a:bodyPr/>
                    <a:lstStyle/>
                    <a:p>
                      <a:endParaRPr lang="en-US" dirty="0"/>
                    </a:p>
                  </a:txBody>
                  <a:tcPr/>
                </a:tc>
                <a:extLst>
                  <a:ext uri="{0D108BD9-81ED-4DB2-BD59-A6C34878D82A}">
                    <a16:rowId xmlns:a16="http://schemas.microsoft.com/office/drawing/2014/main" val="10000"/>
                  </a:ext>
                </a:extLst>
              </a:tr>
              <a:tr h="4206624">
                <a:tc gridSpan="2">
                  <a:txBody>
                    <a:bodyPr/>
                    <a:lstStyle/>
                    <a:p>
                      <a:pPr defTabSz="3765639"/>
                      <a:r>
                        <a:rPr lang="en-US" sz="2000" i="0" dirty="0">
                          <a:solidFill>
                            <a:srgbClr val="D9D9D9"/>
                          </a:solidFill>
                          <a:latin typeface="Arial"/>
                          <a:cs typeface="Arial"/>
                        </a:rPr>
                        <a:t>This PowerPoint template produces a </a:t>
                      </a:r>
                      <a:r>
                        <a:rPr lang="en-US" sz="2000" i="0" dirty="0">
                          <a:solidFill>
                            <a:srgbClr val="FFC000"/>
                          </a:solidFill>
                          <a:latin typeface="Arial"/>
                          <a:cs typeface="Arial"/>
                        </a:rPr>
                        <a:t>36"x48" </a:t>
                      </a:r>
                      <a:r>
                        <a:rPr lang="en-US" sz="2000" i="0" dirty="0">
                          <a:solidFill>
                            <a:srgbClr val="D9D9D9"/>
                          </a:solidFill>
                          <a:latin typeface="Arial"/>
                          <a:cs typeface="Arial"/>
                        </a:rPr>
                        <a:t>presentation poster. You can use it to create your research poster by placing your title, subtitle, text, tables, charts and photos. </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We provide a series of online tutorials that will guide you through the poster design process and answer your poster production questions. For complete template tutorials, go online to </a:t>
                      </a:r>
                      <a:r>
                        <a:rPr lang="en-US" sz="2000" i="0" dirty="0">
                          <a:solidFill>
                            <a:srgbClr val="FFC000"/>
                          </a:solidFill>
                          <a:latin typeface="Arial"/>
                          <a:cs typeface="Arial"/>
                        </a:rPr>
                        <a:t>PosterPresentations.com</a:t>
                      </a:r>
                      <a:r>
                        <a:rPr lang="en-US" sz="2000" i="0" dirty="0">
                          <a:solidFill>
                            <a:srgbClr val="D9D9D9"/>
                          </a:solidFill>
                          <a:latin typeface="Arial"/>
                          <a:cs typeface="Arial"/>
                        </a:rPr>
                        <a:t> and click on the  </a:t>
                      </a:r>
                      <a:r>
                        <a:rPr lang="en-US" sz="2000" i="0" dirty="0">
                          <a:solidFill>
                            <a:srgbClr val="FFC000"/>
                          </a:solidFill>
                          <a:latin typeface="Arial"/>
                          <a:cs typeface="Arial"/>
                        </a:rPr>
                        <a:t>HELP DESK</a:t>
                      </a:r>
                      <a:r>
                        <a:rPr lang="en-US" sz="2000" i="0" baseline="0" dirty="0">
                          <a:solidFill>
                            <a:srgbClr val="D9D9D9"/>
                          </a:solidFill>
                          <a:latin typeface="Arial"/>
                          <a:cs typeface="Arial"/>
                        </a:rPr>
                        <a:t> </a:t>
                      </a:r>
                      <a:r>
                        <a:rPr lang="en-US" sz="2000" i="0" dirty="0">
                          <a:solidFill>
                            <a:srgbClr val="D9D9D9"/>
                          </a:solidFill>
                          <a:latin typeface="Arial"/>
                          <a:cs typeface="Arial"/>
                        </a:rPr>
                        <a:t>tab.</a:t>
                      </a:r>
                    </a:p>
                    <a:p>
                      <a:pPr defTabSz="3765639"/>
                      <a:endParaRPr lang="en-US" sz="2000" i="0" dirty="0">
                        <a:solidFill>
                          <a:srgbClr val="D9D9D9"/>
                        </a:solidFill>
                        <a:latin typeface="Arial"/>
                        <a:cs typeface="Arial"/>
                      </a:endParaRPr>
                    </a:p>
                    <a:p>
                      <a:pPr defTabSz="3765639"/>
                      <a:r>
                        <a:rPr lang="en-US" sz="2000" i="0" dirty="0">
                          <a:solidFill>
                            <a:srgbClr val="D9D9D9"/>
                          </a:solidFill>
                          <a:latin typeface="Arial"/>
                          <a:cs typeface="Arial"/>
                        </a:rPr>
                        <a:t>To print your poster using our same-day professional printing service, go online to </a:t>
                      </a:r>
                      <a:r>
                        <a:rPr lang="en-US" sz="2000" i="0" dirty="0">
                          <a:solidFill>
                            <a:srgbClr val="FFC000"/>
                          </a:solidFill>
                          <a:latin typeface="Arial"/>
                          <a:cs typeface="Arial"/>
                        </a:rPr>
                        <a:t>PosterPresentations.com</a:t>
                      </a:r>
                      <a:r>
                        <a:rPr lang="en-US" sz="2000" i="0" dirty="0">
                          <a:solidFill>
                            <a:srgbClr val="D9D9D9"/>
                          </a:solidFill>
                          <a:latin typeface="Arial"/>
                          <a:cs typeface="Arial"/>
                        </a:rPr>
                        <a:t> and click on "</a:t>
                      </a:r>
                      <a:r>
                        <a:rPr lang="en-US" sz="2000" i="0" dirty="0">
                          <a:solidFill>
                            <a:srgbClr val="FFC000"/>
                          </a:solidFill>
                          <a:latin typeface="Arial"/>
                          <a:cs typeface="Arial"/>
                        </a:rPr>
                        <a:t>Order your poster</a:t>
                      </a:r>
                      <a:r>
                        <a:rPr lang="en-US" sz="2000" i="0" dirty="0">
                          <a:solidFill>
                            <a:srgbClr val="D9D9D9"/>
                          </a:solidFill>
                          <a:latin typeface="Arial"/>
                          <a:cs typeface="Arial"/>
                        </a:rPr>
                        <a:t>".</a:t>
                      </a:r>
                      <a:endParaRPr lang="en-US" sz="2000" b="1" dirty="0">
                        <a:solidFill>
                          <a:srgbClr val="D9D9D9"/>
                        </a:solidFill>
                        <a:latin typeface="Arial"/>
                        <a:cs typeface="Arial"/>
                      </a:endParaRPr>
                    </a:p>
                  </a:txBody>
                  <a:tcPr marL="182880" marT="137160">
                    <a:solidFill>
                      <a:srgbClr val="010101"/>
                    </a:solidFill>
                  </a:tcPr>
                </a:tc>
                <a:tc hMerge="1">
                  <a:txBody>
                    <a:bodyPr/>
                    <a:lstStyle/>
                    <a:p>
                      <a:pPr marL="0" indent="0" algn="l" defTabSz="114300"/>
                      <a:endParaRPr lang="en-US" sz="2400" b="0" baseline="0" dirty="0">
                        <a:solidFill>
                          <a:srgbClr val="FFC000"/>
                        </a:solidFill>
                        <a:latin typeface="Arial" panose="020B0604020202020204" pitchFamily="34" charset="0"/>
                        <a:cs typeface="Arial" panose="020B0604020202020204" pitchFamily="34" charset="0"/>
                      </a:endParaRPr>
                    </a:p>
                  </a:txBody>
                  <a:tcPr>
                    <a:solidFill>
                      <a:schemeClr val="tx1">
                        <a:lumMod val="95000"/>
                        <a:lumOff val="5000"/>
                      </a:schemeClr>
                    </a:solidFill>
                  </a:tcPr>
                </a:tc>
                <a:extLst>
                  <a:ext uri="{0D108BD9-81ED-4DB2-BD59-A6C34878D82A}">
                    <a16:rowId xmlns:a16="http://schemas.microsoft.com/office/drawing/2014/main" val="677555919"/>
                  </a:ext>
                </a:extLst>
              </a:tr>
              <a:tr h="4572417">
                <a:tc>
                  <a:txBody>
                    <a:bodyPr/>
                    <a:lstStyle/>
                    <a:p>
                      <a:pPr algn="ctr"/>
                      <a:endParaRPr lang="en-US" sz="2000" dirty="0">
                        <a:solidFill>
                          <a:srgbClr val="1F3A4E"/>
                        </a:solidFill>
                      </a:endParaRPr>
                    </a:p>
                    <a:p>
                      <a:pPr algn="ctr"/>
                      <a:endParaRPr lang="en-US" sz="2000" dirty="0">
                        <a:solidFill>
                          <a:srgbClr val="1F3A4E"/>
                        </a:solidFill>
                      </a:endParaRPr>
                    </a:p>
                    <a:p>
                      <a:pPr algn="ctr"/>
                      <a:r>
                        <a:rPr lang="en-US" sz="2000" dirty="0">
                          <a:solidFill>
                            <a:schemeClr val="bg1"/>
                          </a:solidFill>
                          <a:latin typeface="Arial" panose="020B0604020202020204" pitchFamily="34" charset="0"/>
                          <a:cs typeface="Arial" panose="020B0604020202020204" pitchFamily="34" charset="0"/>
                        </a:rPr>
                        <a:t>This is a template for a </a:t>
                      </a:r>
                    </a:p>
                    <a:p>
                      <a:pPr algn="ctr"/>
                      <a:r>
                        <a:rPr lang="en-US" sz="2000" dirty="0">
                          <a:solidFill>
                            <a:schemeClr val="bg1"/>
                          </a:solidFill>
                          <a:latin typeface="Arial" panose="020B0604020202020204" pitchFamily="34" charset="0"/>
                          <a:cs typeface="Arial" panose="020B0604020202020204" pitchFamily="34" charset="0"/>
                        </a:rPr>
                        <a:t>presentation poster</a:t>
                      </a:r>
                      <a:br>
                        <a:rPr lang="en-US" sz="2000" dirty="0">
                          <a:solidFill>
                            <a:schemeClr val="bg1"/>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36 inches tall</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by</a:t>
                      </a:r>
                      <a:br>
                        <a:rPr lang="en-US" sz="3600" b="1" dirty="0">
                          <a:solidFill>
                            <a:srgbClr val="FFC000"/>
                          </a:solidFill>
                          <a:latin typeface="Arial" panose="020B0604020202020204" pitchFamily="34" charset="0"/>
                          <a:cs typeface="Arial" panose="020B0604020202020204" pitchFamily="34" charset="0"/>
                        </a:rPr>
                      </a:br>
                      <a:r>
                        <a:rPr lang="en-US" sz="3600" b="1" dirty="0">
                          <a:solidFill>
                            <a:srgbClr val="FFC000"/>
                          </a:solidFill>
                          <a:latin typeface="Arial" panose="020B0604020202020204" pitchFamily="34" charset="0"/>
                          <a:cs typeface="Arial" panose="020B0604020202020204" pitchFamily="34" charset="0"/>
                        </a:rPr>
                        <a:t>48 inches wide</a:t>
                      </a:r>
                      <a:br>
                        <a:rPr lang="en-US" sz="2000" dirty="0">
                          <a:solidFill>
                            <a:schemeClr val="bg1"/>
                          </a:solidFill>
                          <a:latin typeface="Arial" panose="020B0604020202020204" pitchFamily="34" charset="0"/>
                          <a:cs typeface="Arial" panose="020B0604020202020204" pitchFamily="34" charset="0"/>
                        </a:rPr>
                      </a:br>
                      <a:endParaRPr lang="en-US" sz="2000" dirty="0">
                        <a:solidFill>
                          <a:srgbClr val="1F3A4E"/>
                        </a:solidFill>
                      </a:endParaRPr>
                    </a:p>
                  </a:txBody>
                  <a:tcPr>
                    <a:solidFill>
                      <a:srgbClr val="010101"/>
                    </a:solidFill>
                  </a:tcPr>
                </a:tc>
                <a:tc>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Important: Check the template size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Before you start working on your poster and to avoid printing problems check that you have downloaded and that you are using the correct size template for your poster presentation.</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This template can also be printed at the following sizes without distortion and without any additional formatting:</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30 tall x 40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42 tall x 56 wide</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48 tall x 64 wide</a:t>
                      </a:r>
                    </a:p>
                  </a:txBody>
                  <a:tcPr marL="182880" marT="137160">
                    <a:solidFill>
                      <a:srgbClr val="010101"/>
                    </a:solidFill>
                  </a:tcPr>
                </a:tc>
                <a:extLst>
                  <a:ext uri="{0D108BD9-81ED-4DB2-BD59-A6C34878D82A}">
                    <a16:rowId xmlns:a16="http://schemas.microsoft.com/office/drawing/2014/main" val="10008"/>
                  </a:ext>
                </a:extLst>
              </a:tr>
              <a:tr h="4288692">
                <a:tc>
                  <a:txBody>
                    <a:bodyPr/>
                    <a:lstStyle/>
                    <a:p>
                      <a:endParaRPr lang="en-US" sz="2000" dirty="0">
                        <a:solidFill>
                          <a:srgbClr val="1F3A4E"/>
                        </a:solidFill>
                      </a:endParaRPr>
                    </a:p>
                  </a:txBody>
                  <a:tcPr>
                    <a:blipFill rotWithShape="1">
                      <a:blip r:embed="rId3"/>
                      <a:stretch>
                        <a:fillRect/>
                      </a:stretch>
                    </a:blipFill>
                  </a:tcPr>
                </a:tc>
                <a:tc>
                  <a:txBody>
                    <a:bodyPr/>
                    <a:lstStyle/>
                    <a:p>
                      <a:pPr algn="l"/>
                      <a:r>
                        <a:rPr lang="en-US" sz="2400" b="1" baseline="0" dirty="0">
                          <a:solidFill>
                            <a:srgbClr val="FFC000"/>
                          </a:solidFill>
                          <a:latin typeface="Arial" panose="020B0604020202020204" pitchFamily="34" charset="0"/>
                          <a:cs typeface="Arial" panose="020B0604020202020204" pitchFamily="34" charset="0"/>
                        </a:rPr>
                        <a:t>How to </a:t>
                      </a:r>
                      <a:r>
                        <a:rPr lang="en-US" sz="4000" b="1" baseline="0" dirty="0">
                          <a:solidFill>
                            <a:srgbClr val="FFC000"/>
                          </a:solidFill>
                          <a:latin typeface="Arial" panose="020B0604020202020204" pitchFamily="34" charset="0"/>
                          <a:cs typeface="Arial" panose="020B0604020202020204" pitchFamily="34" charset="0"/>
                        </a:rPr>
                        <a:t>Zoom in </a:t>
                      </a:r>
                      <a:r>
                        <a:rPr lang="en-US" sz="2400" b="1" baseline="0" dirty="0">
                          <a:solidFill>
                            <a:srgbClr val="FFC000"/>
                          </a:solidFill>
                          <a:latin typeface="Arial" panose="020B0604020202020204" pitchFamily="34" charset="0"/>
                          <a:cs typeface="Arial" panose="020B0604020202020204" pitchFamily="34" charset="0"/>
                        </a:rPr>
                        <a:t>and </a:t>
                      </a:r>
                      <a:r>
                        <a:rPr lang="en-US" sz="1800" b="1" baseline="0" dirty="0">
                          <a:solidFill>
                            <a:srgbClr val="FFC000"/>
                          </a:solidFill>
                          <a:latin typeface="Arial" panose="020B0604020202020204" pitchFamily="34" charset="0"/>
                          <a:cs typeface="Arial" panose="020B0604020202020204" pitchFamily="34" charset="0"/>
                        </a:rPr>
                        <a:t>out</a:t>
                      </a:r>
                      <a:endParaRPr lang="en-US" sz="2400" b="1" baseline="0" dirty="0">
                        <a:solidFill>
                          <a:srgbClr val="FFC000"/>
                        </a:solidFill>
                        <a:latin typeface="Arial" panose="020B0604020202020204" pitchFamily="34" charset="0"/>
                        <a:cs typeface="Arial" panose="020B0604020202020204" pitchFamily="34" charset="0"/>
                      </a:endParaRPr>
                    </a:p>
                    <a:p>
                      <a:pPr algn="l"/>
                      <a:r>
                        <a:rPr lang="en-US" sz="2000" b="0" baseline="0" dirty="0">
                          <a:solidFill>
                            <a:srgbClr val="D9D9D9"/>
                          </a:solidFill>
                          <a:latin typeface="Arial" panose="020B0604020202020204" pitchFamily="34" charset="0"/>
                          <a:cs typeface="Arial" panose="020B0604020202020204" pitchFamily="34" charset="0"/>
                        </a:rPr>
                        <a:t>Use the PowerPoint zoom tool to adjust the screen magnification to view comfortably. PowerPoint provides 2 ways to zoom: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1. </a:t>
                      </a:r>
                      <a:r>
                        <a:rPr lang="en-US" sz="2000" b="0" baseline="0" dirty="0">
                          <a:solidFill>
                            <a:srgbClr val="D9D9D9"/>
                          </a:solidFill>
                          <a:latin typeface="Arial" panose="020B0604020202020204" pitchFamily="34" charset="0"/>
                          <a:cs typeface="Arial" panose="020B0604020202020204" pitchFamily="34" charset="0"/>
                        </a:rPr>
                        <a:t>On the top menu bar click on the VIEW tab and then click on ZOOM. Choose the zoom percentage that works best for you. </a:t>
                      </a:r>
                      <a:br>
                        <a:rPr lang="en-US" sz="2000" b="0" baseline="0" dirty="0">
                          <a:solidFill>
                            <a:srgbClr val="D9D9D9"/>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2. </a:t>
                      </a:r>
                      <a:r>
                        <a:rPr lang="en-US" sz="2000" b="0" baseline="0" dirty="0">
                          <a:solidFill>
                            <a:srgbClr val="D9D9D9"/>
                          </a:solidFill>
                          <a:latin typeface="Arial" panose="020B0604020202020204" pitchFamily="34" charset="0"/>
                          <a:cs typeface="Arial" panose="020B0604020202020204" pitchFamily="34" charset="0"/>
                        </a:rPr>
                        <a:t>For better zoom flexibility, use the zoom slider at the bottom right of the window.</a:t>
                      </a:r>
                    </a:p>
                  </a:txBody>
                  <a:tcPr marL="182880" marT="137160">
                    <a:solidFill>
                      <a:srgbClr val="010101"/>
                    </a:solidFill>
                  </a:tcPr>
                </a:tc>
                <a:extLst>
                  <a:ext uri="{0D108BD9-81ED-4DB2-BD59-A6C34878D82A}">
                    <a16:rowId xmlns:a16="http://schemas.microsoft.com/office/drawing/2014/main" val="10001"/>
                  </a:ext>
                </a:extLst>
              </a:tr>
              <a:tr h="1800526">
                <a:tc gridSpan="2">
                  <a:txBody>
                    <a:bodyPr/>
                    <a:lstStyle/>
                    <a:p>
                      <a:pPr marL="0" marR="0" lvl="0" indent="0" algn="l" defTabSz="4388900" rtl="0" eaLnBrk="1" fontAlgn="auto" latinLnBrk="0" hangingPunct="1">
                        <a:lnSpc>
                          <a:spcPct val="100000"/>
                        </a:lnSpc>
                        <a:spcBef>
                          <a:spcPts val="0"/>
                        </a:spcBef>
                        <a:spcAft>
                          <a:spcPts val="0"/>
                        </a:spcAft>
                        <a:buClrTx/>
                        <a:buSzTx/>
                        <a:buFontTx/>
                        <a:buNone/>
                        <a:tabLst/>
                        <a:defRPr/>
                      </a:pPr>
                      <a:r>
                        <a:rPr lang="en-US" sz="2400" b="1" baseline="0" dirty="0">
                          <a:solidFill>
                            <a:srgbClr val="FFC000"/>
                          </a:solidFill>
                          <a:latin typeface="Arial" panose="020B0604020202020204" pitchFamily="34" charset="0"/>
                          <a:cs typeface="Arial" panose="020B0604020202020204" pitchFamily="34" charset="0"/>
                        </a:rPr>
                        <a:t>Ruler and Guides</a:t>
                      </a:r>
                      <a:br>
                        <a:rPr lang="en-US" sz="2000" b="0" baseline="0" dirty="0">
                          <a:solidFill>
                            <a:srgbClr val="FFC000"/>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The dotted lines on his poster template are guides.  The horizontal and vertical guides will help you align your poster elements accurately. Text boxes and other elements will ”snap” to the guides and stay within the boundaries of the columns. To hide the guides go to VIEW and uncheck the Guides box.</a:t>
                      </a:r>
                    </a:p>
                  </a:txBody>
                  <a:tcPr>
                    <a:solidFill>
                      <a:srgbClr val="010101"/>
                    </a:solidFill>
                  </a:tcPr>
                </a:tc>
                <a:tc hMerge="1">
                  <a:txBody>
                    <a:bodyPr/>
                    <a:lstStyle/>
                    <a:p>
                      <a:endParaRPr lang="en-US" sz="2400" b="0" baseline="0" dirty="0">
                        <a:solidFill>
                          <a:schemeClr val="bg1"/>
                        </a:solidFill>
                        <a:latin typeface="Arial" panose="020B0604020202020204" pitchFamily="34" charset="0"/>
                        <a:cs typeface="Arial" panose="020B0604020202020204" pitchFamily="34" charset="0"/>
                      </a:endParaRPr>
                    </a:p>
                  </a:txBody>
                  <a:tcPr marL="182880" marT="137160">
                    <a:solidFill>
                      <a:schemeClr val="tx1">
                        <a:lumMod val="95000"/>
                        <a:lumOff val="5000"/>
                      </a:schemeClr>
                    </a:solidFill>
                  </a:tcPr>
                </a:tc>
                <a:extLst>
                  <a:ext uri="{0D108BD9-81ED-4DB2-BD59-A6C34878D82A}">
                    <a16:rowId xmlns:a16="http://schemas.microsoft.com/office/drawing/2014/main" val="10002"/>
                  </a:ext>
                </a:extLst>
              </a:tr>
              <a:tr h="3824339">
                <a:tc>
                  <a:txBody>
                    <a:bodyPr/>
                    <a:lstStyle/>
                    <a:p>
                      <a:endParaRPr lang="en-US" sz="2000" dirty="0">
                        <a:solidFill>
                          <a:srgbClr val="1F3A4E"/>
                        </a:solidFill>
                      </a:endParaRPr>
                    </a:p>
                  </a:txBody>
                  <a:tcPr>
                    <a:blipFill rotWithShape="1">
                      <a:blip r:embed="rId4"/>
                      <a:stretch>
                        <a:fillRect/>
                      </a:stretch>
                    </a:blipFill>
                  </a:tcPr>
                </a:tc>
                <a:tc>
                  <a:txBody>
                    <a:bodyPr/>
                    <a:lstStyle/>
                    <a:p>
                      <a:pPr marL="0" lvl="1" indent="0" algn="l" defTabSz="114300"/>
                      <a:r>
                        <a:rPr lang="en-US" sz="2400" b="1" baseline="0" dirty="0">
                          <a:solidFill>
                            <a:srgbClr val="FFC000"/>
                          </a:solidFill>
                          <a:latin typeface="Arial" panose="020B0604020202020204" pitchFamily="34" charset="0"/>
                          <a:cs typeface="Arial" panose="020B0604020202020204" pitchFamily="34" charset="0"/>
                        </a:rPr>
                        <a:t>Headers and text containers</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D9D9D9"/>
                          </a:solidFill>
                          <a:latin typeface="Arial" panose="020B0604020202020204" pitchFamily="34" charset="0"/>
                          <a:cs typeface="Arial" panose="020B0604020202020204" pitchFamily="34" charset="0"/>
                        </a:rPr>
                        <a:t>Included in this template are commonly used section headers such as Abstract, Objectives, Methods, Results, etc.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Click inside a section header to add its text.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add another header, click on edge of the section box so that it is outlined. Copy and paste it. </a:t>
                      </a:r>
                      <a:br>
                        <a:rPr lang="en-US" sz="2000" b="0" baseline="0" dirty="0">
                          <a:solidFill>
                            <a:schemeClr val="bg1"/>
                          </a:solidFill>
                          <a:latin typeface="Arial" panose="020B0604020202020204" pitchFamily="34" charset="0"/>
                          <a:cs typeface="Arial" panose="020B0604020202020204" pitchFamily="34" charset="0"/>
                        </a:rPr>
                      </a:br>
                      <a:r>
                        <a:rPr lang="en-US" sz="2000" b="0" baseline="0" dirty="0">
                          <a:solidFill>
                            <a:srgbClr val="FFC000"/>
                          </a:solidFill>
                          <a:latin typeface="Arial" panose="020B0604020202020204" pitchFamily="34" charset="0"/>
                          <a:cs typeface="Arial" panose="020B0604020202020204" pitchFamily="34" charset="0"/>
                        </a:rPr>
                        <a:t>-</a:t>
                      </a:r>
                      <a:r>
                        <a:rPr lang="en-US" sz="2000" b="0" baseline="0" dirty="0">
                          <a:solidFill>
                            <a:schemeClr val="bg1"/>
                          </a:solidFill>
                          <a:latin typeface="Arial" panose="020B0604020202020204" pitchFamily="34" charset="0"/>
                          <a:cs typeface="Arial" panose="020B0604020202020204" pitchFamily="34" charset="0"/>
                        </a:rPr>
                        <a:t> </a:t>
                      </a:r>
                      <a:r>
                        <a:rPr lang="en-US" sz="2000" b="0" baseline="0" dirty="0">
                          <a:solidFill>
                            <a:srgbClr val="D9D9D9"/>
                          </a:solidFill>
                          <a:latin typeface="Arial" panose="020B0604020202020204" pitchFamily="34" charset="0"/>
                          <a:cs typeface="Arial" panose="020B0604020202020204" pitchFamily="34" charset="0"/>
                        </a:rPr>
                        <a:t>To increase its size, click on the white circles and expand to the the desired size.</a:t>
                      </a:r>
                    </a:p>
                  </a:txBody>
                  <a:tcPr marL="182880" marT="137160">
                    <a:solidFill>
                      <a:srgbClr val="010101"/>
                    </a:solidFill>
                  </a:tcPr>
                </a:tc>
                <a:extLst>
                  <a:ext uri="{0D108BD9-81ED-4DB2-BD59-A6C34878D82A}">
                    <a16:rowId xmlns:a16="http://schemas.microsoft.com/office/drawing/2014/main" val="10003"/>
                  </a:ext>
                </a:extLst>
              </a:tr>
              <a:tr h="3519135">
                <a:tc gridSpan="2">
                  <a:txBody>
                    <a:bodyPr/>
                    <a:lstStyle/>
                    <a:p>
                      <a:r>
                        <a:rPr lang="en-US" sz="2400" b="1" dirty="0">
                          <a:solidFill>
                            <a:srgbClr val="FFC000"/>
                          </a:solidFill>
                          <a:latin typeface="Arial" panose="020B0604020202020204" pitchFamily="34" charset="0"/>
                          <a:cs typeface="Arial" panose="020B0604020202020204" pitchFamily="34" charset="0"/>
                        </a:rPr>
                        <a:t>Adding content to the poster</a:t>
                      </a:r>
                    </a:p>
                    <a:p>
                      <a:r>
                        <a:rPr lang="en-US" sz="2000" baseline="0" dirty="0">
                          <a:solidFill>
                            <a:srgbClr val="D9D9D9"/>
                          </a:solidFill>
                          <a:latin typeface="Arial" panose="020B0604020202020204" pitchFamily="34" charset="0"/>
                          <a:cs typeface="Arial" panose="020B0604020202020204" pitchFamily="34" charset="0"/>
                        </a:rPr>
                        <a:t>Start by adding your text to each section without spending too much time with formatting. Use the default font size even if your text extends beyond the bottom of the poster. Continue until you have added all your content including text, graphics, photos, etc. Once you finish adding your content you can go back and format your text as needed.</a:t>
                      </a:r>
                    </a:p>
                    <a:p>
                      <a:pPr marL="342900" indent="-342900">
                        <a:buFontTx/>
                        <a:buChar char="-"/>
                      </a:pPr>
                      <a:r>
                        <a:rPr lang="en-US" sz="2000" baseline="0" dirty="0">
                          <a:solidFill>
                            <a:srgbClr val="D9D9D9"/>
                          </a:solidFill>
                          <a:latin typeface="Arial" panose="020B0604020202020204" pitchFamily="34" charset="0"/>
                          <a:cs typeface="Arial" panose="020B0604020202020204" pitchFamily="34" charset="0"/>
                        </a:rPr>
                        <a:t>If you run out of room, try to reduce the size of your fonts and/or the size of your graphics. If there is a lot of empty space try to increase your font sizes and the size of your graphics. The font used for references can be smaller.</a:t>
                      </a:r>
                      <a:endParaRPr lang="en-US" sz="2000" dirty="0">
                        <a:solidFill>
                          <a:srgbClr val="D9D9D9"/>
                        </a:solidFill>
                        <a:latin typeface="Arial" panose="020B0604020202020204" pitchFamily="34" charset="0"/>
                        <a:cs typeface="Arial" panose="020B0604020202020204" pitchFamily="34" charset="0"/>
                      </a:endParaRPr>
                    </a:p>
                  </a:txBody>
                  <a:tcPr>
                    <a:solidFill>
                      <a:srgbClr val="010101"/>
                    </a:solidFill>
                  </a:tcPr>
                </a:tc>
                <a:tc hMerge="1">
                  <a:txBody>
                    <a:bodyPr/>
                    <a:lstStyle/>
                    <a:p>
                      <a:endParaRPr lang="en-US" sz="2400" dirty="0">
                        <a:solidFill>
                          <a:schemeClr val="bg1"/>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4"/>
                  </a:ext>
                </a:extLst>
              </a:tr>
              <a:tr h="237765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panose="020B0604020202020204" pitchFamily="34" charset="0"/>
                          <a:cs typeface="Arial" panose="020B0604020202020204" pitchFamily="34" charset="0"/>
                        </a:rPr>
                        <a:t>Photos</a:t>
                      </a:r>
                    </a:p>
                    <a:p>
                      <a:pPr marL="0" marR="0" lvl="0" indent="0" algn="l" defTabSz="9779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D9D9D9"/>
                          </a:solidFill>
                          <a:effectLst/>
                          <a:uLnTx/>
                          <a:uFillTx/>
                          <a:latin typeface="Arial"/>
                          <a:ea typeface="+mn-ea"/>
                          <a:cs typeface="Arial"/>
                        </a:rPr>
                        <a:t>You can add photos by dragging and dropping from your desktop, copy and paste, or by going to INSERT &gt; PICTURES. Resize images proportionally by holding down the SHIFT key and dragging one of the white corner handles (dots). For a professional-looking poster, do not distort your images by stretching them disproportionally.</a:t>
                      </a:r>
                    </a:p>
                  </a:txBody>
                  <a:tcPr marL="182880" marT="137160">
                    <a:solidFill>
                      <a:srgbClr val="010101"/>
                    </a:solidFill>
                  </a:tcPr>
                </a:tc>
                <a:tc hMerge="1">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2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293170">
                <a:tc gridSpan="2">
                  <a:txBody>
                    <a:bodyPr/>
                    <a:lstStyle/>
                    <a:p>
                      <a:endParaRPr lang="en-US" sz="2000" dirty="0">
                        <a:solidFill>
                          <a:schemeClr val="bg1"/>
                        </a:solidFill>
                        <a:latin typeface="Arial" panose="020B0604020202020204" pitchFamily="34" charset="0"/>
                        <a:cs typeface="Arial" panose="020B0604020202020204" pitchFamily="34" charset="0"/>
                      </a:endParaRPr>
                    </a:p>
                  </a:txBody>
                  <a:tcPr marL="182880" marT="137160">
                    <a:blipFill rotWithShape="1">
                      <a:blip r:embed="rId5"/>
                      <a:stretch>
                        <a:fillRect/>
                      </a:stretch>
                    </a:blipFill>
                  </a:tcPr>
                </a:tc>
                <a:tc hMerge="1">
                  <a:txBody>
                    <a:bodyPr/>
                    <a:lstStyle/>
                    <a:p>
                      <a:endParaRPr lang="en-US" sz="2400" dirty="0">
                        <a:solidFill>
                          <a:srgbClr val="1F3A4E"/>
                        </a:solidFill>
                      </a:endParaRPr>
                    </a:p>
                  </a:txBody>
                  <a:tcPr/>
                </a:tc>
                <a:extLst>
                  <a:ext uri="{0D108BD9-81ED-4DB2-BD59-A6C34878D82A}">
                    <a16:rowId xmlns:a16="http://schemas.microsoft.com/office/drawing/2014/main" val="10006"/>
                  </a:ext>
                </a:extLst>
              </a:tr>
              <a:tr h="128027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400" b="1" noProof="0" dirty="0">
                          <a:solidFill>
                            <a:srgbClr val="FFC000"/>
                          </a:solidFill>
                          <a:latin typeface="Arial"/>
                          <a:cs typeface="Arial"/>
                        </a:rPr>
                        <a:t>Quality check your graphics</a:t>
                      </a:r>
                    </a:p>
                    <a:p>
                      <a:pPr marL="0" marR="0" lvl="0" indent="0" algn="l" defTabSz="1518341" rtl="0" eaLnBrk="1" fontAlgn="auto" latinLnBrk="0" hangingPunct="1">
                        <a:lnSpc>
                          <a:spcPct val="100000"/>
                        </a:lnSpc>
                        <a:spcBef>
                          <a:spcPts val="0"/>
                        </a:spcBef>
                        <a:spcAft>
                          <a:spcPts val="0"/>
                        </a:spcAft>
                        <a:buClrTx/>
                        <a:buSzTx/>
                        <a:buFontTx/>
                        <a:buNone/>
                        <a:tabLst/>
                        <a:defRPr/>
                      </a:pPr>
                      <a:r>
                        <a:rPr lang="en-US" sz="2000" noProof="0" dirty="0">
                          <a:solidFill>
                            <a:srgbClr val="D9D9D9"/>
                          </a:solidFill>
                          <a:latin typeface="Arial"/>
                          <a:cs typeface="Arial"/>
                        </a:rPr>
                        <a:t>Zoom in and look at your images at 100%-200% magnification. If they look clear, they will print well. </a:t>
                      </a:r>
                    </a:p>
                  </a:txBody>
                  <a:tcPr marL="182880" marT="137160">
                    <a:solidFill>
                      <a:srgbClr val="010101"/>
                    </a:solidFill>
                  </a:tcPr>
                </a:tc>
                <a:tc hMerge="1">
                  <a:txBody>
                    <a:bodyPr/>
                    <a:lstStyle/>
                    <a:p>
                      <a:endParaRPr lang="en-US" sz="2400" dirty="0">
                        <a:solidFill>
                          <a:srgbClr val="1F3A4E"/>
                        </a:solidFill>
                      </a:endParaRPr>
                    </a:p>
                  </a:txBody>
                  <a:tcPr>
                    <a:solidFill>
                      <a:schemeClr val="tx1">
                        <a:lumMod val="95000"/>
                        <a:lumOff val="5000"/>
                      </a:schemeClr>
                    </a:solidFill>
                  </a:tcPr>
                </a:tc>
                <a:extLst>
                  <a:ext uri="{0D108BD9-81ED-4DB2-BD59-A6C34878D82A}">
                    <a16:rowId xmlns:a16="http://schemas.microsoft.com/office/drawing/2014/main" val="10007"/>
                  </a:ext>
                </a:extLst>
              </a:tr>
              <a:tr h="3187270">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000" noProof="0" dirty="0">
                        <a:solidFill>
                          <a:schemeClr val="bg1"/>
                        </a:solidFill>
                        <a:latin typeface="Arial"/>
                        <a:cs typeface="Arial"/>
                      </a:endParaRPr>
                    </a:p>
                  </a:txBody>
                  <a:tcPr marL="182880" marT="137160">
                    <a:blipFill rotWithShape="1">
                      <a:blip r:embed="rId6"/>
                      <a:stretch>
                        <a:fillRect/>
                      </a:stretch>
                    </a:blipFill>
                  </a:tcPr>
                </a:tc>
                <a:tc hMerge="1">
                  <a:txBody>
                    <a:bodyPr/>
                    <a:lstStyle/>
                    <a:p>
                      <a:endParaRPr lang="en-US"/>
                    </a:p>
                  </a:txBody>
                  <a:tcPr/>
                </a:tc>
                <a:extLst>
                  <a:ext uri="{0D108BD9-81ED-4DB2-BD59-A6C34878D82A}">
                    <a16:rowId xmlns:a16="http://schemas.microsoft.com/office/drawing/2014/main" val="10010"/>
                  </a:ext>
                </a:extLst>
              </a:tr>
            </a:tbl>
          </a:graphicData>
        </a:graphic>
      </p:graphicFrame>
      <p:graphicFrame>
        <p:nvGraphicFramePr>
          <p:cNvPr id="15" name="Table 14">
            <a:extLst>
              <a:ext uri="{FF2B5EF4-FFF2-40B4-BE49-F238E27FC236}">
                <a16:creationId xmlns:a16="http://schemas.microsoft.com/office/drawing/2014/main" id="{D12C2650-43B9-B245-8FE3-21F2B87DBA6E}"/>
              </a:ext>
            </a:extLst>
          </p:cNvPr>
          <p:cNvGraphicFramePr>
            <a:graphicFrameLocks noGrp="1"/>
          </p:cNvGraphicFramePr>
          <p:nvPr userDrawn="1">
            <p:extLst>
              <p:ext uri="{D42A27DB-BD31-4B8C-83A1-F6EECF244321}">
                <p14:modId xmlns:p14="http://schemas.microsoft.com/office/powerpoint/2010/main" val="2429028199"/>
              </p:ext>
            </p:extLst>
          </p:nvPr>
        </p:nvGraphicFramePr>
        <p:xfrm>
          <a:off x="44695229" y="-84749"/>
          <a:ext cx="9430188" cy="33075070"/>
        </p:xfrm>
        <a:graphic>
          <a:graphicData uri="http://schemas.openxmlformats.org/drawingml/2006/table">
            <a:tbl>
              <a:tblPr firstRow="1" bandRow="1">
                <a:tableStyleId>{5C22544A-7EE6-4342-B048-85BDC9FD1C3A}</a:tableStyleId>
              </a:tblPr>
              <a:tblGrid>
                <a:gridCol w="3343835">
                  <a:extLst>
                    <a:ext uri="{9D8B030D-6E8A-4147-A177-3AD203B41FA5}">
                      <a16:colId xmlns:a16="http://schemas.microsoft.com/office/drawing/2014/main" val="20000"/>
                    </a:ext>
                  </a:extLst>
                </a:gridCol>
                <a:gridCol w="1381559">
                  <a:extLst>
                    <a:ext uri="{9D8B030D-6E8A-4147-A177-3AD203B41FA5}">
                      <a16:colId xmlns:a16="http://schemas.microsoft.com/office/drawing/2014/main" val="997673227"/>
                    </a:ext>
                  </a:extLst>
                </a:gridCol>
                <a:gridCol w="4704794">
                  <a:extLst>
                    <a:ext uri="{9D8B030D-6E8A-4147-A177-3AD203B41FA5}">
                      <a16:colId xmlns:a16="http://schemas.microsoft.com/office/drawing/2014/main" val="4164475170"/>
                    </a:ext>
                  </a:extLst>
                </a:gridCol>
              </a:tblGrid>
              <a:tr h="1756432">
                <a:tc gridSpan="3">
                  <a:txBody>
                    <a:bodyPr/>
                    <a:lstStyle/>
                    <a:p>
                      <a:pPr marL="0" marR="0" indent="0" algn="ctr" defTabSz="4388900" rtl="0" eaLnBrk="1" fontAlgn="auto" latinLnBrk="0" hangingPunct="1">
                        <a:lnSpc>
                          <a:spcPct val="100000"/>
                        </a:lnSpc>
                        <a:spcBef>
                          <a:spcPts val="0"/>
                        </a:spcBef>
                        <a:spcAft>
                          <a:spcPts val="0"/>
                        </a:spcAft>
                        <a:buClrTx/>
                        <a:buSzTx/>
                        <a:buFontTx/>
                        <a:buNone/>
                        <a:tabLst/>
                        <a:defRPr/>
                      </a:pPr>
                      <a:r>
                        <a:rPr lang="en-US" sz="4000" b="0" spc="600" dirty="0">
                          <a:solidFill>
                            <a:srgbClr val="1F3A4E"/>
                          </a:solidFill>
                          <a:latin typeface="Arial Black" panose="020B0A04020102020204" pitchFamily="34" charset="0"/>
                        </a:rPr>
                        <a:t>QUICK START GUIDE</a:t>
                      </a:r>
                      <a:br>
                        <a:rPr lang="en-US" sz="4000" b="0" spc="600" dirty="0">
                          <a:solidFill>
                            <a:srgbClr val="1F3A4E"/>
                          </a:solidFill>
                          <a:latin typeface="Arial Black" panose="020B0A04020102020204" pitchFamily="34" charset="0"/>
                        </a:rPr>
                      </a:br>
                      <a:r>
                        <a:rPr lang="en-US" sz="3200" b="1" spc="0" dirty="0">
                          <a:solidFill>
                            <a:srgbClr val="FF0000"/>
                          </a:solidFill>
                          <a:latin typeface="Trebuchet MS" pitchFamily="34" charset="0"/>
                        </a:rPr>
                        <a:t>(THIS SIDEBAR WILL NOT PRINT)</a:t>
                      </a:r>
                      <a:endParaRPr lang="en-US" sz="4000" b="1" spc="600" dirty="0">
                        <a:solidFill>
                          <a:schemeClr val="bg1"/>
                        </a:solidFill>
                        <a:latin typeface="Trebuchet MS" pitchFamily="34" charset="0"/>
                      </a:endParaRPr>
                    </a:p>
                  </a:txBody>
                  <a:tcPr marL="182880" marT="137160">
                    <a:solidFill>
                      <a:srgbClr val="FFC0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563101">
                <a:tc gridSpan="3">
                  <a:txBody>
                    <a:bodyPr/>
                    <a:lstStyle/>
                    <a:p>
                      <a:pPr algn="l"/>
                      <a:r>
                        <a:rPr lang="en-US" sz="2800" b="1" baseline="0" dirty="0">
                          <a:solidFill>
                            <a:srgbClr val="FFC000"/>
                          </a:solidFill>
                          <a:latin typeface="Arial" panose="020B0604020202020204" pitchFamily="34" charset="0"/>
                          <a:cs typeface="Arial" panose="020B0604020202020204" pitchFamily="34" charset="0"/>
                        </a:rPr>
                        <a:t>How to change the template colors</a:t>
                      </a: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change the overall template color theme by clicking on the COLORS dropdown menu under the DESIGN tab. You can see a tutorial here: </a:t>
                      </a:r>
                      <a:r>
                        <a:rPr lang="en-US" sz="2400" dirty="0">
                          <a:solidFill>
                            <a:srgbClr val="FFC000"/>
                          </a:solidFill>
                          <a:hlinkClick r:id="rId7">
                            <a:extLst>
                              <a:ext uri="{A12FA001-AC4F-418D-AE19-62706E023703}">
                                <ahyp:hlinkClr xmlns:ahyp="http://schemas.microsoft.com/office/drawing/2018/hyperlinkcolor" val="tx"/>
                              </a:ext>
                            </a:extLst>
                          </a:hlinkClick>
                        </a:rPr>
                        <a:t>https://www.posterpresentations.com/how-to-change-the-research-poster-template-colors.html</a:t>
                      </a:r>
                      <a:endParaRPr lang="en-US" sz="2400" dirty="0">
                        <a:solidFill>
                          <a:srgbClr val="FFC000"/>
                        </a:solidFill>
                      </a:endParaRP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You can also manually change the color of individual elements by going to VIEW &gt; SLIDE MASTER. On the left side of your screen select the background master where you can change the template background, column sizes, etc. </a:t>
                      </a:r>
                    </a:p>
                    <a:p>
                      <a:pPr marL="0" indent="0" algn="l" defTabSz="114300"/>
                      <a:endParaRPr lang="en-US" sz="2400" b="0" baseline="0" dirty="0">
                        <a:solidFill>
                          <a:srgbClr val="D9D9D9"/>
                        </a:solidFill>
                        <a:latin typeface="Arial" panose="020B0604020202020204" pitchFamily="34" charset="0"/>
                        <a:cs typeface="Arial" panose="020B0604020202020204" pitchFamily="34" charset="0"/>
                      </a:endParaRPr>
                    </a:p>
                    <a:p>
                      <a:pPr marL="0" indent="0" algn="l" defTabSz="114300"/>
                      <a:r>
                        <a:rPr lang="en-US" sz="2400" b="0" baseline="0" dirty="0">
                          <a:solidFill>
                            <a:srgbClr val="D9D9D9"/>
                          </a:solidFill>
                          <a:latin typeface="Arial" panose="020B0604020202020204" pitchFamily="34" charset="0"/>
                          <a:cs typeface="Arial" panose="020B0604020202020204" pitchFamily="34" charset="0"/>
                        </a:rPr>
                        <a:t>After you finish working on the SLIDE MASTER, it is important that you go to VIEW &gt; NORMAL to continue working on your poster. </a:t>
                      </a: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8"/>
                      <a:stretch>
                        <a:fillRect/>
                      </a:stretch>
                    </a:blipFill>
                  </a:tcPr>
                </a:tc>
                <a:tc hMerge="1">
                  <a:txBody>
                    <a:bodyPr/>
                    <a:lstStyle/>
                    <a:p>
                      <a:endParaRPr lang="en-US"/>
                    </a:p>
                  </a:txBody>
                  <a:tcPr/>
                </a:tc>
                <a:extLst>
                  <a:ext uri="{0D108BD9-81ED-4DB2-BD59-A6C34878D82A}">
                    <a16:rowId xmlns:a16="http://schemas.microsoft.com/office/drawing/2014/main" val="10001"/>
                  </a:ext>
                </a:extLst>
              </a:tr>
              <a:tr h="3667719">
                <a:tc gridSpan="3">
                  <a:txBody>
                    <a:bodyPr/>
                    <a:lstStyle/>
                    <a:p>
                      <a:r>
                        <a:rPr lang="en-US" sz="2800" b="1" dirty="0">
                          <a:solidFill>
                            <a:srgbClr val="FFC000"/>
                          </a:solidFill>
                          <a:latin typeface="Arial" panose="020B0604020202020204" pitchFamily="34" charset="0"/>
                          <a:cs typeface="Arial" panose="020B0604020202020204" pitchFamily="34" charset="0"/>
                        </a:rPr>
                        <a:t>How to change the column layout configuration</a:t>
                      </a:r>
                    </a:p>
                    <a:p>
                      <a:r>
                        <a:rPr lang="en-US" sz="2400" dirty="0">
                          <a:solidFill>
                            <a:srgbClr val="D9D9D9"/>
                          </a:solidFill>
                          <a:latin typeface="Arial" panose="020B0604020202020204" pitchFamily="34" charset="0"/>
                          <a:cs typeface="Arial" panose="020B0604020202020204" pitchFamily="34" charset="0"/>
                        </a:rPr>
                        <a:t>You can manually change the configuration on the columns by going to VIEW &gt; SLIDE MASTER. You can delete columns, resize them or modify them as needed for your layout. </a:t>
                      </a:r>
                    </a:p>
                    <a:p>
                      <a:pPr marL="0" marR="0" indent="0" algn="l" defTabSz="3765366" rtl="0" eaLnBrk="1" fontAlgn="auto" latinLnBrk="0" hangingPunct="1">
                        <a:lnSpc>
                          <a:spcPct val="100000"/>
                        </a:lnSpc>
                        <a:spcBef>
                          <a:spcPts val="0"/>
                        </a:spcBef>
                        <a:spcAft>
                          <a:spcPts val="0"/>
                        </a:spcAft>
                        <a:buClrTx/>
                        <a:buSzTx/>
                        <a:buFontTx/>
                        <a:buNone/>
                        <a:tabLst/>
                        <a:defRPr/>
                      </a:pPr>
                      <a:r>
                        <a:rPr lang="en-US" sz="2400" dirty="0">
                          <a:solidFill>
                            <a:srgbClr val="D9D9D9"/>
                          </a:solidFill>
                          <a:latin typeface="Arial" panose="020B0604020202020204" pitchFamily="34" charset="0"/>
                          <a:cs typeface="Arial" panose="020B0604020202020204" pitchFamily="34" charset="0"/>
                        </a:rPr>
                        <a:t>You can see a tutorial here: </a:t>
                      </a:r>
                      <a:r>
                        <a:rPr lang="en-US" sz="2400" u="sng" dirty="0">
                          <a:solidFill>
                            <a:srgbClr val="FFC000"/>
                          </a:solidFill>
                          <a:latin typeface="Arial" panose="020B0604020202020204" pitchFamily="34" charset="0"/>
                          <a:cs typeface="Arial" panose="020B0604020202020204" pitchFamily="34" charset="0"/>
                        </a:rPr>
                        <a:t>https://www.posterpresentations.com/how-to-change-the-column-configuration.html</a:t>
                      </a:r>
                      <a:endParaRPr lang="en-US" u="sng" dirty="0">
                        <a:solidFill>
                          <a:srgbClr val="FFC000"/>
                        </a:solidFill>
                      </a:endParaRPr>
                    </a:p>
                  </a:txBody>
                  <a:tcPr marL="182880" marT="137160">
                    <a:solidFill>
                      <a:schemeClr val="tx1"/>
                    </a:solidFill>
                  </a:tcPr>
                </a:tc>
                <a:tc hMerge="1">
                  <a:txBody>
                    <a:bodyPr/>
                    <a:lstStyle/>
                    <a:p>
                      <a:endParaRPr lang="en-US" sz="2400" dirty="0">
                        <a:solidFill>
                          <a:srgbClr val="1F3A4E"/>
                        </a:solidFill>
                      </a:endParaRPr>
                    </a:p>
                  </a:txBody>
                  <a:tcPr marL="182880" marT="137160">
                    <a:blipFill rotWithShape="1">
                      <a:blip r:embed="rId9"/>
                      <a:stretch>
                        <a:fillRect/>
                      </a:stretch>
                    </a:blipFill>
                  </a:tcPr>
                </a:tc>
                <a:tc hMerge="1">
                  <a:txBody>
                    <a:bodyPr/>
                    <a:lstStyle/>
                    <a:p>
                      <a:endParaRPr lang="en-US" dirty="0"/>
                    </a:p>
                  </a:txBody>
                  <a:tcPr marL="182880" marT="137160">
                    <a:solidFill>
                      <a:srgbClr val="010101"/>
                    </a:solidFill>
                  </a:tcPr>
                </a:tc>
                <a:extLst>
                  <a:ext uri="{0D108BD9-81ED-4DB2-BD59-A6C34878D82A}">
                    <a16:rowId xmlns:a16="http://schemas.microsoft.com/office/drawing/2014/main" val="10004"/>
                  </a:ext>
                </a:extLst>
              </a:tr>
              <a:tr h="5177074">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blipFill dpi="0" rotWithShape="1">
                      <a:blip r:embed="rId10">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row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panose="020B0604020202020204" pitchFamily="34" charset="0"/>
                          <a:cs typeface="Arial" panose="020B0604020202020204" pitchFamily="34" charset="0"/>
                        </a:rPr>
                        <a:t>How to hide the QUICK START GUIDE bars from the sides of the template</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panose="020B0604020202020204" pitchFamily="34" charset="0"/>
                          <a:cs typeface="Arial" panose="020B0604020202020204" pitchFamily="34" charset="0"/>
                        </a:rPr>
                        <a:t>The Quick Start</a:t>
                      </a:r>
                      <a:r>
                        <a:rPr lang="en-US" sz="2400" baseline="0" noProof="0" dirty="0">
                          <a:solidFill>
                            <a:srgbClr val="D9D9D9"/>
                          </a:solidFill>
                          <a:latin typeface="Arial" panose="020B0604020202020204" pitchFamily="34" charset="0"/>
                          <a:cs typeface="Arial" panose="020B0604020202020204" pitchFamily="34" charset="0"/>
                        </a:rPr>
                        <a:t> Guides</a:t>
                      </a:r>
                      <a:r>
                        <a:rPr lang="en-US" sz="2400" noProof="0" dirty="0">
                          <a:solidFill>
                            <a:srgbClr val="D9D9D9"/>
                          </a:solidFill>
                          <a:latin typeface="Arial" panose="020B0604020202020204" pitchFamily="34" charset="0"/>
                          <a:cs typeface="Arial" panose="020B0604020202020204" pitchFamily="34" charset="0"/>
                        </a:rPr>
                        <a:t> </a:t>
                      </a:r>
                      <a:r>
                        <a:rPr lang="en-US" sz="2400" u="sng" noProof="0" dirty="0">
                          <a:solidFill>
                            <a:srgbClr val="D9D9D9"/>
                          </a:solidFill>
                          <a:latin typeface="Arial" panose="020B0604020202020204" pitchFamily="34" charset="0"/>
                          <a:cs typeface="Arial" panose="020B0604020202020204" pitchFamily="34" charset="0"/>
                        </a:rPr>
                        <a:t>are outside the template’s printable area</a:t>
                      </a:r>
                      <a:r>
                        <a:rPr lang="en-US" sz="2400" noProof="0" dirty="0">
                          <a:solidFill>
                            <a:srgbClr val="D9D9D9"/>
                          </a:solidFill>
                          <a:latin typeface="Arial" panose="020B0604020202020204" pitchFamily="34" charset="0"/>
                          <a:cs typeface="Arial" panose="020B0604020202020204" pitchFamily="34" charset="0"/>
                        </a:rPr>
                        <a:t> and they will not be on the printed poster</a:t>
                      </a:r>
                      <a:r>
                        <a:rPr lang="en-US" sz="2400" baseline="0" noProof="0" dirty="0">
                          <a:solidFill>
                            <a:srgbClr val="D9D9D9"/>
                          </a:solidFill>
                          <a:latin typeface="Arial" panose="020B0604020202020204" pitchFamily="34" charset="0"/>
                          <a:cs typeface="Arial" panose="020B0604020202020204" pitchFamily="34" charset="0"/>
                        </a:rPr>
                        <a:t>. </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If you create a PDF file from your template, the guides will not be included.</a:t>
                      </a: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baseline="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baseline="0" noProof="0" dirty="0">
                          <a:solidFill>
                            <a:srgbClr val="D9D9D9"/>
                          </a:solidFill>
                          <a:latin typeface="Arial" panose="020B0604020202020204" pitchFamily="34" charset="0"/>
                          <a:cs typeface="Arial" panose="020B0604020202020204" pitchFamily="34" charset="0"/>
                        </a:rPr>
                        <a:t>To hide the guides click on the </a:t>
                      </a:r>
                      <a:r>
                        <a:rPr lang="en-US" sz="2400" b="1" baseline="0" noProof="0" dirty="0">
                          <a:solidFill>
                            <a:srgbClr val="D9D9D9"/>
                          </a:solidFill>
                          <a:latin typeface="Arial" panose="020B0604020202020204" pitchFamily="34" charset="0"/>
                          <a:cs typeface="Arial" panose="020B0604020202020204" pitchFamily="34" charset="0"/>
                        </a:rPr>
                        <a:t>Home</a:t>
                      </a:r>
                      <a:r>
                        <a:rPr lang="en-US" sz="2400" baseline="0" noProof="0" dirty="0">
                          <a:solidFill>
                            <a:srgbClr val="D9D9D9"/>
                          </a:solidFill>
                          <a:latin typeface="Arial" panose="020B0604020202020204" pitchFamily="34" charset="0"/>
                          <a:cs typeface="Arial" panose="020B0604020202020204" pitchFamily="34" charset="0"/>
                        </a:rPr>
                        <a:t> tab (top of the screen) and then click on the </a:t>
                      </a:r>
                      <a:r>
                        <a:rPr lang="en-US" sz="2400" b="1"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 button below to see the available layouts. Choose the </a:t>
                      </a:r>
                      <a:r>
                        <a:rPr lang="en-US" sz="2400" b="1" baseline="0" noProof="0" dirty="0">
                          <a:solidFill>
                            <a:srgbClr val="D9D9D9"/>
                          </a:solidFill>
                          <a:latin typeface="Arial" panose="020B0604020202020204" pitchFamily="34" charset="0"/>
                          <a:cs typeface="Arial" panose="020B0604020202020204" pitchFamily="34" charset="0"/>
                        </a:rPr>
                        <a:t>Without Guides </a:t>
                      </a:r>
                      <a:r>
                        <a:rPr lang="en-US" sz="2400" b="0" baseline="0" noProof="0" dirty="0">
                          <a:solidFill>
                            <a:srgbClr val="D9D9D9"/>
                          </a:solidFill>
                          <a:latin typeface="Arial" panose="020B0604020202020204" pitchFamily="34" charset="0"/>
                          <a:cs typeface="Arial" panose="020B0604020202020204" pitchFamily="34" charset="0"/>
                        </a:rPr>
                        <a:t>layout</a:t>
                      </a:r>
                      <a:r>
                        <a:rPr lang="en-US" sz="2400" baseline="0" noProof="0" dirty="0">
                          <a:solidFill>
                            <a:srgbClr val="D9D9D9"/>
                          </a:solidFill>
                          <a:latin typeface="Arial" panose="020B0604020202020204" pitchFamily="34" charset="0"/>
                          <a:cs typeface="Arial" panose="020B0604020202020204" pitchFamily="34" charset="0"/>
                        </a:rPr>
                        <a:t>.</a:t>
                      </a:r>
                      <a:endParaRPr lang="en-US" sz="2400" noProof="0" dirty="0">
                        <a:solidFill>
                          <a:srgbClr val="D9D9D9"/>
                        </a:solidFill>
                        <a:latin typeface="Arial" panose="020B0604020202020204" pitchFamily="34" charset="0"/>
                        <a:cs typeface="Arial" panose="020B0604020202020204" pitchFamily="34" charset="0"/>
                      </a:endParaRPr>
                    </a:p>
                    <a:p>
                      <a:pPr marL="0" marR="0" lvl="0" indent="0" algn="l" defTabSz="114300"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extLst>
                  <a:ext uri="{0D108BD9-81ED-4DB2-BD59-A6C34878D82A}">
                    <a16:rowId xmlns:a16="http://schemas.microsoft.com/office/drawing/2014/main" val="10005"/>
                  </a:ext>
                </a:extLst>
              </a:tr>
              <a:tr h="2888327">
                <a:tc gridSpan="2">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endParaRPr lang="en-US" sz="2400" noProof="0" dirty="0">
                        <a:solidFill>
                          <a:srgbClr val="D9D9D9"/>
                        </a:solidFill>
                        <a:latin typeface="Arial" panose="020B0604020202020204" pitchFamily="34" charset="0"/>
                        <a:cs typeface="Arial" panose="020B0604020202020204" pitchFamily="34" charset="0"/>
                      </a:endParaRPr>
                    </a:p>
                  </a:txBody>
                  <a:tcPr marL="182880" marT="137160">
                    <a:solidFill>
                      <a:srgbClr val="010101"/>
                    </a:solid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766341567"/>
                  </a:ext>
                </a:extLst>
              </a:tr>
              <a:tr h="3781426">
                <a:tc gridSpan="2">
                  <a:txBody>
                    <a:bodyPr/>
                    <a:lstStyle/>
                    <a:p>
                      <a:r>
                        <a:rPr lang="en-US" sz="2800" b="1" dirty="0">
                          <a:solidFill>
                            <a:srgbClr val="FFC000"/>
                          </a:solidFill>
                          <a:latin typeface="Arial" panose="020B0604020202020204" pitchFamily="34" charset="0"/>
                          <a:cs typeface="Arial" panose="020B0604020202020204" pitchFamily="34" charset="0"/>
                        </a:rPr>
                        <a:t>How to</a:t>
                      </a:r>
                      <a:r>
                        <a:rPr lang="en-US" sz="2800" b="1" baseline="0" dirty="0">
                          <a:solidFill>
                            <a:srgbClr val="FFC000"/>
                          </a:solidFill>
                          <a:latin typeface="Arial" panose="020B0604020202020204" pitchFamily="34" charset="0"/>
                          <a:cs typeface="Arial" panose="020B0604020202020204" pitchFamily="34" charset="0"/>
                        </a:rPr>
                        <a:t> preview your poster prior to printing</a:t>
                      </a:r>
                      <a:endParaRPr lang="en-US" sz="2800" b="1" dirty="0">
                        <a:solidFill>
                          <a:srgbClr val="FFC000"/>
                        </a:solidFill>
                        <a:latin typeface="Arial" panose="020B0604020202020204" pitchFamily="34" charset="0"/>
                        <a:cs typeface="Arial" panose="020B0604020202020204" pitchFamily="34" charset="0"/>
                      </a:endParaRPr>
                    </a:p>
                    <a:p>
                      <a:r>
                        <a:rPr lang="en-US" sz="2400" dirty="0">
                          <a:solidFill>
                            <a:srgbClr val="D9D9D9"/>
                          </a:solidFill>
                          <a:latin typeface="Arial" panose="020B0604020202020204" pitchFamily="34" charset="0"/>
                          <a:cs typeface="Arial" panose="020B0604020202020204" pitchFamily="34" charset="0"/>
                        </a:rPr>
                        <a:t>You can preview your poster at any time by pressing the </a:t>
                      </a:r>
                      <a:r>
                        <a:rPr lang="en-US" sz="2400" dirty="0">
                          <a:solidFill>
                            <a:srgbClr val="FFC000"/>
                          </a:solidFill>
                          <a:latin typeface="Arial" panose="020B0604020202020204" pitchFamily="34" charset="0"/>
                          <a:cs typeface="Arial" panose="020B0604020202020204" pitchFamily="34" charset="0"/>
                        </a:rPr>
                        <a:t>F5 key</a:t>
                      </a:r>
                      <a:r>
                        <a:rPr lang="en-US" sz="2400" dirty="0">
                          <a:solidFill>
                            <a:srgbClr val="D9D9D9"/>
                          </a:solidFill>
                          <a:latin typeface="Arial" panose="020B0604020202020204" pitchFamily="34" charset="0"/>
                          <a:cs typeface="Arial" panose="020B0604020202020204" pitchFamily="34" charset="0"/>
                        </a:rPr>
                        <a:t> on your keyboard. You will see on the screen what's on your poster and how it should look when printed. Press the </a:t>
                      </a:r>
                      <a:r>
                        <a:rPr lang="en-US" sz="2400" dirty="0">
                          <a:solidFill>
                            <a:srgbClr val="FFC000"/>
                          </a:solidFill>
                          <a:latin typeface="Arial" panose="020B0604020202020204" pitchFamily="34" charset="0"/>
                          <a:cs typeface="Arial" panose="020B0604020202020204" pitchFamily="34" charset="0"/>
                        </a:rPr>
                        <a:t>ESC key </a:t>
                      </a:r>
                      <a:r>
                        <a:rPr lang="en-US" sz="2400" dirty="0">
                          <a:solidFill>
                            <a:srgbClr val="D9D9D9"/>
                          </a:solidFill>
                          <a:latin typeface="Arial" panose="020B0604020202020204" pitchFamily="34" charset="0"/>
                          <a:cs typeface="Arial" panose="020B0604020202020204" pitchFamily="34" charset="0"/>
                        </a:rPr>
                        <a:t>to exit Preview.</a:t>
                      </a:r>
                    </a:p>
                  </a:txBody>
                  <a:tcPr marL="182880" marT="137160">
                    <a:solidFill>
                      <a:srgbClr val="010101"/>
                    </a:solidFill>
                  </a:tcPr>
                </a:tc>
                <a:tc hMerge="1">
                  <a:txBody>
                    <a:bodyPr/>
                    <a:lstStyle/>
                    <a:p>
                      <a:endParaRPr lang="en-US"/>
                    </a:p>
                  </a:txBody>
                  <a:tcPr/>
                </a:tc>
                <a:tc>
                  <a:txBody>
                    <a:bodyPr/>
                    <a:lstStyle/>
                    <a:p>
                      <a:pPr algn="ctr"/>
                      <a:r>
                        <a:rPr lang="en-US" sz="11500" b="1" dirty="0">
                          <a:solidFill>
                            <a:srgbClr val="D9D9D9"/>
                          </a:solidFill>
                          <a:latin typeface="Arial" panose="020B0604020202020204" pitchFamily="34" charset="0"/>
                          <a:cs typeface="Arial" panose="020B0604020202020204" pitchFamily="34" charset="0"/>
                        </a:rPr>
                        <a:t>F5</a:t>
                      </a:r>
                      <a:r>
                        <a:rPr lang="en-US" sz="2400" baseline="0" dirty="0">
                          <a:solidFill>
                            <a:srgbClr val="D9D9D9"/>
                          </a:solidFill>
                          <a:latin typeface="Arial" panose="020B0604020202020204" pitchFamily="34" charset="0"/>
                          <a:cs typeface="Arial" panose="020B0604020202020204" pitchFamily="34" charset="0"/>
                        </a:rPr>
                        <a:t> </a:t>
                      </a:r>
                      <a:endParaRPr lang="en-US" dirty="0"/>
                    </a:p>
                  </a:txBody>
                  <a:tcPr marL="182880" marT="137160" anchor="ctr">
                    <a:solidFill>
                      <a:schemeClr val="tx1">
                        <a:lumMod val="95000"/>
                        <a:lumOff val="5000"/>
                      </a:schemeClr>
                    </a:solidFill>
                  </a:tcPr>
                </a:tc>
                <a:extLst>
                  <a:ext uri="{0D108BD9-81ED-4DB2-BD59-A6C34878D82A}">
                    <a16:rowId xmlns:a16="http://schemas.microsoft.com/office/drawing/2014/main" val="10006"/>
                  </a:ext>
                </a:extLst>
              </a:tr>
              <a:tr h="5674009">
                <a:tc gridSpan="3">
                  <a:txBody>
                    <a:bodyPr/>
                    <a:lstStyle/>
                    <a:p>
                      <a:pPr marL="0" marR="0" lvl="0" indent="0" algn="l" defTabSz="1518341" rtl="0" eaLnBrk="1" fontAlgn="auto" latinLnBrk="0" hangingPunct="1">
                        <a:lnSpc>
                          <a:spcPct val="100000"/>
                        </a:lnSpc>
                        <a:spcBef>
                          <a:spcPts val="0"/>
                        </a:spcBef>
                        <a:spcAft>
                          <a:spcPts val="0"/>
                        </a:spcAft>
                        <a:buClrTx/>
                        <a:buSzTx/>
                        <a:buFontTx/>
                        <a:buNone/>
                        <a:tabLst/>
                        <a:defRPr/>
                      </a:pPr>
                      <a:r>
                        <a:rPr lang="en-US" sz="2800" b="1" noProof="0" dirty="0">
                          <a:solidFill>
                            <a:srgbClr val="FFC000"/>
                          </a:solidFill>
                          <a:latin typeface="Arial"/>
                          <a:cs typeface="Arial"/>
                        </a:rPr>
                        <a:t>How to print your poster</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When you are ready to have your poster printed go online to </a:t>
                      </a:r>
                      <a:r>
                        <a:rPr lang="en-US" sz="2400" noProof="0" dirty="0">
                          <a:solidFill>
                            <a:srgbClr val="FFC000"/>
                          </a:solidFill>
                          <a:latin typeface="Arial"/>
                          <a:cs typeface="Arial"/>
                        </a:rPr>
                        <a:t>PosterPresentations.com</a:t>
                      </a:r>
                      <a:r>
                        <a:rPr lang="en-US" sz="2400" noProof="0" dirty="0">
                          <a:solidFill>
                            <a:srgbClr val="D9D9D9"/>
                          </a:solidFill>
                          <a:latin typeface="Arial"/>
                          <a:cs typeface="Arial"/>
                        </a:rPr>
                        <a:t> and click on the "</a:t>
                      </a:r>
                      <a:r>
                        <a:rPr lang="en-US" sz="2400" noProof="0" dirty="0">
                          <a:solidFill>
                            <a:srgbClr val="FFC000"/>
                          </a:solidFill>
                          <a:latin typeface="Arial"/>
                          <a:cs typeface="Arial"/>
                        </a:rPr>
                        <a:t>Order Your Poster</a:t>
                      </a:r>
                      <a:r>
                        <a:rPr lang="en-US" sz="2400" noProof="0" dirty="0">
                          <a:solidFill>
                            <a:srgbClr val="D9D9D9"/>
                          </a:solidFill>
                          <a:latin typeface="Arial"/>
                          <a:cs typeface="Arial"/>
                        </a:rPr>
                        <a:t>" button. You can have your poster printed on professional papers, fabric for easy traveling and a variety of other materials. </a:t>
                      </a:r>
                    </a:p>
                    <a:p>
                      <a:pPr marL="0" marR="0" lvl="0" indent="0" algn="l" defTabSz="114300" rtl="0" eaLnBrk="1" fontAlgn="auto" latinLnBrk="0" hangingPunct="1">
                        <a:lnSpc>
                          <a:spcPct val="100000"/>
                        </a:lnSpc>
                        <a:spcBef>
                          <a:spcPts val="0"/>
                        </a:spcBef>
                        <a:spcAft>
                          <a:spcPts val="0"/>
                        </a:spcAft>
                        <a:buClrTx/>
                        <a:buSzTx/>
                        <a:buFontTx/>
                        <a:buNone/>
                        <a:tabLst/>
                        <a:defRPr/>
                      </a:pPr>
                      <a:r>
                        <a:rPr lang="en-US" sz="2400" noProof="0" dirty="0">
                          <a:solidFill>
                            <a:srgbClr val="D9D9D9"/>
                          </a:solidFill>
                          <a:latin typeface="Arial"/>
                          <a:cs typeface="Arial"/>
                        </a:rPr>
                        <a:t>If you submit a PowerPoint document, you will be receiving a PDF proof for your approval prior to printing. If your order is placed and paid for before noon (Pacific time) Monday-Friday, your order will ship out that same day. FedEx Next day, Second day, Third day, and Free Ground services are offered. </a:t>
                      </a:r>
                    </a:p>
                    <a:p>
                      <a:pPr marL="0" marR="0" lvl="0" indent="0" algn="l" defTabSz="114300" rtl="0" eaLnBrk="1" fontAlgn="auto" latinLnBrk="0" hangingPunct="1">
                        <a:lnSpc>
                          <a:spcPct val="100000"/>
                        </a:lnSpc>
                        <a:spcBef>
                          <a:spcPts val="0"/>
                        </a:spcBef>
                        <a:spcAft>
                          <a:spcPts val="0"/>
                        </a:spcAft>
                        <a:buClrTx/>
                        <a:buSzTx/>
                        <a:buFontTx/>
                        <a:buNone/>
                        <a:tabLst/>
                        <a:defRPr/>
                      </a:pPr>
                      <a:br>
                        <a:rPr lang="en-US" sz="2400" noProof="0" dirty="0">
                          <a:solidFill>
                            <a:srgbClr val="D9D9D9"/>
                          </a:solidFill>
                          <a:latin typeface="Arial"/>
                          <a:cs typeface="Arial"/>
                        </a:rPr>
                      </a:br>
                      <a:r>
                        <a:rPr lang="en-US" sz="2400" noProof="0" dirty="0">
                          <a:solidFill>
                            <a:srgbClr val="D9D9D9"/>
                          </a:solidFill>
                          <a:latin typeface="Arial"/>
                          <a:cs typeface="Arial"/>
                        </a:rPr>
                        <a:t>Go to </a:t>
                      </a:r>
                      <a:r>
                        <a:rPr lang="en-US" sz="2400" noProof="0" dirty="0">
                          <a:solidFill>
                            <a:srgbClr val="FFC000"/>
                          </a:solidFill>
                          <a:latin typeface="Arial"/>
                          <a:cs typeface="Arial"/>
                        </a:rPr>
                        <a:t>PosterPresentations.com</a:t>
                      </a:r>
                      <a:r>
                        <a:rPr lang="en-US" sz="2400" noProof="0" dirty="0">
                          <a:solidFill>
                            <a:srgbClr val="D9D9D9"/>
                          </a:solidFill>
                          <a:latin typeface="Arial"/>
                          <a:cs typeface="Arial"/>
                        </a:rPr>
                        <a:t> for more information.</a:t>
                      </a:r>
                    </a:p>
                  </a:txBody>
                  <a:tcPr marL="182880" marT="137160">
                    <a:solidFill>
                      <a:srgbClr val="01010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1354778">
                <a:tc gridSpan="3">
                  <a:txBody>
                    <a:bodyPr/>
                    <a:lstStyle/>
                    <a:p>
                      <a:endParaRPr lang="en-US" sz="2400" dirty="0">
                        <a:solidFill>
                          <a:srgbClr val="1F3A4E"/>
                        </a:solidFill>
                      </a:endParaRPr>
                    </a:p>
                  </a:txBody>
                  <a:tcPr marL="182880" marT="137160">
                    <a:blipFill dpi="0" rotWithShape="1">
                      <a:blip r:embed="rId11">
                        <a:extLst>
                          <a:ext uri="{28A0092B-C50C-407E-A947-70E740481C1C}">
                            <a14:useLocalDpi xmlns:a14="http://schemas.microsoft.com/office/drawing/2010/main" val="0"/>
                          </a:ext>
                        </a:extLst>
                      </a:blip>
                      <a:srcRect/>
                      <a:stretch>
                        <a:fillRect/>
                      </a:stretch>
                    </a:blip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212204">
                <a:tc>
                  <a:txBody>
                    <a:bodyPr/>
                    <a:lstStyle/>
                    <a:p>
                      <a:pPr>
                        <a:lnSpc>
                          <a:spcPts val="2600"/>
                        </a:lnSpc>
                      </a:pPr>
                      <a:r>
                        <a:rPr lang="en-US" sz="2000" dirty="0">
                          <a:solidFill>
                            <a:schemeClr val="bg1">
                              <a:lumMod val="85000"/>
                            </a:schemeClr>
                          </a:solidFill>
                          <a:latin typeface="Arial"/>
                          <a:cs typeface="Arial"/>
                        </a:rPr>
                        <a:t>© 2019</a:t>
                      </a:r>
                      <a:r>
                        <a:rPr lang="en-US" sz="2000" baseline="0" dirty="0">
                          <a:solidFill>
                            <a:schemeClr val="bg1">
                              <a:lumMod val="85000"/>
                            </a:schemeClr>
                          </a:solidFill>
                          <a:latin typeface="Arial"/>
                          <a:cs typeface="Arial"/>
                        </a:rPr>
                        <a:t> </a:t>
                      </a:r>
                      <a:r>
                        <a:rPr lang="en-US" sz="2000" dirty="0">
                          <a:solidFill>
                            <a:schemeClr val="bg1">
                              <a:lumMod val="85000"/>
                            </a:schemeClr>
                          </a:solidFill>
                          <a:latin typeface="Arial"/>
                          <a:cs typeface="Arial"/>
                        </a:rPr>
                        <a:t>PosterPresentations.com</a:t>
                      </a:r>
                      <a:br>
                        <a:rPr lang="en-US" sz="2000" dirty="0">
                          <a:solidFill>
                            <a:schemeClr val="bg1">
                              <a:lumMod val="85000"/>
                            </a:schemeClr>
                          </a:solidFill>
                          <a:latin typeface="Arial"/>
                          <a:cs typeface="Arial"/>
                        </a:rPr>
                      </a:br>
                      <a:r>
                        <a:rPr lang="en-US" sz="2000" dirty="0">
                          <a:solidFill>
                            <a:schemeClr val="bg1">
                              <a:lumMod val="85000"/>
                            </a:schemeClr>
                          </a:solidFill>
                          <a:latin typeface="Arial"/>
                          <a:cs typeface="Arial"/>
                        </a:rPr>
                        <a:t>2117 Fourth Street ,</a:t>
                      </a:r>
                      <a:r>
                        <a:rPr lang="en-US" sz="2000" baseline="0" dirty="0">
                          <a:solidFill>
                            <a:schemeClr val="bg1">
                              <a:lumMod val="85000"/>
                            </a:schemeClr>
                          </a:solidFill>
                          <a:latin typeface="Arial"/>
                          <a:cs typeface="Arial"/>
                        </a:rPr>
                        <a:t> STE C        </a:t>
                      </a:r>
                    </a:p>
                    <a:p>
                      <a:pPr>
                        <a:lnSpc>
                          <a:spcPts val="2600"/>
                        </a:lnSpc>
                      </a:pPr>
                      <a:r>
                        <a:rPr lang="en-US" sz="2000" baseline="0" dirty="0">
                          <a:solidFill>
                            <a:schemeClr val="bg1">
                              <a:lumMod val="85000"/>
                            </a:schemeClr>
                          </a:solidFill>
                          <a:latin typeface="Arial"/>
                          <a:cs typeface="Arial"/>
                        </a:rPr>
                        <a:t>Berkeley CA 94710 USA</a:t>
                      </a:r>
                      <a:endParaRPr lang="en-US" sz="2000" dirty="0">
                        <a:solidFill>
                          <a:schemeClr val="bg1">
                            <a:lumMod val="85000"/>
                          </a:schemeClr>
                        </a:solidFill>
                        <a:latin typeface="Arial"/>
                        <a:cs typeface="Arial"/>
                      </a:endParaRPr>
                    </a:p>
                  </a:txBody>
                  <a:tcPr marL="182880" marT="137160">
                    <a:solidFill>
                      <a:srgbClr val="010101"/>
                    </a:solidFill>
                  </a:tcPr>
                </a:tc>
                <a:tc gridSpan="2">
                  <a:txBody>
                    <a:bodyPr/>
                    <a:lstStyle/>
                    <a:p>
                      <a:pPr marL="0" marR="0" indent="0" algn="l" defTabSz="4388900" rtl="0" eaLnBrk="1" fontAlgn="auto" latinLnBrk="0" hangingPunct="1">
                        <a:lnSpc>
                          <a:spcPct val="100000"/>
                        </a:lnSpc>
                        <a:spcBef>
                          <a:spcPts val="0"/>
                        </a:spcBef>
                        <a:spcAft>
                          <a:spcPts val="0"/>
                        </a:spcAft>
                        <a:buClrTx/>
                        <a:buSzTx/>
                        <a:buFontTx/>
                        <a:buNone/>
                        <a:tabLst/>
                        <a:defRPr/>
                      </a:pPr>
                      <a:r>
                        <a:rPr lang="en-US" sz="2400" b="1" dirty="0">
                          <a:solidFill>
                            <a:srgbClr val="D0D0D0"/>
                          </a:solidFill>
                          <a:latin typeface="Arial"/>
                          <a:cs typeface="Arial"/>
                        </a:rPr>
                        <a:t>For complete tutorials</a:t>
                      </a:r>
                      <a:r>
                        <a:rPr lang="en-US" sz="2400" b="1" baseline="0" dirty="0">
                          <a:solidFill>
                            <a:srgbClr val="D0D0D0"/>
                          </a:solidFill>
                          <a:latin typeface="Arial"/>
                          <a:cs typeface="Arial"/>
                        </a:rPr>
                        <a:t> visit:</a:t>
                      </a:r>
                    </a:p>
                    <a:p>
                      <a:pPr marL="0" marR="0" indent="0" algn="l" defTabSz="4388900" rtl="0" eaLnBrk="1" fontAlgn="auto" latinLnBrk="0" hangingPunct="1">
                        <a:lnSpc>
                          <a:spcPct val="100000"/>
                        </a:lnSpc>
                        <a:spcBef>
                          <a:spcPts val="0"/>
                        </a:spcBef>
                        <a:spcAft>
                          <a:spcPts val="0"/>
                        </a:spcAft>
                        <a:buClrTx/>
                        <a:buSzTx/>
                        <a:buFontTx/>
                        <a:buNone/>
                        <a:tabLst/>
                        <a:defRPr/>
                      </a:pPr>
                      <a:r>
                        <a:rPr lang="en-US" sz="1800" b="1" dirty="0">
                          <a:solidFill>
                            <a:srgbClr val="FFC000"/>
                          </a:solidFill>
                          <a:latin typeface="Arial"/>
                          <a:cs typeface="Arial"/>
                        </a:rPr>
                        <a:t>https://www.posterpresentations.com/helpdesk.html</a:t>
                      </a:r>
                      <a:endParaRPr lang="en-US" sz="1800" dirty="0">
                        <a:solidFill>
                          <a:schemeClr val="bg1">
                            <a:lumMod val="85000"/>
                          </a:schemeClr>
                        </a:solidFill>
                        <a:latin typeface="Arial"/>
                        <a:cs typeface="Arial"/>
                      </a:endParaRPr>
                    </a:p>
                  </a:txBody>
                  <a:tcPr marL="182880" marT="137160">
                    <a:solidFill>
                      <a:srgbClr val="010101"/>
                    </a:solidFill>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941000801"/>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schemeClr>
            </a:gs>
            <a:gs pos="99000">
              <a:schemeClr val="accent1">
                <a:lumMod val="20000"/>
                <a:lumOff val="80000"/>
              </a:schemeClr>
            </a:gs>
          </a:gsLst>
          <a:lin ang="5400000" scaled="1"/>
          <a:tileRect/>
        </a:gradFill>
        <a:effectLst/>
      </p:bgPr>
    </p:bg>
    <p:spTree>
      <p:nvGrpSpPr>
        <p:cNvPr id="1" name=""/>
        <p:cNvGrpSpPr/>
        <p:nvPr/>
      </p:nvGrpSpPr>
      <p:grpSpPr>
        <a:xfrm>
          <a:off x="0" y="0"/>
          <a:ext cx="0" cy="0"/>
          <a:chOff x="0" y="0"/>
          <a:chExt cx="0" cy="0"/>
        </a:xfrm>
      </p:grpSpPr>
      <p:sp>
        <p:nvSpPr>
          <p:cNvPr id="10" name="Rectangle 36">
            <a:extLst>
              <a:ext uri="{FF2B5EF4-FFF2-40B4-BE49-F238E27FC236}">
                <a16:creationId xmlns:a16="http://schemas.microsoft.com/office/drawing/2014/main" id="{B82F2237-BAB6-704C-82F3-FA64CC22DF29}"/>
              </a:ext>
            </a:extLst>
          </p:cNvPr>
          <p:cNvSpPr>
            <a:spLocks noChangeArrowheads="1"/>
          </p:cNvSpPr>
          <p:nvPr userDrawn="1"/>
        </p:nvSpPr>
        <p:spPr bwMode="auto">
          <a:xfrm>
            <a:off x="0" y="14098"/>
            <a:ext cx="43891200" cy="4172264"/>
          </a:xfrm>
          <a:prstGeom prst="rect">
            <a:avLst/>
          </a:prstGeom>
          <a:solidFill>
            <a:schemeClr val="accent1"/>
          </a:solidFill>
          <a:ln w="9525">
            <a:noFill/>
            <a:miter lim="800000"/>
            <a:headEnd/>
            <a:tailEnd/>
          </a:ln>
          <a:effectLst/>
        </p:spPr>
        <p:txBody>
          <a:bodyPr wrap="none" lIns="162554" tIns="81277" rIns="162554" bIns="81277" anchor="ctr"/>
          <a:lstStyle/>
          <a:p>
            <a:pPr>
              <a:defRPr/>
            </a:pPr>
            <a:endParaRPr lang="en-US" sz="8736" dirty="0"/>
          </a:p>
        </p:txBody>
      </p:sp>
      <p:sp>
        <p:nvSpPr>
          <p:cNvPr id="12" name="Text Box 14">
            <a:extLst>
              <a:ext uri="{FF2B5EF4-FFF2-40B4-BE49-F238E27FC236}">
                <a16:creationId xmlns:a16="http://schemas.microsoft.com/office/drawing/2014/main" id="{4FAAEDB7-9BBE-8D43-950B-E1D906765494}"/>
              </a:ext>
            </a:extLst>
          </p:cNvPr>
          <p:cNvSpPr txBox="1">
            <a:spLocks noChangeArrowheads="1"/>
          </p:cNvSpPr>
          <p:nvPr userDrawn="1"/>
        </p:nvSpPr>
        <p:spPr bwMode="auto">
          <a:xfrm>
            <a:off x="640080" y="32214790"/>
            <a:ext cx="5182176" cy="523644"/>
          </a:xfrm>
          <a:prstGeom prst="rect">
            <a:avLst/>
          </a:prstGeom>
          <a:noFill/>
          <a:ln w="9525">
            <a:noFill/>
            <a:miter lim="800000"/>
            <a:headEnd/>
            <a:tailEnd/>
          </a:ln>
          <a:effectLst/>
        </p:spPr>
        <p:txBody>
          <a:bodyPr wrap="square" lIns="162246" tIns="81109" rIns="162246" bIns="81109">
            <a:spAutoFit/>
          </a:bodyPr>
          <a:lstStyle/>
          <a:p>
            <a:pPr eaLnBrk="0" hangingPunct="0">
              <a:lnSpc>
                <a:spcPct val="65000"/>
              </a:lnSpc>
              <a:spcBef>
                <a:spcPct val="50000"/>
              </a:spcBef>
              <a:defRPr/>
            </a:pPr>
            <a:r>
              <a:rPr lang="en-US" sz="700" b="1" dirty="0">
                <a:solidFill>
                  <a:schemeClr val="bg1">
                    <a:lumMod val="75000"/>
                  </a:schemeClr>
                </a:solidFill>
                <a:latin typeface="Arial" charset="0"/>
              </a:rPr>
              <a:t>RESEARCH POSTER PRESENTATION TEMPLATE © 2019</a:t>
            </a:r>
          </a:p>
          <a:p>
            <a:pPr eaLnBrk="0" hangingPunct="0">
              <a:lnSpc>
                <a:spcPct val="65000"/>
              </a:lnSpc>
              <a:spcBef>
                <a:spcPct val="50000"/>
              </a:spcBef>
              <a:defRPr/>
            </a:pPr>
            <a:r>
              <a:rPr lang="en-US" sz="1600" b="1" dirty="0">
                <a:solidFill>
                  <a:schemeClr val="bg1">
                    <a:lumMod val="75000"/>
                  </a:schemeClr>
                </a:solidFill>
                <a:latin typeface="Arial" charset="0"/>
              </a:rPr>
              <a:t>www.PosterPresentations.com</a:t>
            </a:r>
          </a:p>
        </p:txBody>
      </p:sp>
      <p:cxnSp>
        <p:nvCxnSpPr>
          <p:cNvPr id="34" name="Straight Connector 33">
            <a:extLst>
              <a:ext uri="{FF2B5EF4-FFF2-40B4-BE49-F238E27FC236}">
                <a16:creationId xmlns:a16="http://schemas.microsoft.com/office/drawing/2014/main" id="{457BE808-A53B-994E-80E2-9E761219D543}"/>
              </a:ext>
            </a:extLst>
          </p:cNvPr>
          <p:cNvCxnSpPr>
            <a:cxnSpLocks/>
          </p:cNvCxnSpPr>
          <p:nvPr userDrawn="1"/>
        </p:nvCxnSpPr>
        <p:spPr>
          <a:xfrm>
            <a:off x="0" y="4169847"/>
            <a:ext cx="43891200" cy="0"/>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42071E14-BFBA-5041-9B7B-1EAD5CCACC7D}"/>
              </a:ext>
            </a:extLst>
          </p:cNvPr>
          <p:cNvSpPr/>
          <p:nvPr userDrawn="1"/>
        </p:nvSpPr>
        <p:spPr>
          <a:xfrm>
            <a:off x="457198"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8" name="Rounded Rectangle 17">
            <a:extLst>
              <a:ext uri="{FF2B5EF4-FFF2-40B4-BE49-F238E27FC236}">
                <a16:creationId xmlns:a16="http://schemas.microsoft.com/office/drawing/2014/main" id="{4128F8C5-8AC2-BE40-A83F-D9C512F88994}"/>
              </a:ext>
            </a:extLst>
          </p:cNvPr>
          <p:cNvSpPr/>
          <p:nvPr userDrawn="1"/>
        </p:nvSpPr>
        <p:spPr>
          <a:xfrm>
            <a:off x="33375600" y="4643562"/>
            <a:ext cx="10058400"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19" name="Rounded Rectangle 18">
            <a:extLst>
              <a:ext uri="{FF2B5EF4-FFF2-40B4-BE49-F238E27FC236}">
                <a16:creationId xmlns:a16="http://schemas.microsoft.com/office/drawing/2014/main" id="{B721DE94-4EEC-9240-AF22-5C3C7AAC4669}"/>
              </a:ext>
            </a:extLst>
          </p:cNvPr>
          <p:cNvSpPr/>
          <p:nvPr userDrawn="1"/>
        </p:nvSpPr>
        <p:spPr>
          <a:xfrm>
            <a:off x="11427882"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
        <p:nvSpPr>
          <p:cNvPr id="20" name="Rounded Rectangle 19">
            <a:extLst>
              <a:ext uri="{FF2B5EF4-FFF2-40B4-BE49-F238E27FC236}">
                <a16:creationId xmlns:a16="http://schemas.microsoft.com/office/drawing/2014/main" id="{681182F3-81E6-0A46-A2C3-461A26B01FE5}"/>
              </a:ext>
            </a:extLst>
          </p:cNvPr>
          <p:cNvSpPr/>
          <p:nvPr userDrawn="1"/>
        </p:nvSpPr>
        <p:spPr>
          <a:xfrm>
            <a:off x="22401741" y="4643562"/>
            <a:ext cx="10061575" cy="27432649"/>
          </a:xfrm>
          <a:prstGeom prst="roundRect">
            <a:avLst>
              <a:gd name="adj" fmla="val 1610"/>
            </a:avLst>
          </a:prstGeom>
          <a:gradFill>
            <a:gsLst>
              <a:gs pos="0">
                <a:schemeClr val="accent1">
                  <a:lumMod val="5000"/>
                  <a:lumOff val="95000"/>
                </a:schemeClr>
              </a:gs>
              <a:gs pos="100000">
                <a:schemeClr val="accent1">
                  <a:lumMod val="10000"/>
                  <a:lumOff val="90000"/>
                </a:schemeClr>
              </a:gs>
            </a:gsLst>
            <a:lin ang="5400000" scaled="1"/>
          </a:gradFill>
          <a:ln w="3175">
            <a:solidFill>
              <a:schemeClr val="accent1">
                <a:alpha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736" dirty="0"/>
          </a:p>
        </p:txBody>
      </p:sp>
    </p:spTree>
    <p:extLst>
      <p:ext uri="{BB962C8B-B14F-4D97-AF65-F5344CB8AC3E}">
        <p14:creationId xmlns:p14="http://schemas.microsoft.com/office/powerpoint/2010/main" val="2324832553"/>
      </p:ext>
    </p:extLst>
  </p:cSld>
  <p:clrMap bg1="lt1" tx1="dk1" bg2="lt2" tx2="dk2" accent1="accent1" accent2="accent2" accent3="accent3" accent4="accent4" accent5="accent5" accent6="accent6" hlink="hlink" folHlink="folHlink"/>
  <p:sldLayoutIdLst>
    <p:sldLayoutId id="2147483656" r:id="rId1"/>
  </p:sldLayoutIdLst>
  <p:txStyles>
    <p:titleStyle>
      <a:lvl1pPr algn="ctr" defTabSz="7802411" rtl="0" eaLnBrk="1" latinLnBrk="0" hangingPunct="1">
        <a:spcBef>
          <a:spcPct val="0"/>
        </a:spcBef>
        <a:buNone/>
        <a:defRPr sz="15645" kern="1200">
          <a:solidFill>
            <a:schemeClr val="bg1"/>
          </a:solidFill>
          <a:latin typeface="Trebuchet MS" pitchFamily="34" charset="0"/>
          <a:ea typeface="+mj-ea"/>
          <a:cs typeface="+mj-cs"/>
        </a:defRPr>
      </a:lvl1pPr>
    </p:titleStyle>
    <p:bodyStyle>
      <a:lvl1pPr marL="1354653" indent="-1354653" algn="l" defTabSz="7802411" rtl="0" eaLnBrk="1" latinLnBrk="0" hangingPunct="1">
        <a:spcBef>
          <a:spcPct val="20000"/>
        </a:spcBef>
        <a:buFont typeface="Arial" pitchFamily="34" charset="0"/>
        <a:buChar char="•"/>
        <a:tabLst/>
        <a:defRPr sz="8533" kern="1200">
          <a:solidFill>
            <a:schemeClr val="tx1"/>
          </a:solidFill>
          <a:latin typeface="+mn-lt"/>
          <a:ea typeface="+mn-ea"/>
          <a:cs typeface="+mn-cs"/>
        </a:defRPr>
      </a:lvl1pPr>
      <a:lvl2pPr marL="1354653" indent="-1354653" algn="l" defTabSz="7802411" rtl="0" eaLnBrk="1" latinLnBrk="0" hangingPunct="1">
        <a:spcBef>
          <a:spcPct val="20000"/>
        </a:spcBef>
        <a:buFont typeface="Arial" pitchFamily="34" charset="0"/>
        <a:buChar char="–"/>
        <a:tabLst/>
        <a:defRPr sz="7110" kern="120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sz="5690" kern="120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sz="4267"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p:bodyStyle>
    <p:otherStyle>
      <a:defPPr>
        <a:defRPr lang="en-US"/>
      </a:defPPr>
      <a:lvl1pPr marL="0" algn="l" defTabSz="7802411" rtl="0" eaLnBrk="1" latinLnBrk="0" hangingPunct="1">
        <a:defRPr sz="15288" kern="1200">
          <a:solidFill>
            <a:schemeClr val="tx1"/>
          </a:solidFill>
          <a:latin typeface="+mn-lt"/>
          <a:ea typeface="+mn-ea"/>
          <a:cs typeface="+mn-cs"/>
        </a:defRPr>
      </a:lvl1pPr>
      <a:lvl2pPr marL="3901210" algn="l" defTabSz="7802411" rtl="0" eaLnBrk="1" latinLnBrk="0" hangingPunct="1">
        <a:defRPr sz="15288" kern="1200">
          <a:solidFill>
            <a:schemeClr val="tx1"/>
          </a:solidFill>
          <a:latin typeface="+mn-lt"/>
          <a:ea typeface="+mn-ea"/>
          <a:cs typeface="+mn-cs"/>
        </a:defRPr>
      </a:lvl2pPr>
      <a:lvl3pPr marL="7802411" algn="l" defTabSz="7802411" rtl="0" eaLnBrk="1" latinLnBrk="0" hangingPunct="1">
        <a:defRPr sz="15288" kern="1200">
          <a:solidFill>
            <a:schemeClr val="tx1"/>
          </a:solidFill>
          <a:latin typeface="+mn-lt"/>
          <a:ea typeface="+mn-ea"/>
          <a:cs typeface="+mn-cs"/>
        </a:defRPr>
      </a:lvl3pPr>
      <a:lvl4pPr marL="11703619" algn="l" defTabSz="7802411" rtl="0" eaLnBrk="1" latinLnBrk="0" hangingPunct="1">
        <a:defRPr sz="15288" kern="1200">
          <a:solidFill>
            <a:schemeClr val="tx1"/>
          </a:solidFill>
          <a:latin typeface="+mn-lt"/>
          <a:ea typeface="+mn-ea"/>
          <a:cs typeface="+mn-cs"/>
        </a:defRPr>
      </a:lvl4pPr>
      <a:lvl5pPr marL="15604826" algn="l" defTabSz="7802411" rtl="0" eaLnBrk="1" latinLnBrk="0" hangingPunct="1">
        <a:defRPr sz="15288" kern="1200">
          <a:solidFill>
            <a:schemeClr val="tx1"/>
          </a:solidFill>
          <a:latin typeface="+mn-lt"/>
          <a:ea typeface="+mn-ea"/>
          <a:cs typeface="+mn-cs"/>
        </a:defRPr>
      </a:lvl5pPr>
      <a:lvl6pPr marL="19506030" algn="l" defTabSz="7802411" rtl="0" eaLnBrk="1" latinLnBrk="0" hangingPunct="1">
        <a:defRPr sz="15288" kern="1200">
          <a:solidFill>
            <a:schemeClr val="tx1"/>
          </a:solidFill>
          <a:latin typeface="+mn-lt"/>
          <a:ea typeface="+mn-ea"/>
          <a:cs typeface="+mn-cs"/>
        </a:defRPr>
      </a:lvl6pPr>
      <a:lvl7pPr marL="23407240" algn="l" defTabSz="7802411" rtl="0" eaLnBrk="1" latinLnBrk="0" hangingPunct="1">
        <a:defRPr sz="15288" kern="1200">
          <a:solidFill>
            <a:schemeClr val="tx1"/>
          </a:solidFill>
          <a:latin typeface="+mn-lt"/>
          <a:ea typeface="+mn-ea"/>
          <a:cs typeface="+mn-cs"/>
        </a:defRPr>
      </a:lvl7pPr>
      <a:lvl8pPr marL="27308442" algn="l" defTabSz="7802411" rtl="0" eaLnBrk="1" latinLnBrk="0" hangingPunct="1">
        <a:defRPr sz="15288" kern="1200">
          <a:solidFill>
            <a:schemeClr val="tx1"/>
          </a:solidFill>
          <a:latin typeface="+mn-lt"/>
          <a:ea typeface="+mn-ea"/>
          <a:cs typeface="+mn-cs"/>
        </a:defRPr>
      </a:lvl8pPr>
      <a:lvl9pPr marL="31209651" algn="l" defTabSz="7802411" rtl="0" eaLnBrk="1" latinLnBrk="0" hangingPunct="1">
        <a:defRPr sz="15288"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8" Type="http://schemas.openxmlformats.org/officeDocument/2006/relationships/hyperlink" Target="https://www.cms.gov/files/document/summary-covid-19-emergency-declaration-waivers.pdf" TargetMode="External"/><Relationship Id="rId3" Type="http://schemas.openxmlformats.org/officeDocument/2006/relationships/image" Target="../media/image9.png"/><Relationship Id="rId7" Type="http://schemas.openxmlformats.org/officeDocument/2006/relationships/hyperlink" Target="https://journalofethics.ama-assn.org/article/difficult-patient-physician-relationships-and-risk-medical-malpractice-litigation/2009-03"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fsmb.org/siteassets/advocacy/policies/fsmb_telemedicine_policy.pdf" TargetMode="External"/><Relationship Id="rId5" Type="http://schemas.openxmlformats.org/officeDocument/2006/relationships/image" Target="https://upload.wikimedia.org/wikipedia/en/thumb/a/a5/Lacma_logo.jpg/160px-Lacma_logo.jpg" TargetMode="External"/><Relationship Id="rId10" Type="http://schemas.openxmlformats.org/officeDocument/2006/relationships/hyperlink" Target="mailto:msantiago16@swlaw.edu" TargetMode="External"/><Relationship Id="rId4" Type="http://schemas.openxmlformats.org/officeDocument/2006/relationships/image" Target="../media/image10.jpeg"/><Relationship Id="rId9" Type="http://schemas.openxmlformats.org/officeDocument/2006/relationships/hyperlink" Target="https://www.gov.ca.gov/wp-content/uploads/2020/04/4.3.20-EO-N-43-20.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
            <a:extLst>
              <a:ext uri="{FF2B5EF4-FFF2-40B4-BE49-F238E27FC236}">
                <a16:creationId xmlns:a16="http://schemas.microsoft.com/office/drawing/2014/main" id="{757A4D99-7363-1945-8A3A-0C20D085B726}"/>
              </a:ext>
            </a:extLst>
          </p:cNvPr>
          <p:cNvSpPr txBox="1">
            <a:spLocks/>
          </p:cNvSpPr>
          <p:nvPr/>
        </p:nvSpPr>
        <p:spPr>
          <a:xfrm>
            <a:off x="11391900" y="240161"/>
            <a:ext cx="21069300" cy="769441"/>
          </a:xfrm>
          <a:prstGeom prst="rect">
            <a:avLst/>
          </a:prstGeom>
        </p:spPr>
        <p:txBody>
          <a:bodyPr wrap="square">
            <a:spAutoFit/>
          </a:bodyPr>
          <a:lstStyle>
            <a:lvl1pPr marL="0" indent="0" algn="ctr" defTabSz="7802411" rtl="0" eaLnBrk="1" latinLnBrk="0" hangingPunct="1">
              <a:spcBef>
                <a:spcPct val="20000"/>
              </a:spcBef>
              <a:buFont typeface="Arial" pitchFamily="34" charset="0"/>
              <a:buNone/>
              <a:tabLst/>
              <a:defRPr sz="7200" b="1" i="0" kern="1200">
                <a:solidFill>
                  <a:schemeClr val="bg1"/>
                </a:solidFill>
                <a:latin typeface="+mj-lt"/>
                <a:ea typeface="+mn-ea"/>
                <a:cs typeface="Arial" panose="020B0604020202020204" pitchFamily="34" charset="0"/>
              </a:defRPr>
            </a:lvl1pPr>
            <a:lvl2pPr marL="0" indent="0" algn="l" defTabSz="7802411" rtl="0" eaLnBrk="1" latinLnBrk="0" hangingPunct="1">
              <a:spcBef>
                <a:spcPct val="20000"/>
              </a:spcBef>
              <a:buFont typeface="Arial" pitchFamily="34" charset="0"/>
              <a:buNone/>
              <a:tabLst/>
              <a:defRPr sz="7110" b="0" i="0" kern="1200">
                <a:solidFill>
                  <a:schemeClr val="tx1"/>
                </a:solidFill>
                <a:latin typeface="Arial Narrow" panose="020B0604020202020204" pitchFamily="34" charset="0"/>
                <a:ea typeface="+mn-ea"/>
                <a:cs typeface="Arial Narrow" panose="020B0604020202020204" pitchFamily="34" charset="0"/>
              </a:defRPr>
            </a:lvl2pPr>
            <a:lvl3pPr marL="0" indent="0" algn="l" defTabSz="7802411" rtl="0" eaLnBrk="1" latinLnBrk="0" hangingPunct="1">
              <a:spcBef>
                <a:spcPct val="20000"/>
              </a:spcBef>
              <a:buFont typeface="Arial" pitchFamily="34" charset="0"/>
              <a:buNone/>
              <a:tabLst/>
              <a:defRPr sz="5690" b="0" i="0" kern="1200">
                <a:solidFill>
                  <a:schemeClr val="tx1"/>
                </a:solidFill>
                <a:latin typeface="Arial Narrow" panose="020B0604020202020204" pitchFamily="34" charset="0"/>
                <a:ea typeface="+mn-ea"/>
                <a:cs typeface="Arial Narrow" panose="020B0604020202020204" pitchFamily="34" charset="0"/>
              </a:defRPr>
            </a:lvl3pPr>
            <a:lvl4pPr marL="0" indent="0" algn="l" defTabSz="7802411" rtl="0" eaLnBrk="1" latinLnBrk="0" hangingPunct="1">
              <a:spcBef>
                <a:spcPct val="20000"/>
              </a:spcBef>
              <a:buFont typeface="Arial" pitchFamily="34" charset="0"/>
              <a:buNone/>
              <a:tabLst/>
              <a:defRPr sz="4267" b="0" i="0" kern="1200">
                <a:solidFill>
                  <a:schemeClr val="tx1"/>
                </a:solidFill>
                <a:latin typeface="Arial Narrow" panose="020B0604020202020204" pitchFamily="34" charset="0"/>
                <a:ea typeface="+mn-ea"/>
                <a:cs typeface="Arial Narrow" panose="020B0604020202020204" pitchFamily="34" charset="0"/>
              </a:defRPr>
            </a:lvl4pPr>
            <a:lvl5pPr marL="0" indent="0" algn="l" defTabSz="7802411" rtl="0" eaLnBrk="1" latinLnBrk="0" hangingPunct="1">
              <a:spcBef>
                <a:spcPct val="20000"/>
              </a:spcBef>
              <a:buFont typeface="Arial" pitchFamily="34" charset="0"/>
              <a:buNone/>
              <a:tabLst/>
              <a:defRPr sz="4267" b="0" i="0" kern="1200">
                <a:solidFill>
                  <a:schemeClr val="tx1"/>
                </a:solidFill>
                <a:latin typeface="Arial Narrow" panose="020B0604020202020204" pitchFamily="34" charset="0"/>
                <a:ea typeface="+mn-ea"/>
                <a:cs typeface="Arial Narrow" panose="020B0604020202020204" pitchFamily="34" charset="0"/>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Telemedicine, Liability &amp; the Law</a:t>
            </a:r>
          </a:p>
        </p:txBody>
      </p:sp>
      <p:sp>
        <p:nvSpPr>
          <p:cNvPr id="20" name="Text Placeholder 2">
            <a:extLst>
              <a:ext uri="{FF2B5EF4-FFF2-40B4-BE49-F238E27FC236}">
                <a16:creationId xmlns:a16="http://schemas.microsoft.com/office/drawing/2014/main" id="{E67A2E07-D482-AF4F-913A-49DCE254C963}"/>
              </a:ext>
            </a:extLst>
          </p:cNvPr>
          <p:cNvSpPr txBox="1">
            <a:spLocks/>
          </p:cNvSpPr>
          <p:nvPr/>
        </p:nvSpPr>
        <p:spPr>
          <a:xfrm>
            <a:off x="5952485" y="1610796"/>
            <a:ext cx="32144677" cy="923330"/>
          </a:xfrm>
          <a:prstGeom prst="rect">
            <a:avLst/>
          </a:prstGeom>
        </p:spPr>
        <p:txBody>
          <a:bodyPr wrap="square">
            <a:spAutoFit/>
          </a:bodyPr>
          <a:lstStyle>
            <a:lvl1pPr marL="0" indent="0" algn="ctr" defTabSz="7802411" rtl="0" eaLnBrk="1" latinLnBrk="0" hangingPunct="1">
              <a:spcBef>
                <a:spcPct val="20000"/>
              </a:spcBef>
              <a:buFont typeface="Arial" pitchFamily="34" charset="0"/>
              <a:buNone/>
              <a:tabLst/>
              <a:defRPr sz="5400" b="1" i="0" kern="1200">
                <a:solidFill>
                  <a:schemeClr val="bg1"/>
                </a:solidFill>
                <a:latin typeface="+mj-lt"/>
                <a:ea typeface="+mn-ea"/>
                <a:cs typeface="Arial" panose="020B0604020202020204" pitchFamily="34" charset="0"/>
              </a:defRPr>
            </a:lvl1pPr>
            <a:lvl2pPr marL="0" indent="0" algn="l" defTabSz="7802411" rtl="0" eaLnBrk="1" latinLnBrk="0" hangingPunct="1">
              <a:spcBef>
                <a:spcPct val="20000"/>
              </a:spcBef>
              <a:buFont typeface="Arial" pitchFamily="34" charset="0"/>
              <a:buNone/>
              <a:tabLst/>
              <a:defRPr sz="7110" b="0" i="0" kern="1200">
                <a:solidFill>
                  <a:schemeClr val="tx1"/>
                </a:solidFill>
                <a:latin typeface="Arial Narrow" panose="020B0604020202020204" pitchFamily="34" charset="0"/>
                <a:ea typeface="+mn-ea"/>
                <a:cs typeface="Arial Narrow" panose="020B0604020202020204" pitchFamily="34" charset="0"/>
              </a:defRPr>
            </a:lvl2pPr>
            <a:lvl3pPr marL="0" indent="0" algn="l" defTabSz="7802411" rtl="0" eaLnBrk="1" latinLnBrk="0" hangingPunct="1">
              <a:spcBef>
                <a:spcPct val="20000"/>
              </a:spcBef>
              <a:buFont typeface="Arial" pitchFamily="34" charset="0"/>
              <a:buNone/>
              <a:tabLst/>
              <a:defRPr sz="5690" b="0" i="0" kern="1200">
                <a:solidFill>
                  <a:schemeClr val="tx1"/>
                </a:solidFill>
                <a:latin typeface="Arial Narrow" panose="020B0604020202020204" pitchFamily="34" charset="0"/>
                <a:ea typeface="+mn-ea"/>
                <a:cs typeface="Arial Narrow" panose="020B0604020202020204" pitchFamily="34" charset="0"/>
              </a:defRPr>
            </a:lvl3pPr>
            <a:lvl4pPr marL="0" indent="0" algn="l" defTabSz="7802411" rtl="0" eaLnBrk="1" latinLnBrk="0" hangingPunct="1">
              <a:spcBef>
                <a:spcPct val="20000"/>
              </a:spcBef>
              <a:buFont typeface="Arial" pitchFamily="34" charset="0"/>
              <a:buNone/>
              <a:tabLst/>
              <a:defRPr sz="4267" b="0" i="0" kern="1200">
                <a:solidFill>
                  <a:schemeClr val="tx1"/>
                </a:solidFill>
                <a:latin typeface="Arial Narrow" panose="020B0604020202020204" pitchFamily="34" charset="0"/>
                <a:ea typeface="+mn-ea"/>
                <a:cs typeface="Arial Narrow" panose="020B0604020202020204" pitchFamily="34" charset="0"/>
              </a:defRPr>
            </a:lvl4pPr>
            <a:lvl5pPr marL="0" indent="0" algn="l" defTabSz="7802411" rtl="0" eaLnBrk="1" latinLnBrk="0" hangingPunct="1">
              <a:spcBef>
                <a:spcPct val="20000"/>
              </a:spcBef>
              <a:buFont typeface="Arial" pitchFamily="34" charset="0"/>
              <a:buNone/>
              <a:tabLst/>
              <a:defRPr sz="4267" b="0" i="0" kern="1200">
                <a:solidFill>
                  <a:schemeClr val="tx1"/>
                </a:solidFill>
                <a:latin typeface="Arial Narrow" panose="020B0604020202020204" pitchFamily="34" charset="0"/>
                <a:ea typeface="+mn-ea"/>
                <a:cs typeface="Arial Narrow" panose="020B0604020202020204" pitchFamily="34" charset="0"/>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Robert A. Bitonte</a:t>
            </a:r>
            <a:r>
              <a:rPr lang="en-US" baseline="30000" dirty="0"/>
              <a:t>1</a:t>
            </a:r>
            <a:r>
              <a:rPr lang="en-US" dirty="0"/>
              <a:t>, M.D., M.A., J.D., LL.M &amp; Maria Erlinda Santiago</a:t>
            </a:r>
            <a:r>
              <a:rPr lang="en-US" baseline="30000" dirty="0"/>
              <a:t>2</a:t>
            </a:r>
            <a:r>
              <a:rPr lang="en-US" dirty="0"/>
              <a:t>, R.N., B.S.N., J.D. candidate’ 21</a:t>
            </a:r>
          </a:p>
        </p:txBody>
      </p:sp>
      <p:sp>
        <p:nvSpPr>
          <p:cNvPr id="21" name="Text Placeholder 3">
            <a:extLst>
              <a:ext uri="{FF2B5EF4-FFF2-40B4-BE49-F238E27FC236}">
                <a16:creationId xmlns:a16="http://schemas.microsoft.com/office/drawing/2014/main" id="{BA0EE7E2-42C6-324F-8F45-7ACB55A2CDC7}"/>
              </a:ext>
            </a:extLst>
          </p:cNvPr>
          <p:cNvSpPr>
            <a:spLocks noGrp="1"/>
          </p:cNvSpPr>
          <p:nvPr>
            <p:ph type="body" sz="quarter" idx="10"/>
          </p:nvPr>
        </p:nvSpPr>
        <p:spPr>
          <a:xfrm>
            <a:off x="9271970" y="2784026"/>
            <a:ext cx="25505709" cy="1040285"/>
          </a:xfrm>
        </p:spPr>
        <p:txBody>
          <a:bodyPr/>
          <a:lstStyle/>
          <a:p>
            <a:r>
              <a:rPr lang="en-US" baseline="30000" dirty="0"/>
              <a:t>1</a:t>
            </a:r>
            <a:r>
              <a:rPr lang="en-US" dirty="0"/>
              <a:t>Los Angeles County Medical Association &amp;  </a:t>
            </a:r>
            <a:r>
              <a:rPr lang="en-US" baseline="30000" dirty="0"/>
              <a:t>2</a:t>
            </a:r>
            <a:r>
              <a:rPr lang="en-US" dirty="0"/>
              <a:t>Southwestern Law School</a:t>
            </a:r>
          </a:p>
          <a:p>
            <a:endParaRPr lang="en-US" dirty="0"/>
          </a:p>
        </p:txBody>
      </p:sp>
      <p:pic>
        <p:nvPicPr>
          <p:cNvPr id="22" name="Picture 2" descr="page1image4108090832">
            <a:extLst>
              <a:ext uri="{FF2B5EF4-FFF2-40B4-BE49-F238E27FC236}">
                <a16:creationId xmlns:a16="http://schemas.microsoft.com/office/drawing/2014/main" id="{B223F148-BC3E-914B-A831-FB9A967DCE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41761" y="624881"/>
            <a:ext cx="3152879" cy="3152879"/>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A picture containing drawing, room&#10;&#10;Description automatically generated">
            <a:extLst>
              <a:ext uri="{FF2B5EF4-FFF2-40B4-BE49-F238E27FC236}">
                <a16:creationId xmlns:a16="http://schemas.microsoft.com/office/drawing/2014/main" id="{31C81084-E775-F049-BBED-36B0BFA38ADB}"/>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758461" y="603754"/>
            <a:ext cx="3152878" cy="3152878"/>
          </a:xfrm>
          <a:prstGeom prst="rect">
            <a:avLst/>
          </a:prstGeom>
          <a:noFill/>
          <a:extLst>
            <a:ext uri="{909E8E84-426E-40DD-AFC4-6F175D3DCCD1}">
              <a14:hiddenFill xmlns:a14="http://schemas.microsoft.com/office/drawing/2010/main">
                <a:solidFill>
                  <a:srgbClr val="FFFFFF"/>
                </a:solidFill>
              </a14:hiddenFill>
            </a:ext>
          </a:extLst>
        </p:spPr>
      </p:pic>
      <p:sp>
        <p:nvSpPr>
          <p:cNvPr id="24" name="Text Placeholder 4">
            <a:extLst>
              <a:ext uri="{FF2B5EF4-FFF2-40B4-BE49-F238E27FC236}">
                <a16:creationId xmlns:a16="http://schemas.microsoft.com/office/drawing/2014/main" id="{01E28C24-D5E9-D449-A93C-4928B7E17513}"/>
              </a:ext>
            </a:extLst>
          </p:cNvPr>
          <p:cNvSpPr>
            <a:spLocks noGrp="1"/>
          </p:cNvSpPr>
          <p:nvPr>
            <p:ph type="body" sz="quarter" idx="15"/>
          </p:nvPr>
        </p:nvSpPr>
        <p:spPr>
          <a:xfrm>
            <a:off x="454747" y="4669669"/>
            <a:ext cx="10059099" cy="553998"/>
          </a:xfrm>
          <a:solidFill>
            <a:schemeClr val="accent2"/>
          </a:solidFill>
        </p:spPr>
        <p:txBody>
          <a:bodyPr/>
          <a:lstStyle/>
          <a:p>
            <a:r>
              <a:rPr lang="en-US" dirty="0"/>
              <a:t>INTRODUCTION</a:t>
            </a:r>
          </a:p>
        </p:txBody>
      </p:sp>
      <p:sp>
        <p:nvSpPr>
          <p:cNvPr id="26" name="Text Placeholder 5">
            <a:extLst>
              <a:ext uri="{FF2B5EF4-FFF2-40B4-BE49-F238E27FC236}">
                <a16:creationId xmlns:a16="http://schemas.microsoft.com/office/drawing/2014/main" id="{2E67C5A4-AB5C-4A44-A18E-201AD6D95496}"/>
              </a:ext>
            </a:extLst>
          </p:cNvPr>
          <p:cNvSpPr txBox="1">
            <a:spLocks/>
          </p:cNvSpPr>
          <p:nvPr/>
        </p:nvSpPr>
        <p:spPr>
          <a:xfrm>
            <a:off x="455099" y="5274538"/>
            <a:ext cx="10058399" cy="9701117"/>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     COVID-19 created a public health emergency that imposed a significant constraint on the traditional way of delivering health care. Federal, state and local governance have issued provisions altering health care services. The recommendations include the use of computers and/or smart-phone devices to conduct virtual care in both inpatient and outpatient settings. </a:t>
            </a:r>
          </a:p>
          <a:p>
            <a:r>
              <a:rPr lang="en-US" dirty="0"/>
              <a:t>     Although these provisions are necessary during this unprecedented time, it raises concerns about the potential liability of medical providers. At issue is the standard of care: can a medical provider(s) render the same standard of care without a physical assessment even if the provider conducts various diagnostic tests?  To put the issue more succinctly, is the medical provider(s) at an increased risk of negligent health care if video-conferencing with a patient leads to a bad patient outcome? </a:t>
            </a:r>
          </a:p>
        </p:txBody>
      </p:sp>
      <p:sp>
        <p:nvSpPr>
          <p:cNvPr id="27" name="Text Placeholder 6">
            <a:extLst>
              <a:ext uri="{FF2B5EF4-FFF2-40B4-BE49-F238E27FC236}">
                <a16:creationId xmlns:a16="http://schemas.microsoft.com/office/drawing/2014/main" id="{5DC14EA2-0C14-DC45-8914-6A3162C30361}"/>
              </a:ext>
            </a:extLst>
          </p:cNvPr>
          <p:cNvSpPr>
            <a:spLocks noGrp="1"/>
          </p:cNvSpPr>
          <p:nvPr>
            <p:ph type="body" sz="quarter" idx="17"/>
          </p:nvPr>
        </p:nvSpPr>
        <p:spPr>
          <a:xfrm>
            <a:off x="454748" y="14607280"/>
            <a:ext cx="10059099" cy="553998"/>
          </a:xfrm>
          <a:solidFill>
            <a:schemeClr val="accent2"/>
          </a:solidFill>
        </p:spPr>
        <p:txBody>
          <a:bodyPr/>
          <a:lstStyle/>
          <a:p>
            <a:r>
              <a:rPr lang="en-US" dirty="0"/>
              <a:t>OBJECTIVES</a:t>
            </a:r>
          </a:p>
        </p:txBody>
      </p:sp>
      <p:sp>
        <p:nvSpPr>
          <p:cNvPr id="28" name="Text Placeholder 7">
            <a:extLst>
              <a:ext uri="{FF2B5EF4-FFF2-40B4-BE49-F238E27FC236}">
                <a16:creationId xmlns:a16="http://schemas.microsoft.com/office/drawing/2014/main" id="{B9C0B975-E8CE-EE43-8522-22A68DCD1592}"/>
              </a:ext>
            </a:extLst>
          </p:cNvPr>
          <p:cNvSpPr>
            <a:spLocks noGrp="1"/>
          </p:cNvSpPr>
          <p:nvPr>
            <p:ph type="body" sz="quarter" idx="23"/>
          </p:nvPr>
        </p:nvSpPr>
        <p:spPr>
          <a:xfrm>
            <a:off x="434746" y="14922631"/>
            <a:ext cx="10058399" cy="2523768"/>
          </a:xfrm>
        </p:spPr>
        <p:txBody>
          <a:bodyPr/>
          <a:lstStyle/>
          <a:p>
            <a:pPr marL="342900" indent="-342900">
              <a:buAutoNum type="arabicPeriod"/>
            </a:pPr>
            <a:r>
              <a:rPr lang="en-US" dirty="0"/>
              <a:t>Background;</a:t>
            </a:r>
          </a:p>
          <a:p>
            <a:pPr marL="342900" indent="-342900">
              <a:buAutoNum type="arabicPeriod"/>
            </a:pPr>
            <a:r>
              <a:rPr lang="en-US" dirty="0"/>
              <a:t>Civil litigation Risks;</a:t>
            </a:r>
          </a:p>
          <a:p>
            <a:pPr marL="342900" indent="-342900">
              <a:buAutoNum type="arabicPeriod"/>
            </a:pPr>
            <a:r>
              <a:rPr lang="en-US" dirty="0"/>
              <a:t>Federal and state agency actions;</a:t>
            </a:r>
          </a:p>
        </p:txBody>
      </p:sp>
      <p:sp>
        <p:nvSpPr>
          <p:cNvPr id="31" name="Text Placeholder 6">
            <a:extLst>
              <a:ext uri="{FF2B5EF4-FFF2-40B4-BE49-F238E27FC236}">
                <a16:creationId xmlns:a16="http://schemas.microsoft.com/office/drawing/2014/main" id="{5B0899CE-372E-9F42-A363-632A6BC00D83}"/>
              </a:ext>
            </a:extLst>
          </p:cNvPr>
          <p:cNvSpPr txBox="1">
            <a:spLocks/>
          </p:cNvSpPr>
          <p:nvPr/>
        </p:nvSpPr>
        <p:spPr>
          <a:xfrm>
            <a:off x="454747" y="17061977"/>
            <a:ext cx="10059099"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BACKGROUND</a:t>
            </a:r>
          </a:p>
        </p:txBody>
      </p:sp>
      <p:sp>
        <p:nvSpPr>
          <p:cNvPr id="32" name="Text Placeholder 7">
            <a:extLst>
              <a:ext uri="{FF2B5EF4-FFF2-40B4-BE49-F238E27FC236}">
                <a16:creationId xmlns:a16="http://schemas.microsoft.com/office/drawing/2014/main" id="{9C381E5E-BA0D-E244-AE27-77D8E9D6BE34}"/>
              </a:ext>
            </a:extLst>
          </p:cNvPr>
          <p:cNvSpPr txBox="1">
            <a:spLocks/>
          </p:cNvSpPr>
          <p:nvPr/>
        </p:nvSpPr>
        <p:spPr>
          <a:xfrm>
            <a:off x="363449" y="17446399"/>
            <a:ext cx="10059099" cy="16102870"/>
          </a:xfrm>
          <a:prstGeom prst="rect">
            <a:avLst/>
          </a:prstGeom>
        </p:spPr>
        <p:txBody>
          <a:bodyPr wrap="square" lIns="365760" tIns="365760" rIns="365760" bIns="365760">
            <a:spAutoFit/>
          </a:bodyPr>
          <a:lstStyle>
            <a:lvl1pPr marL="0" indent="0" algn="l" defTabSz="1706843" rtl="0" eaLnBrk="1" latinLnBrk="0" hangingPunct="1">
              <a:spcBef>
                <a:spcPct val="20000"/>
              </a:spcBef>
              <a:buFont typeface="Arial" pitchFamily="34" charset="0"/>
              <a:buNone/>
              <a:tabLst/>
              <a:defRPr lang="en-US" sz="1800" kern="1200" dirty="0">
                <a:solidFill>
                  <a:schemeClr val="tx1"/>
                </a:solidFill>
                <a:latin typeface="+mn-lt"/>
                <a:ea typeface="+mn-ea"/>
                <a:cs typeface="+mn-cs"/>
              </a:defRPr>
            </a:lvl1pPr>
            <a:lvl2pPr marL="461963" indent="-231775" algn="l" defTabSz="1706843" rtl="0" eaLnBrk="1" latinLnBrk="0" hangingPunct="1">
              <a:spcBef>
                <a:spcPct val="20000"/>
              </a:spcBef>
              <a:buFont typeface="Arial" pitchFamily="34" charset="0"/>
              <a:buChar char="–"/>
              <a:tabLst/>
              <a:defRPr lang="en-US" sz="1400" kern="1200" dirty="0">
                <a:solidFill>
                  <a:schemeClr val="tx1"/>
                </a:solidFill>
                <a:latin typeface="+mn-lt"/>
                <a:ea typeface="+mn-ea"/>
                <a:cs typeface="+mn-cs"/>
              </a:defRPr>
            </a:lvl2pPr>
            <a:lvl3pPr marL="461963" indent="-231775" algn="l" defTabSz="1706843" rtl="0" eaLnBrk="1" latinLnBrk="0" hangingPunct="1">
              <a:spcBef>
                <a:spcPct val="20000"/>
              </a:spcBef>
              <a:buFont typeface="Arial" pitchFamily="34" charset="0"/>
              <a:buChar char="•"/>
              <a:tabLst/>
              <a:defRPr lang="en-US" sz="1100" kern="1200" dirty="0">
                <a:solidFill>
                  <a:schemeClr val="tx1"/>
                </a:solidFill>
                <a:latin typeface="+mn-lt"/>
                <a:ea typeface="+mn-ea"/>
                <a:cs typeface="+mn-cs"/>
              </a:defRPr>
            </a:lvl3pPr>
            <a:lvl4pPr marL="461963" indent="-231775" algn="l" defTabSz="1706843" rtl="0" eaLnBrk="1" latinLnBrk="0" hangingPunct="1">
              <a:spcBef>
                <a:spcPct val="20000"/>
              </a:spcBef>
              <a:buFont typeface="Arial" pitchFamily="34" charset="0"/>
              <a:buChar char="–"/>
              <a:tabLst/>
              <a:defRPr lang="en-US" sz="900" kern="1200" dirty="0">
                <a:solidFill>
                  <a:schemeClr val="tx1"/>
                </a:solidFill>
                <a:latin typeface="+mn-lt"/>
                <a:ea typeface="+mn-ea"/>
                <a:cs typeface="+mn-cs"/>
              </a:defRPr>
            </a:lvl4pPr>
            <a:lvl5pPr marL="461963" indent="-231775" algn="l" defTabSz="1706843" rtl="0" eaLnBrk="1" latinLnBrk="0" hangingPunct="1">
              <a:spcBef>
                <a:spcPct val="20000"/>
              </a:spcBef>
              <a:buFont typeface="Arial" pitchFamily="34" charset="0"/>
              <a:buChar char="»"/>
              <a:tabLst/>
              <a:defRPr lang="en-US" sz="900" kern="1200" dirty="0">
                <a:solidFill>
                  <a:schemeClr val="tx1"/>
                </a:solidFill>
                <a:latin typeface="+mn-lt"/>
                <a:ea typeface="+mn-ea"/>
                <a:cs typeface="+mn-cs"/>
              </a:defRPr>
            </a:lvl5pPr>
            <a:lvl6pPr marL="4693820"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6pPr>
            <a:lvl7pPr marL="5547241"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7pPr>
            <a:lvl8pPr marL="6400663"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8pPr>
            <a:lvl9pPr marL="7254085"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9pPr>
          </a:lstStyle>
          <a:p>
            <a:r>
              <a:rPr lang="en-US" sz="3200" dirty="0"/>
              <a:t>     All state boards and osteopathic boards are members of the Federation of State Medical Boards (FSMB) and thus, subscribe to the Federation of State Medical Boards §9:16.30 definition of telemedicine. Under FSMB, telemedicine is the practice of “using electronic communications, information technology or other means between a licensee in one location and a patient in another location with or without an intervening healthcare provider.”</a:t>
            </a:r>
            <a:r>
              <a:rPr lang="en-US" sz="3200" baseline="30000" dirty="0"/>
              <a:t>1, 2</a:t>
            </a:r>
          </a:p>
          <a:p>
            <a:r>
              <a:rPr lang="en-US" sz="3200" dirty="0"/>
              <a:t>     Under the policy guidelines, telemedicine goes beyond an “audio-only, telephone conversation, e-mail/instant messaging conversation or fax.”</a:t>
            </a:r>
            <a:r>
              <a:rPr lang="en-US" sz="3200" baseline="30000" dirty="0"/>
              <a:t>3</a:t>
            </a:r>
            <a:r>
              <a:rPr lang="en-US" sz="3200" dirty="0"/>
              <a:t> It involves the “application of secure video-conferencing to provide or support healthcare delivery by replicating the interaction of a traditional encounter between a provider and a patient.”</a:t>
            </a:r>
            <a:r>
              <a:rPr lang="en-US" sz="3200" baseline="30000" dirty="0"/>
              <a:t>4</a:t>
            </a:r>
          </a:p>
          <a:p>
            <a:r>
              <a:rPr lang="en-US" sz="3200" dirty="0"/>
              <a:t>     Under FSMB, the practice of telemedicine includes</a:t>
            </a:r>
            <a:r>
              <a:rPr lang="en-US" sz="3200" baseline="30000" dirty="0"/>
              <a:t>5</a:t>
            </a:r>
            <a:r>
              <a:rPr lang="en-US" sz="3200" dirty="0"/>
              <a:t>:</a:t>
            </a:r>
          </a:p>
          <a:p>
            <a:pPr marL="285750" indent="-285750">
              <a:buFont typeface="Arial" panose="020B0604020202020204" pitchFamily="34" charset="0"/>
              <a:buChar char="•"/>
            </a:pPr>
            <a:r>
              <a:rPr lang="en-US" sz="3200" dirty="0"/>
              <a:t>The establishment of physician-patient relationship;</a:t>
            </a:r>
          </a:p>
          <a:p>
            <a:pPr marL="285750" indent="-285750">
              <a:buFont typeface="Arial" panose="020B0604020202020204" pitchFamily="34" charset="0"/>
              <a:buChar char="•"/>
            </a:pPr>
            <a:r>
              <a:rPr lang="en-US" sz="3200" dirty="0"/>
              <a:t>The physician must be licensed by or under the jurisdiction of the medical board of the state where the patient is located;</a:t>
            </a:r>
          </a:p>
          <a:p>
            <a:pPr marL="285750" indent="-285750">
              <a:buFont typeface="Arial" panose="020B0604020202020204" pitchFamily="34" charset="0"/>
              <a:buChar char="•"/>
            </a:pPr>
            <a:r>
              <a:rPr lang="en-US" sz="3200" dirty="0"/>
              <a:t>A documented medical evaluation must be performed and relevant clinical history obtained;</a:t>
            </a:r>
          </a:p>
          <a:p>
            <a:pPr marL="285750" indent="-285750">
              <a:buFont typeface="Arial" panose="020B0604020202020204" pitchFamily="34" charset="0"/>
              <a:buChar char="•"/>
            </a:pPr>
            <a:r>
              <a:rPr lang="en-US" sz="3200" dirty="0"/>
              <a:t>An informed consent must be obtained, documented and maintained. </a:t>
            </a:r>
          </a:p>
          <a:p>
            <a:endParaRPr lang="en-US" sz="3200" dirty="0"/>
          </a:p>
          <a:p>
            <a:r>
              <a:rPr lang="en-US" sz="3200" baseline="30000" dirty="0"/>
              <a:t> </a:t>
            </a:r>
          </a:p>
        </p:txBody>
      </p:sp>
      <p:sp>
        <p:nvSpPr>
          <p:cNvPr id="33" name="Text Placeholder 6">
            <a:extLst>
              <a:ext uri="{FF2B5EF4-FFF2-40B4-BE49-F238E27FC236}">
                <a16:creationId xmlns:a16="http://schemas.microsoft.com/office/drawing/2014/main" id="{0184E068-537F-CE40-AD73-FF3250EF358A}"/>
              </a:ext>
            </a:extLst>
          </p:cNvPr>
          <p:cNvSpPr txBox="1">
            <a:spLocks/>
          </p:cNvSpPr>
          <p:nvPr/>
        </p:nvSpPr>
        <p:spPr>
          <a:xfrm>
            <a:off x="11436773" y="4669669"/>
            <a:ext cx="10059098"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CIVIL LITIGATION RISKS</a:t>
            </a:r>
          </a:p>
        </p:txBody>
      </p:sp>
      <p:sp>
        <p:nvSpPr>
          <p:cNvPr id="34" name="Text Placeholder 9">
            <a:extLst>
              <a:ext uri="{FF2B5EF4-FFF2-40B4-BE49-F238E27FC236}">
                <a16:creationId xmlns:a16="http://schemas.microsoft.com/office/drawing/2014/main" id="{66F64FAA-F38F-FF42-A732-9CCE51F1846A}"/>
              </a:ext>
            </a:extLst>
          </p:cNvPr>
          <p:cNvSpPr txBox="1">
            <a:spLocks/>
          </p:cNvSpPr>
          <p:nvPr/>
        </p:nvSpPr>
        <p:spPr>
          <a:xfrm>
            <a:off x="11262599" y="4871323"/>
            <a:ext cx="10258049" cy="29694283"/>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Litigation risks arise when there is a breakdown in the physician-patient relationship. Considered to be the “cornerstone of the medical profession,”</a:t>
            </a:r>
            <a:r>
              <a:rPr lang="en-US" baseline="30000" dirty="0"/>
              <a:t>6</a:t>
            </a:r>
            <a:r>
              <a:rPr lang="en-US" dirty="0"/>
              <a:t> a poor relationship between provider and patient has a high correlation with malpractice litigation.</a:t>
            </a:r>
            <a:r>
              <a:rPr lang="en-US" baseline="30000" dirty="0"/>
              <a:t>7</a:t>
            </a:r>
            <a:endParaRPr lang="en-US" dirty="0"/>
          </a:p>
          <a:p>
            <a:r>
              <a:rPr lang="en-US" dirty="0"/>
              <a:t>    This relationship remains a requirement in virtual care. Even though federal, state and local governments have loosened the restrictions, at this time, there is no case law to suggest that the courts will disregard this precedence. </a:t>
            </a:r>
          </a:p>
          <a:p>
            <a:endParaRPr lang="en-US" dirty="0"/>
          </a:p>
          <a:p>
            <a:r>
              <a:rPr lang="en-US" dirty="0"/>
              <a:t>   For instance, in Arizona, the Court of Appeals upheld the decision by the Arizona State Medical Board to  impose sanctions on a physician after the provider deviated from the standard of care. </a:t>
            </a:r>
          </a:p>
          <a:p>
            <a:r>
              <a:rPr lang="en-US" dirty="0"/>
              <a:t>     In </a:t>
            </a:r>
            <a:r>
              <a:rPr lang="en-US" i="1" dirty="0"/>
              <a:t>Golob v. Arizona Medical Board </a:t>
            </a:r>
            <a:r>
              <a:rPr lang="en-US" dirty="0"/>
              <a:t>176 P.3d 705 (2008), the defendant, who was a licensed physician in the state, worked for Secure Medi-Cal, Inc. The physician prescribed medication online using the online questionnaires completed by the patients. However, under Arizona Revised Statutes (A.R.S) § 32-1401(27)(ss) (Supp. 2006), medical providers must conduct themselves in a professional manner and must not “prescrib[e], dispens[e] or furnish[e] a prescription medication ... to a person unless the licensee first conducts a physical examination of that person or has previously established a doctor-patient relationship.”</a:t>
            </a:r>
            <a:r>
              <a:rPr lang="en-US" baseline="30000" dirty="0"/>
              <a:t>8 </a:t>
            </a:r>
            <a:r>
              <a:rPr lang="en-US" dirty="0"/>
              <a:t>Even though the defendant did not perform any physical examination, did not conduct any face-to-face contact with the patients, the defendant argued that reviewing the patient’s online medical questionnaire is tantamount to establishing physician-patient relationship. The court disagreed and ruled against the defendant.</a:t>
            </a:r>
            <a:r>
              <a:rPr lang="en-US" baseline="30000" dirty="0"/>
              <a:t>9</a:t>
            </a:r>
            <a:r>
              <a:rPr lang="en-US" dirty="0"/>
              <a:t> </a:t>
            </a:r>
          </a:p>
          <a:p>
            <a:r>
              <a:rPr lang="en-US" dirty="0"/>
              <a:t>     In a similar case, </a:t>
            </a:r>
            <a:r>
              <a:rPr lang="en-US" i="1" dirty="0"/>
              <a:t>Jones v. N. Dakota State. Bd. of Med. Examiners</a:t>
            </a:r>
            <a:r>
              <a:rPr lang="en-US" b="1" i="1" dirty="0"/>
              <a:t> </a:t>
            </a:r>
            <a:r>
              <a:rPr lang="en-US" i="1" dirty="0"/>
              <a:t>691 N.W 2d 251, 253, 257-259 (2005),</a:t>
            </a:r>
            <a:r>
              <a:rPr lang="en-US" dirty="0"/>
              <a:t> the Supreme Court of North Dakota agreed with the state board’s decision that the defendant breached the standard of care by failing to establish traditional physician-patient relationship. Though the court agreed with the state board, the court reversed and remanded the case because of procedural issues when the state board failed to explain its rationale for not adopting the Administrative Law Judge’s recommendation to sanction the physician first before revoking his medical license. </a:t>
            </a:r>
          </a:p>
          <a:p>
            <a:r>
              <a:rPr lang="en-US" dirty="0"/>
              <a:t>      In this case, the court cited the North Dakota Century Code § 43-17-31(6) and (21) which state that a disciplinary action may be imposed on a physician if there was a “performance of any dishonorable, unethical or unprofessional conduct likely to deceive, defraud or harm the public” and/or “a continued pattern of inappropriate care as </a:t>
            </a:r>
          </a:p>
          <a:p>
            <a:endParaRPr lang="en-US" dirty="0"/>
          </a:p>
          <a:p>
            <a:endParaRPr lang="en-US" dirty="0"/>
          </a:p>
        </p:txBody>
      </p:sp>
      <p:sp>
        <p:nvSpPr>
          <p:cNvPr id="35" name="Text Placeholder 11">
            <a:extLst>
              <a:ext uri="{FF2B5EF4-FFF2-40B4-BE49-F238E27FC236}">
                <a16:creationId xmlns:a16="http://schemas.microsoft.com/office/drawing/2014/main" id="{FF8E200B-5E21-564C-B8AB-6DF47E4127C3}"/>
              </a:ext>
            </a:extLst>
          </p:cNvPr>
          <p:cNvSpPr txBox="1">
            <a:spLocks/>
          </p:cNvSpPr>
          <p:nvPr/>
        </p:nvSpPr>
        <p:spPr>
          <a:xfrm>
            <a:off x="22418799" y="4408734"/>
            <a:ext cx="10023101" cy="17974151"/>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a physician including unnecessary surgery.”</a:t>
            </a:r>
            <a:r>
              <a:rPr lang="en-US" baseline="30000" dirty="0"/>
              <a:t>10</a:t>
            </a:r>
            <a:r>
              <a:rPr lang="en-US" dirty="0"/>
              <a:t> Several expert witnesses in the </a:t>
            </a:r>
            <a:r>
              <a:rPr lang="en-US" i="1" dirty="0"/>
              <a:t>Jones</a:t>
            </a:r>
            <a:r>
              <a:rPr lang="en-US" dirty="0"/>
              <a:t>’ case established  that prescribing medications based solely on an online questionnaire is inappropriate and does not establish physician-patient relationship.</a:t>
            </a:r>
            <a:r>
              <a:rPr lang="en-US" baseline="30000" dirty="0"/>
              <a:t>11</a:t>
            </a:r>
            <a:r>
              <a:rPr lang="en-US" dirty="0"/>
              <a:t> </a:t>
            </a:r>
          </a:p>
          <a:p>
            <a:r>
              <a:rPr lang="en-US" dirty="0"/>
              <a:t>     One of the experts stated that physician-patient relationship requires “documented patient evaluation" or a “face-to-face evaluation in which the patient actually presents their symptoms” and a “dialogue between the physician and the patient about the risk and benefits of the treatment.”</a:t>
            </a:r>
            <a:r>
              <a:rPr lang="en-US" baseline="30000" dirty="0"/>
              <a:t>12 </a:t>
            </a:r>
            <a:r>
              <a:rPr lang="en-US" dirty="0"/>
              <a:t> The court also cited the state board special committee’s recommendation that a history and a physical should have been performed prior to dispensing a prescription.</a:t>
            </a:r>
            <a:r>
              <a:rPr lang="en-US" baseline="30000" dirty="0"/>
              <a:t>13</a:t>
            </a:r>
          </a:p>
          <a:p>
            <a:endParaRPr lang="en-US" dirty="0"/>
          </a:p>
          <a:p>
            <a:r>
              <a:rPr lang="en-US" dirty="0"/>
              <a:t>     In California, the appellate court set the stage to criminally prosecute a Colorado licensed physician by invoking a 109-year-old case law, </a:t>
            </a:r>
            <a:r>
              <a:rPr lang="en-US" i="1" dirty="0"/>
              <a:t>Strassheim v. Daily</a:t>
            </a:r>
            <a:r>
              <a:rPr lang="en-US" dirty="0"/>
              <a:t>, to establish jurisdiction over the defendant even though the offense occurred in cyberspace.</a:t>
            </a:r>
            <a:r>
              <a:rPr lang="en-US" baseline="30000" dirty="0"/>
              <a:t>14</a:t>
            </a:r>
          </a:p>
          <a:p>
            <a:r>
              <a:rPr lang="en-US" dirty="0"/>
              <a:t>     In </a:t>
            </a:r>
            <a:r>
              <a:rPr lang="en-US" i="1" dirty="0"/>
              <a:t>Hageseth v. Superior Court </a:t>
            </a:r>
            <a:r>
              <a:rPr lang="en-US" dirty="0"/>
              <a:t>150 Cal. App. 4th 1399, 1403-1412 (2007), the Colorado licensed physician prescribed an anti-depressant  to a 19-year-old patient, who subsequently committed suicide two weeks later. The defendant was charged with felony offense for practicing medicine without a license in California, a violation of California Business and Professions Code §2052.</a:t>
            </a:r>
            <a:r>
              <a:rPr lang="en-US" baseline="30000" dirty="0"/>
              <a:t>15 </a:t>
            </a:r>
          </a:p>
          <a:p>
            <a:r>
              <a:rPr lang="en-US" dirty="0"/>
              <a:t>     This case is important because now California state government has “extraterritorial jurisdiction over unlicensed, out-of-state telemedicine providers who treat California residents.”</a:t>
            </a:r>
            <a:r>
              <a:rPr lang="en-US" baseline="30000" dirty="0"/>
              <a:t>16</a:t>
            </a:r>
          </a:p>
        </p:txBody>
      </p:sp>
      <p:sp>
        <p:nvSpPr>
          <p:cNvPr id="36" name="Text Placeholder 6">
            <a:extLst>
              <a:ext uri="{FF2B5EF4-FFF2-40B4-BE49-F238E27FC236}">
                <a16:creationId xmlns:a16="http://schemas.microsoft.com/office/drawing/2014/main" id="{BF24948A-D71B-BB46-8A99-3F41616ED342}"/>
              </a:ext>
            </a:extLst>
          </p:cNvPr>
          <p:cNvSpPr txBox="1">
            <a:spLocks/>
          </p:cNvSpPr>
          <p:nvPr/>
        </p:nvSpPr>
        <p:spPr>
          <a:xfrm>
            <a:off x="22405606" y="22579136"/>
            <a:ext cx="10059099"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FEDERAL AGENCY ACTION relating to telemedicine</a:t>
            </a:r>
          </a:p>
        </p:txBody>
      </p:sp>
      <p:sp>
        <p:nvSpPr>
          <p:cNvPr id="37" name="Text Placeholder 11">
            <a:extLst>
              <a:ext uri="{FF2B5EF4-FFF2-40B4-BE49-F238E27FC236}">
                <a16:creationId xmlns:a16="http://schemas.microsoft.com/office/drawing/2014/main" id="{8AEB4ED4-595E-B448-A3ED-0D9423BFFA0A}"/>
              </a:ext>
            </a:extLst>
          </p:cNvPr>
          <p:cNvSpPr txBox="1">
            <a:spLocks/>
          </p:cNvSpPr>
          <p:nvPr/>
        </p:nvSpPr>
        <p:spPr>
          <a:xfrm>
            <a:off x="22383152" y="22856135"/>
            <a:ext cx="10023100" cy="11609332"/>
          </a:xfrm>
          <a:prstGeom prst="rect">
            <a:avLst/>
          </a:prstGeom>
        </p:spPr>
        <p:txBody>
          <a:bodyPr wrap="square" lIns="365760" tIns="365760" rIns="365760" bIns="365760">
            <a:spAutoFit/>
          </a:bodyPr>
          <a:lstStyle>
            <a:lvl1pPr marL="0" indent="0" algn="l" defTabSz="1706843" rtl="0" eaLnBrk="1" latinLnBrk="0" hangingPunct="1">
              <a:spcBef>
                <a:spcPct val="20000"/>
              </a:spcBef>
              <a:buFont typeface="Arial" pitchFamily="34" charset="0"/>
              <a:buNone/>
              <a:tabLst/>
              <a:defRPr lang="en-US" sz="1800" kern="1200" dirty="0">
                <a:solidFill>
                  <a:schemeClr val="tx1"/>
                </a:solidFill>
                <a:latin typeface="+mn-lt"/>
                <a:ea typeface="+mn-ea"/>
                <a:cs typeface="+mn-cs"/>
              </a:defRPr>
            </a:lvl1pPr>
            <a:lvl2pPr marL="461963" indent="-231775" algn="l" defTabSz="1706843" rtl="0" eaLnBrk="1" latinLnBrk="0" hangingPunct="1">
              <a:spcBef>
                <a:spcPct val="20000"/>
              </a:spcBef>
              <a:buFont typeface="Arial" pitchFamily="34" charset="0"/>
              <a:buChar char="–"/>
              <a:tabLst/>
              <a:defRPr lang="en-US" sz="1400" kern="1200" dirty="0">
                <a:solidFill>
                  <a:schemeClr val="tx1"/>
                </a:solidFill>
                <a:latin typeface="+mn-lt"/>
                <a:ea typeface="+mn-ea"/>
                <a:cs typeface="+mn-cs"/>
              </a:defRPr>
            </a:lvl2pPr>
            <a:lvl3pPr marL="461963" indent="-231775" algn="l" defTabSz="1706843" rtl="0" eaLnBrk="1" latinLnBrk="0" hangingPunct="1">
              <a:spcBef>
                <a:spcPct val="20000"/>
              </a:spcBef>
              <a:buFont typeface="Arial" pitchFamily="34" charset="0"/>
              <a:buChar char="•"/>
              <a:tabLst/>
              <a:defRPr lang="en-US" sz="1100" kern="1200" dirty="0">
                <a:solidFill>
                  <a:schemeClr val="tx1"/>
                </a:solidFill>
                <a:latin typeface="+mn-lt"/>
                <a:ea typeface="+mn-ea"/>
                <a:cs typeface="+mn-cs"/>
              </a:defRPr>
            </a:lvl3pPr>
            <a:lvl4pPr marL="461963" indent="-231775" algn="l" defTabSz="1706843" rtl="0" eaLnBrk="1" latinLnBrk="0" hangingPunct="1">
              <a:spcBef>
                <a:spcPct val="20000"/>
              </a:spcBef>
              <a:buFont typeface="Arial" pitchFamily="34" charset="0"/>
              <a:buChar char="–"/>
              <a:tabLst/>
              <a:defRPr lang="en-US" sz="900" kern="1200" dirty="0">
                <a:solidFill>
                  <a:schemeClr val="tx1"/>
                </a:solidFill>
                <a:latin typeface="+mn-lt"/>
                <a:ea typeface="+mn-ea"/>
                <a:cs typeface="+mn-cs"/>
              </a:defRPr>
            </a:lvl4pPr>
            <a:lvl5pPr marL="461963" indent="-231775" algn="l" defTabSz="1706843" rtl="0" eaLnBrk="1" latinLnBrk="0" hangingPunct="1">
              <a:spcBef>
                <a:spcPct val="20000"/>
              </a:spcBef>
              <a:buFont typeface="Arial" pitchFamily="34" charset="0"/>
              <a:buChar char="»"/>
              <a:tabLst/>
              <a:defRPr lang="en-US" sz="900" kern="1200" dirty="0">
                <a:solidFill>
                  <a:schemeClr val="tx1"/>
                </a:solidFill>
                <a:latin typeface="+mn-lt"/>
                <a:ea typeface="+mn-ea"/>
                <a:cs typeface="+mn-cs"/>
              </a:defRPr>
            </a:lvl5pPr>
            <a:lvl6pPr marL="4693820"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6pPr>
            <a:lvl7pPr marL="5547241"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7pPr>
            <a:lvl8pPr marL="6400663"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8pPr>
            <a:lvl9pPr marL="7254085" indent="-426711" algn="l" defTabSz="1706843" rtl="0" eaLnBrk="1" latinLnBrk="0" hangingPunct="1">
              <a:spcBef>
                <a:spcPct val="20000"/>
              </a:spcBef>
              <a:buFont typeface="Arial" pitchFamily="34" charset="0"/>
              <a:buChar char="•"/>
              <a:defRPr sz="3734" kern="1200">
                <a:solidFill>
                  <a:schemeClr val="tx1"/>
                </a:solidFill>
                <a:latin typeface="+mn-lt"/>
                <a:ea typeface="+mn-ea"/>
                <a:cs typeface="+mn-cs"/>
              </a:defRPr>
            </a:lvl9pPr>
          </a:lstStyle>
          <a:p>
            <a:r>
              <a:rPr lang="en-US" sz="3200" dirty="0"/>
              <a:t>     Because of the pandemic, federal regulations have been loosened to accommodate and encourage the use of telemedicine.  A few of the regulations that have been adopted include the Centers for Medicare and Medicaid Services Blanket Waiver. </a:t>
            </a:r>
          </a:p>
          <a:p>
            <a:r>
              <a:rPr lang="en-US" sz="3200" dirty="0"/>
              <a:t>     Under the CMS’ Blanket Waiver</a:t>
            </a:r>
            <a:r>
              <a:rPr lang="en-US" sz="3200" baseline="30000" dirty="0"/>
              <a:t>17</a:t>
            </a:r>
            <a:r>
              <a:rPr lang="en-US" sz="3200" dirty="0"/>
              <a:t>:</a:t>
            </a:r>
          </a:p>
          <a:p>
            <a:pPr marL="285750" indent="-285750">
              <a:buFont typeface="Arial" panose="020B0604020202020204" pitchFamily="34" charset="0"/>
              <a:buChar char="•"/>
            </a:pPr>
            <a:r>
              <a:rPr lang="en-US" sz="3200" dirty="0"/>
              <a:t>Health care providers are allowed the use of audio-only equipment;</a:t>
            </a:r>
          </a:p>
          <a:p>
            <a:pPr marL="285750" indent="-285750">
              <a:buFont typeface="Arial" panose="020B0604020202020204" pitchFamily="34" charset="0"/>
              <a:buChar char="•"/>
            </a:pPr>
            <a:r>
              <a:rPr lang="en-US" sz="3200" dirty="0"/>
              <a:t>Physicians in critical access hospitals do not need to be physically present to provide medical direction, consultation and supervision services though the physician must be available through telephone or electronic communication for consultation, assistance with medical emergencies. </a:t>
            </a:r>
          </a:p>
          <a:p>
            <a:pPr marL="285750" indent="-285750">
              <a:buFont typeface="Arial" panose="020B0604020202020204" pitchFamily="34" charset="0"/>
              <a:buChar char="•"/>
            </a:pPr>
            <a:endParaRPr lang="en-US" sz="3200" dirty="0"/>
          </a:p>
          <a:p>
            <a:endParaRPr lang="en-US" sz="3200" dirty="0"/>
          </a:p>
          <a:p>
            <a:endParaRPr lang="en-US" sz="3200" dirty="0"/>
          </a:p>
          <a:p>
            <a:pPr marL="285750" indent="-285750">
              <a:buFont typeface="Arial" panose="020B0604020202020204" pitchFamily="34" charset="0"/>
              <a:buChar char="•"/>
            </a:pPr>
            <a:endParaRPr lang="en-US" sz="3200" dirty="0"/>
          </a:p>
          <a:p>
            <a:endParaRPr lang="en-US" dirty="0"/>
          </a:p>
        </p:txBody>
      </p:sp>
      <p:sp>
        <p:nvSpPr>
          <p:cNvPr id="38" name="Text Placeholder 6">
            <a:extLst>
              <a:ext uri="{FF2B5EF4-FFF2-40B4-BE49-F238E27FC236}">
                <a16:creationId xmlns:a16="http://schemas.microsoft.com/office/drawing/2014/main" id="{9C76680C-65B1-CC4C-886E-5201987F6B25}"/>
              </a:ext>
            </a:extLst>
          </p:cNvPr>
          <p:cNvSpPr txBox="1">
            <a:spLocks/>
          </p:cNvSpPr>
          <p:nvPr/>
        </p:nvSpPr>
        <p:spPr>
          <a:xfrm>
            <a:off x="33436513" y="4680445"/>
            <a:ext cx="10059099"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STATE AGENCY ACTION relating to telemedicine</a:t>
            </a:r>
          </a:p>
        </p:txBody>
      </p:sp>
      <p:sp>
        <p:nvSpPr>
          <p:cNvPr id="39" name="Text Placeholder 13">
            <a:extLst>
              <a:ext uri="{FF2B5EF4-FFF2-40B4-BE49-F238E27FC236}">
                <a16:creationId xmlns:a16="http://schemas.microsoft.com/office/drawing/2014/main" id="{B840376E-FECD-5048-A7B4-4FDCB924D4FB}"/>
              </a:ext>
            </a:extLst>
          </p:cNvPr>
          <p:cNvSpPr txBox="1">
            <a:spLocks/>
          </p:cNvSpPr>
          <p:nvPr/>
        </p:nvSpPr>
        <p:spPr>
          <a:xfrm>
            <a:off x="33329969" y="5028294"/>
            <a:ext cx="10058400" cy="5761577"/>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     In the state of California, Governor Newsom issued an Executive Order N-43-20 which encourage the use of telehealth services to protect health care workers. Under the Executive Order, the state will not impose penalties for noncompliance with regulatory requirements and  also suspended the Business Professional Code </a:t>
            </a:r>
          </a:p>
          <a:p>
            <a:r>
              <a:rPr lang="en-US" dirty="0"/>
              <a:t>§ 2290.5 which states that a physician obtain a verbal or written consent before the use of telehealth services.</a:t>
            </a:r>
            <a:r>
              <a:rPr lang="en-US" baseline="30000" dirty="0"/>
              <a:t>19</a:t>
            </a:r>
          </a:p>
        </p:txBody>
      </p:sp>
      <p:sp>
        <p:nvSpPr>
          <p:cNvPr id="40" name="Text Placeholder 15">
            <a:extLst>
              <a:ext uri="{FF2B5EF4-FFF2-40B4-BE49-F238E27FC236}">
                <a16:creationId xmlns:a16="http://schemas.microsoft.com/office/drawing/2014/main" id="{12C139C2-6ECD-8F45-B133-A798B1E05563}"/>
              </a:ext>
            </a:extLst>
          </p:cNvPr>
          <p:cNvSpPr txBox="1">
            <a:spLocks/>
          </p:cNvSpPr>
          <p:nvPr/>
        </p:nvSpPr>
        <p:spPr>
          <a:xfrm>
            <a:off x="33400565" y="20197077"/>
            <a:ext cx="9987804" cy="11187678"/>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pPr marL="342900" indent="-342900">
              <a:buFont typeface="+mj-lt"/>
              <a:buAutoNum type="arabicPeriod"/>
            </a:pPr>
            <a:r>
              <a:rPr lang="en-US" sz="1800" dirty="0"/>
              <a:t> </a:t>
            </a:r>
            <a:r>
              <a:rPr lang="en-US" sz="1900" dirty="0"/>
              <a:t>§ 9:16.30. Telemedicine policy of the Federation of State Medical Boards, 1 Attorneys Medical Deskbook § 9:16.30.  </a:t>
            </a:r>
          </a:p>
          <a:p>
            <a:pPr marL="342900" indent="-342900">
              <a:buFont typeface="+mj-lt"/>
              <a:buAutoNum type="arabicPeriod"/>
            </a:pPr>
            <a:r>
              <a:rPr lang="en-US" sz="1900" dirty="0"/>
              <a:t>Federation of State Medical Boards, </a:t>
            </a:r>
            <a:r>
              <a:rPr lang="en-US" sz="1900" i="1" dirty="0"/>
              <a:t>Model Policy for the Appropriate Use of Telemedicine Technologies in the Practice of Medicine</a:t>
            </a:r>
            <a:r>
              <a:rPr lang="en-US" sz="1900" dirty="0"/>
              <a:t>, (2014) </a:t>
            </a:r>
            <a:r>
              <a:rPr lang="en-US" sz="1900" dirty="0">
                <a:hlinkClick r:id="rId6"/>
              </a:rPr>
              <a:t>https://www.fsmb.org/siteassets/advocacy/policies/fsmb_telemedicine_policy.pdf</a:t>
            </a:r>
            <a:r>
              <a:rPr lang="en-US" sz="1900" dirty="0"/>
              <a:t> (Last viewed August 3, 2020). </a:t>
            </a:r>
          </a:p>
          <a:p>
            <a:pPr marL="342900" indent="-342900">
              <a:buFont typeface="+mj-lt"/>
              <a:buAutoNum type="arabicPeriod"/>
            </a:pPr>
            <a:r>
              <a:rPr lang="en-US" sz="1900" i="1" dirty="0"/>
              <a:t>Id.</a:t>
            </a:r>
            <a:r>
              <a:rPr lang="en-US" sz="1900" dirty="0"/>
              <a:t> </a:t>
            </a:r>
          </a:p>
          <a:p>
            <a:pPr marL="342900" indent="-342900">
              <a:buFont typeface="+mj-lt"/>
              <a:buAutoNum type="arabicPeriod"/>
            </a:pPr>
            <a:r>
              <a:rPr lang="en-US" sz="1900" i="1" dirty="0"/>
              <a:t>Id. </a:t>
            </a:r>
          </a:p>
          <a:p>
            <a:pPr marL="342900" indent="-342900">
              <a:buFont typeface="+mj-lt"/>
              <a:buAutoNum type="arabicPeriod"/>
            </a:pPr>
            <a:r>
              <a:rPr lang="en-US" sz="1900" i="1" dirty="0"/>
              <a:t>Id. </a:t>
            </a:r>
          </a:p>
          <a:p>
            <a:pPr marL="342900" indent="-342900">
              <a:buFont typeface="+mj-lt"/>
              <a:buAutoNum type="arabicPeriod"/>
            </a:pPr>
            <a:r>
              <a:rPr lang="en-US" sz="1900" dirty="0"/>
              <a:t>Kristin E. Schleiter, </a:t>
            </a:r>
            <a:r>
              <a:rPr lang="en-US" sz="1900" i="1" dirty="0"/>
              <a:t>Difficult Patient-Physician Relationships and Risk of Medical Malpractice Litigation</a:t>
            </a:r>
            <a:r>
              <a:rPr lang="en-US" sz="1900" dirty="0"/>
              <a:t>, 11 Am. J. of Ethics, 242, 242-246 (2209) </a:t>
            </a:r>
            <a:r>
              <a:rPr lang="en-US" sz="1900" dirty="0">
                <a:hlinkClick r:id="rId7"/>
              </a:rPr>
              <a:t>https://journalofethics.ama-assn.org/article/difficult-patient-physician-relationships-and-risk-medical-malpractice-litigation/2009-03</a:t>
            </a:r>
            <a:r>
              <a:rPr lang="en-US" sz="1900" dirty="0"/>
              <a:t>. </a:t>
            </a:r>
          </a:p>
          <a:p>
            <a:pPr marL="342900" indent="-342900">
              <a:buFont typeface="+mj-lt"/>
              <a:buAutoNum type="arabicPeriod"/>
            </a:pPr>
            <a:r>
              <a:rPr lang="en-US" sz="1900" i="1" dirty="0"/>
              <a:t>Id. </a:t>
            </a:r>
          </a:p>
          <a:p>
            <a:pPr marL="342900" indent="-342900">
              <a:buFont typeface="+mj-lt"/>
              <a:buAutoNum type="arabicPeriod"/>
            </a:pPr>
            <a:r>
              <a:rPr lang="en-US" sz="1900" dirty="0"/>
              <a:t>Golob v. Arizona Medical Board 176 P.3d 705, 706 (9th Cir. 2008).</a:t>
            </a:r>
          </a:p>
          <a:p>
            <a:pPr marL="342900" indent="-342900">
              <a:buFont typeface="+mj-lt"/>
              <a:buAutoNum type="arabicPeriod"/>
            </a:pPr>
            <a:r>
              <a:rPr lang="en-US" sz="1900" i="1" dirty="0"/>
              <a:t>Id. </a:t>
            </a:r>
          </a:p>
          <a:p>
            <a:pPr marL="342900" indent="-342900">
              <a:buFont typeface="+mj-lt"/>
              <a:buAutoNum type="arabicPeriod"/>
            </a:pPr>
            <a:r>
              <a:rPr lang="en-US" sz="1900" i="1" dirty="0"/>
              <a:t>Jones v. N. Dakota State. Bd. of Med. Exam’r</a:t>
            </a:r>
            <a:r>
              <a:rPr lang="en-US" sz="1900" b="1" i="1" dirty="0"/>
              <a:t> </a:t>
            </a:r>
            <a:r>
              <a:rPr lang="en-US" sz="1900" dirty="0"/>
              <a:t>691 N.W 2d 251, 257-259 (2005).</a:t>
            </a:r>
          </a:p>
          <a:p>
            <a:pPr marL="342900" indent="-342900">
              <a:buFont typeface="+mj-lt"/>
              <a:buAutoNum type="arabicPeriod"/>
            </a:pPr>
            <a:r>
              <a:rPr lang="en-US" sz="1900" i="1" dirty="0"/>
              <a:t>Id.</a:t>
            </a:r>
          </a:p>
          <a:p>
            <a:pPr marL="342900" indent="-342900">
              <a:buFont typeface="+mj-lt"/>
              <a:buAutoNum type="arabicPeriod"/>
            </a:pPr>
            <a:r>
              <a:rPr lang="en-US" sz="1900" i="1" dirty="0"/>
              <a:t>Id.</a:t>
            </a:r>
          </a:p>
          <a:p>
            <a:pPr marL="342900" indent="-342900">
              <a:buFont typeface="+mj-lt"/>
              <a:buAutoNum type="arabicPeriod"/>
            </a:pPr>
            <a:r>
              <a:rPr lang="en-US" sz="1900" i="1" dirty="0"/>
              <a:t>Id.</a:t>
            </a:r>
            <a:endParaRPr lang="en-US" sz="1900" dirty="0"/>
          </a:p>
          <a:p>
            <a:pPr marL="342900" indent="-342900">
              <a:buFont typeface="+mj-lt"/>
              <a:buAutoNum type="arabicPeriod"/>
            </a:pPr>
            <a:r>
              <a:rPr lang="en-US" sz="1900" i="1" dirty="0"/>
              <a:t>Hageseth v. Superior Court </a:t>
            </a:r>
            <a:r>
              <a:rPr lang="en-US" sz="1900" dirty="0"/>
              <a:t>150 Cal. App. 4th 1399, 1403-1412 (2007).</a:t>
            </a:r>
          </a:p>
          <a:p>
            <a:pPr marL="342900" indent="-342900">
              <a:buFont typeface="+mj-lt"/>
              <a:buAutoNum type="arabicPeriod"/>
            </a:pPr>
            <a:r>
              <a:rPr lang="en-US" sz="1900" dirty="0"/>
              <a:t>Id.</a:t>
            </a:r>
          </a:p>
          <a:p>
            <a:pPr marL="342900" indent="-342900">
              <a:buFont typeface="+mj-lt"/>
              <a:buAutoNum type="arabicPeriod"/>
            </a:pPr>
            <a:r>
              <a:rPr lang="en-US" sz="1900" dirty="0"/>
              <a:t>Thomas R. McLean, </a:t>
            </a:r>
            <a:r>
              <a:rPr lang="en-US" sz="1900" i="1" dirty="0"/>
              <a:t>The use of extraterritorial jurisdiction as a regulatory tool in the international telemedicine market,  </a:t>
            </a:r>
            <a:r>
              <a:rPr lang="en-US" sz="1900" dirty="0"/>
              <a:t>15 J of Controversial Med. Claims, 21, 21-22 (2008).</a:t>
            </a:r>
          </a:p>
          <a:p>
            <a:pPr marL="342900" indent="-342900">
              <a:buFont typeface="+mj-lt"/>
              <a:buAutoNum type="arabicPeriod"/>
            </a:pPr>
            <a:r>
              <a:rPr lang="en-US" sz="1900" dirty="0"/>
              <a:t>CMS, </a:t>
            </a:r>
            <a:r>
              <a:rPr lang="en-US" sz="1900" i="1" dirty="0"/>
              <a:t>Covid-19 Emergency Declaration Blanket Waivers for HealthCare Providers</a:t>
            </a:r>
            <a:r>
              <a:rPr lang="en-US" sz="1900" dirty="0"/>
              <a:t>. </a:t>
            </a:r>
            <a:r>
              <a:rPr lang="en-US" sz="1900" dirty="0">
                <a:hlinkClick r:id="rId8"/>
              </a:rPr>
              <a:t>https://www.cms.gov/files/document/summary-covid-19-emergency-declaration-waivers.pdf</a:t>
            </a:r>
            <a:r>
              <a:rPr lang="en-US" sz="1900" dirty="0"/>
              <a:t> (Last viewed August 3, 2020). </a:t>
            </a:r>
          </a:p>
          <a:p>
            <a:pPr marL="342900" indent="-342900">
              <a:buFont typeface="+mj-lt"/>
              <a:buAutoNum type="arabicPeriod"/>
            </a:pPr>
            <a:r>
              <a:rPr lang="en-US" sz="1900" dirty="0"/>
              <a:t>Gavin Newsom, </a:t>
            </a:r>
            <a:r>
              <a:rPr lang="en-US" sz="1900" i="1" dirty="0"/>
              <a:t>Executive Order N-42-20</a:t>
            </a:r>
            <a:r>
              <a:rPr lang="en-US" sz="1900" dirty="0"/>
              <a:t> </a:t>
            </a:r>
            <a:r>
              <a:rPr lang="en-US" sz="1900" dirty="0">
                <a:hlinkClick r:id="rId9"/>
              </a:rPr>
              <a:t>https://www.gov.ca.gov/wp-content/uploads/2020/04/4.3.20-EO-N-43-20.pdf</a:t>
            </a:r>
            <a:r>
              <a:rPr lang="en-US" sz="1900" dirty="0"/>
              <a:t> (Last viewed August 3, 2020). </a:t>
            </a:r>
          </a:p>
          <a:p>
            <a:pPr marL="342900" indent="-342900">
              <a:buFont typeface="+mj-lt"/>
              <a:buAutoNum type="arabicPeriod"/>
            </a:pPr>
            <a:r>
              <a:rPr lang="en-US" sz="1900" i="1" dirty="0"/>
              <a:t>Id</a:t>
            </a:r>
            <a:r>
              <a:rPr lang="en-US" sz="1900" dirty="0"/>
              <a:t>.</a:t>
            </a:r>
          </a:p>
          <a:p>
            <a:endParaRPr lang="en-US" sz="1800" dirty="0"/>
          </a:p>
        </p:txBody>
      </p:sp>
      <p:sp>
        <p:nvSpPr>
          <p:cNvPr id="41" name="Text Placeholder 6">
            <a:extLst>
              <a:ext uri="{FF2B5EF4-FFF2-40B4-BE49-F238E27FC236}">
                <a16:creationId xmlns:a16="http://schemas.microsoft.com/office/drawing/2014/main" id="{6E798964-E6A0-F443-B27C-D0E2044785DC}"/>
              </a:ext>
            </a:extLst>
          </p:cNvPr>
          <p:cNvSpPr txBox="1">
            <a:spLocks/>
          </p:cNvSpPr>
          <p:nvPr/>
        </p:nvSpPr>
        <p:spPr>
          <a:xfrm>
            <a:off x="33375600" y="19920078"/>
            <a:ext cx="10059099"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REFERENCES</a:t>
            </a:r>
          </a:p>
        </p:txBody>
      </p:sp>
      <p:sp>
        <p:nvSpPr>
          <p:cNvPr id="42" name="Text Placeholder 6">
            <a:extLst>
              <a:ext uri="{FF2B5EF4-FFF2-40B4-BE49-F238E27FC236}">
                <a16:creationId xmlns:a16="http://schemas.microsoft.com/office/drawing/2014/main" id="{E957E77D-11E4-DA43-A97A-D0B600C53598}"/>
              </a:ext>
            </a:extLst>
          </p:cNvPr>
          <p:cNvSpPr txBox="1">
            <a:spLocks/>
          </p:cNvSpPr>
          <p:nvPr/>
        </p:nvSpPr>
        <p:spPr>
          <a:xfrm>
            <a:off x="33364917" y="30732575"/>
            <a:ext cx="10059099"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CONTACT</a:t>
            </a:r>
          </a:p>
        </p:txBody>
      </p:sp>
      <p:sp>
        <p:nvSpPr>
          <p:cNvPr id="43" name="Text Placeholder 17">
            <a:extLst>
              <a:ext uri="{FF2B5EF4-FFF2-40B4-BE49-F238E27FC236}">
                <a16:creationId xmlns:a16="http://schemas.microsoft.com/office/drawing/2014/main" id="{8D75F2A8-52A7-7443-9AAE-2C23EDB914D6}"/>
              </a:ext>
            </a:extLst>
          </p:cNvPr>
          <p:cNvSpPr txBox="1">
            <a:spLocks/>
          </p:cNvSpPr>
          <p:nvPr/>
        </p:nvSpPr>
        <p:spPr>
          <a:xfrm>
            <a:off x="33436513" y="31012926"/>
            <a:ext cx="10454687" cy="1938992"/>
          </a:xfrm>
          <a:prstGeom prst="rect">
            <a:avLst/>
          </a:prstGeom>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pPr marL="457200" indent="-457200">
              <a:buFont typeface="Wingdings" pitchFamily="2" charset="2"/>
              <a:buChar char="v"/>
            </a:pPr>
            <a:r>
              <a:rPr lang="en-US" sz="1800" dirty="0"/>
              <a:t>Robert A. Bitonte M.D., M.A., J.D., LL.M. – </a:t>
            </a:r>
            <a:r>
              <a:rPr lang="en-US" sz="1800" u="sng" dirty="0">
                <a:solidFill>
                  <a:schemeClr val="accent1"/>
                </a:solidFill>
              </a:rPr>
              <a:t>Rbitonte@aol.com</a:t>
            </a:r>
          </a:p>
          <a:p>
            <a:pPr marL="457200" indent="-457200">
              <a:buFont typeface="Wingdings" pitchFamily="2" charset="2"/>
              <a:buChar char="v"/>
            </a:pPr>
            <a:r>
              <a:rPr lang="en-US" sz="1800" dirty="0"/>
              <a:t>Maria Erlinda Santiago R.N., B.S.N., J.D. candidate 2021 – </a:t>
            </a:r>
            <a:r>
              <a:rPr lang="en-US" sz="1800" dirty="0">
                <a:hlinkClick r:id="rId10"/>
              </a:rPr>
              <a:t>msantiago16@swlaw.edu</a:t>
            </a:r>
            <a:endParaRPr lang="en-US" sz="1800" dirty="0"/>
          </a:p>
          <a:p>
            <a:endParaRPr lang="en-US" dirty="0"/>
          </a:p>
        </p:txBody>
      </p:sp>
      <p:sp>
        <p:nvSpPr>
          <p:cNvPr id="44" name="Text Placeholder 6">
            <a:extLst>
              <a:ext uri="{FF2B5EF4-FFF2-40B4-BE49-F238E27FC236}">
                <a16:creationId xmlns:a16="http://schemas.microsoft.com/office/drawing/2014/main" id="{87E7BFF3-87EC-A84C-AD51-D6642E7879FD}"/>
              </a:ext>
            </a:extLst>
          </p:cNvPr>
          <p:cNvSpPr txBox="1">
            <a:spLocks/>
          </p:cNvSpPr>
          <p:nvPr/>
        </p:nvSpPr>
        <p:spPr>
          <a:xfrm>
            <a:off x="33400565" y="10565122"/>
            <a:ext cx="10059099" cy="553998"/>
          </a:xfrm>
          <a:prstGeom prst="rect">
            <a:avLst/>
          </a:prstGeom>
          <a:solidFill>
            <a:schemeClr val="accent2"/>
          </a:solidFill>
        </p:spPr>
        <p:txBody>
          <a:bodyPr wrap="square">
            <a:spAutoFit/>
          </a:bodyPr>
          <a:lstStyle>
            <a:lvl1pPr marL="0" indent="0" algn="ctr" defTabSz="7802411" rtl="0" eaLnBrk="1" latinLnBrk="0" hangingPunct="1">
              <a:spcBef>
                <a:spcPct val="20000"/>
              </a:spcBef>
              <a:buFont typeface="Arial" pitchFamily="34" charset="0"/>
              <a:buNone/>
              <a:tabLst/>
              <a:defRPr lang="en-US" sz="3000" b="1" kern="1200" dirty="0">
                <a:solidFill>
                  <a:schemeClr val="accent1">
                    <a:lumMod val="50000"/>
                  </a:schemeClr>
                </a:solidFill>
                <a:latin typeface="+mj-lt"/>
                <a:ea typeface="+mn-ea"/>
                <a:cs typeface="+mn-cs"/>
              </a:defRPr>
            </a:lvl1pPr>
            <a:lvl2pPr marL="1354653" indent="-1354653" algn="l" defTabSz="7802411" rtl="0" eaLnBrk="1" latinLnBrk="0" hangingPunct="1">
              <a:spcBef>
                <a:spcPct val="20000"/>
              </a:spcBef>
              <a:buFont typeface="Arial" pitchFamily="34" charset="0"/>
              <a:buChar char="–"/>
              <a:tabLst/>
              <a:defRPr lang="en-US" sz="3200" kern="1200" smtClean="0">
                <a:solidFill>
                  <a:schemeClr val="tx1"/>
                </a:solidFill>
                <a:latin typeface="+mn-lt"/>
                <a:ea typeface="+mn-ea"/>
                <a:cs typeface="+mn-cs"/>
              </a:defRPr>
            </a:lvl2pPr>
            <a:lvl3pPr marL="1354653" indent="-1354653" algn="l" defTabSz="7802411" rtl="0" eaLnBrk="1" latinLnBrk="0" hangingPunct="1">
              <a:spcBef>
                <a:spcPct val="20000"/>
              </a:spcBef>
              <a:buFont typeface="Arial" pitchFamily="34" charset="0"/>
              <a:buChar char="•"/>
              <a:tabLst/>
              <a:defRPr lang="en-US" sz="2000" kern="1200" smtClean="0">
                <a:solidFill>
                  <a:schemeClr val="tx1"/>
                </a:solidFill>
                <a:latin typeface="+mn-lt"/>
                <a:ea typeface="+mn-ea"/>
                <a:cs typeface="+mn-cs"/>
              </a:defRPr>
            </a:lvl3pPr>
            <a:lvl4pPr marL="1354653" indent="-1354653" algn="l" defTabSz="7802411" rtl="0" eaLnBrk="1" latinLnBrk="0" hangingPunct="1">
              <a:spcBef>
                <a:spcPct val="20000"/>
              </a:spcBef>
              <a:buFont typeface="Arial" pitchFamily="34" charset="0"/>
              <a:buChar char="–"/>
              <a:tabLst/>
              <a:defRPr lang="en-US" sz="1600" kern="1200" smtClean="0">
                <a:solidFill>
                  <a:schemeClr val="tx1"/>
                </a:solidFill>
                <a:latin typeface="+mn-lt"/>
                <a:ea typeface="+mn-ea"/>
                <a:cs typeface="+mn-cs"/>
              </a:defRPr>
            </a:lvl4pPr>
            <a:lvl5pPr marL="1354653" indent="-1354653" algn="l" defTabSz="7802411" rtl="0" eaLnBrk="1" latinLnBrk="0" hangingPunct="1">
              <a:spcBef>
                <a:spcPct val="20000"/>
              </a:spcBef>
              <a:buFont typeface="Arial" pitchFamily="34" charset="0"/>
              <a:buChar char="»"/>
              <a:tabLst/>
              <a:defRPr lang="en-US" sz="1600" kern="120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CONCLUSION</a:t>
            </a:r>
          </a:p>
        </p:txBody>
      </p:sp>
      <p:sp>
        <p:nvSpPr>
          <p:cNvPr id="45" name="Text Placeholder 13">
            <a:extLst>
              <a:ext uri="{FF2B5EF4-FFF2-40B4-BE49-F238E27FC236}">
                <a16:creationId xmlns:a16="http://schemas.microsoft.com/office/drawing/2014/main" id="{CC845BFE-F52C-DF4A-801D-3E2A7D34976D}"/>
              </a:ext>
            </a:extLst>
          </p:cNvPr>
          <p:cNvSpPr txBox="1">
            <a:spLocks/>
          </p:cNvSpPr>
          <p:nvPr/>
        </p:nvSpPr>
        <p:spPr>
          <a:xfrm>
            <a:off x="33400914" y="11161483"/>
            <a:ext cx="10058400" cy="8716232"/>
          </a:xfrm>
          <a:prstGeom prst="rect">
            <a:avLst/>
          </a:prstGeom>
          <a:solidFill>
            <a:schemeClr val="accent2"/>
          </a:solidFill>
        </p:spPr>
        <p:txBody>
          <a:bodyPr wrap="square" lIns="365760" tIns="365760" rIns="365760" bIns="365760">
            <a:spAutoFit/>
          </a:bodyPr>
          <a:lstStyle>
            <a:lvl1pPr marL="0" indent="0" algn="l" defTabSz="7802411" rtl="0" eaLnBrk="1" latinLnBrk="0" hangingPunct="1">
              <a:spcBef>
                <a:spcPct val="20000"/>
              </a:spcBef>
              <a:buFont typeface="Arial" pitchFamily="34" charset="0"/>
              <a:buNone/>
              <a:tabLst/>
              <a:defRPr lang="en-US" sz="3200" kern="1200" dirty="0">
                <a:solidFill>
                  <a:schemeClr val="tx1"/>
                </a:solidFill>
                <a:latin typeface="+mn-lt"/>
                <a:ea typeface="+mn-ea"/>
                <a:cs typeface="+mn-cs"/>
              </a:defRPr>
            </a:lvl1pPr>
            <a:lvl2pPr marL="461963" indent="-231775" algn="l" defTabSz="7802411" rtl="0" eaLnBrk="1" latinLnBrk="0" hangingPunct="1">
              <a:spcBef>
                <a:spcPct val="20000"/>
              </a:spcBef>
              <a:buFont typeface="Arial" pitchFamily="34" charset="0"/>
              <a:buChar char="–"/>
              <a:tabLst/>
              <a:defRPr lang="en-US" sz="2400" kern="1200" dirty="0">
                <a:solidFill>
                  <a:schemeClr val="tx1"/>
                </a:solidFill>
                <a:latin typeface="+mn-lt"/>
                <a:ea typeface="+mn-ea"/>
                <a:cs typeface="+mn-cs"/>
              </a:defRPr>
            </a:lvl2pPr>
            <a:lvl3pPr marL="461963" indent="-231775" algn="l" defTabSz="7802411" rtl="0" eaLnBrk="1" latinLnBrk="0" hangingPunct="1">
              <a:spcBef>
                <a:spcPct val="20000"/>
              </a:spcBef>
              <a:buFont typeface="Arial" pitchFamily="34" charset="0"/>
              <a:buChar char="•"/>
              <a:tabLst/>
              <a:defRPr lang="en-US" sz="1800" kern="1200" dirty="0">
                <a:solidFill>
                  <a:schemeClr val="tx1"/>
                </a:solidFill>
                <a:latin typeface="+mn-lt"/>
                <a:ea typeface="+mn-ea"/>
                <a:cs typeface="+mn-cs"/>
              </a:defRPr>
            </a:lvl3pPr>
            <a:lvl4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4pPr>
            <a:lvl5pPr marL="461963" indent="-231775" algn="l" defTabSz="7802411" rtl="0" eaLnBrk="1" latinLnBrk="0" hangingPunct="1">
              <a:spcBef>
                <a:spcPct val="20000"/>
              </a:spcBef>
              <a:buFont typeface="Arial" pitchFamily="34" charset="0"/>
              <a:buChar char="»"/>
              <a:tabLst/>
              <a:defRPr lang="en-US" sz="1200" kern="1200" dirty="0">
                <a:solidFill>
                  <a:schemeClr val="tx1"/>
                </a:solidFill>
                <a:latin typeface="+mn-lt"/>
                <a:ea typeface="+mn-ea"/>
                <a:cs typeface="+mn-cs"/>
              </a:defRPr>
            </a:lvl5pPr>
            <a:lvl6pPr marL="21456635"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6pPr>
            <a:lvl7pPr marL="25357837"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7pPr>
            <a:lvl8pPr marL="29259046"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8pPr>
            <a:lvl9pPr marL="33160251" indent="-1950605" algn="l" defTabSz="7802411" rtl="0" eaLnBrk="1" latinLnBrk="0" hangingPunct="1">
              <a:spcBef>
                <a:spcPct val="20000"/>
              </a:spcBef>
              <a:buFont typeface="Arial" pitchFamily="34" charset="0"/>
              <a:buChar char="•"/>
              <a:defRPr sz="17067" kern="1200">
                <a:solidFill>
                  <a:schemeClr val="tx1"/>
                </a:solidFill>
                <a:latin typeface="+mn-lt"/>
                <a:ea typeface="+mn-ea"/>
                <a:cs typeface="+mn-cs"/>
              </a:defRPr>
            </a:lvl9pPr>
          </a:lstStyle>
          <a:p>
            <a:r>
              <a:rPr lang="en-US" dirty="0"/>
              <a:t>     Telemedicine law has recently been modified both by federal and state governments not only to encourage a more widespread adoption and use but also to reduce transmission of Covid-19.     </a:t>
            </a:r>
          </a:p>
          <a:p>
            <a:r>
              <a:rPr lang="en-US" dirty="0"/>
              <a:t>     But the unanswered question remains – what is the liability of health care providers in providing telehealth to patients?  Once the Covid-19 emergency ceases, will health care providers be subjected to the same precedence prior to the pandemic? What about the liability of other medical providers (i.e. registered nurses) who works in collaboration with a physician during a telehealth conference? Is the ancillary’s physical  assessment a substitute for the physician’s? These are pressing legal questions that as of today has </a:t>
            </a:r>
            <a:r>
              <a:rPr lang="en-US"/>
              <a:t>no concrete </a:t>
            </a:r>
            <a:r>
              <a:rPr lang="en-US" dirty="0"/>
              <a:t>answer. </a:t>
            </a:r>
          </a:p>
        </p:txBody>
      </p:sp>
      <p:sp>
        <p:nvSpPr>
          <p:cNvPr id="46" name="Rectangle 45">
            <a:extLst>
              <a:ext uri="{FF2B5EF4-FFF2-40B4-BE49-F238E27FC236}">
                <a16:creationId xmlns:a16="http://schemas.microsoft.com/office/drawing/2014/main" id="{A63E4DA1-C6B5-CB47-97F5-DA56671079CB}"/>
              </a:ext>
            </a:extLst>
          </p:cNvPr>
          <p:cNvSpPr/>
          <p:nvPr/>
        </p:nvSpPr>
        <p:spPr>
          <a:xfrm>
            <a:off x="22524260" y="31384755"/>
            <a:ext cx="9650108" cy="646331"/>
          </a:xfrm>
          <a:prstGeom prst="rect">
            <a:avLst/>
          </a:prstGeom>
          <a:ln>
            <a:solidFill>
              <a:schemeClr val="tx1"/>
            </a:solidFill>
          </a:ln>
        </p:spPr>
        <p:txBody>
          <a:bodyPr wrap="square">
            <a:spAutoFit/>
          </a:bodyPr>
          <a:lstStyle/>
          <a:p>
            <a:pPr algn="ctr"/>
            <a:r>
              <a:rPr lang="en-US" sz="1800" dirty="0"/>
              <a:t>Presented at the California Society of Physical Medicine and Rehabilitation </a:t>
            </a:r>
          </a:p>
          <a:p>
            <a:pPr algn="ctr"/>
            <a:r>
              <a:rPr lang="en-US" sz="1800" dirty="0"/>
              <a:t>2020 Virtual Meeting</a:t>
            </a:r>
          </a:p>
        </p:txBody>
      </p:sp>
    </p:spTree>
    <p:extLst>
      <p:ext uri="{BB962C8B-B14F-4D97-AF65-F5344CB8AC3E}">
        <p14:creationId xmlns:p14="http://schemas.microsoft.com/office/powerpoint/2010/main" val="183389920"/>
      </p:ext>
    </p:extLst>
  </p:cSld>
  <p:clrMapOvr>
    <a:masterClrMapping/>
  </p:clrMapOvr>
</p:sld>
</file>

<file path=ppt/theme/theme1.xml><?xml version="1.0" encoding="utf-8"?>
<a:theme xmlns:a="http://schemas.openxmlformats.org/drawingml/2006/main" name="With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FA1BCBBE-DDC6-9342-80DD-73272B52D67C}"/>
    </a:ext>
  </a:extLst>
</a:theme>
</file>

<file path=ppt/theme/theme2.xml><?xml version="1.0" encoding="utf-8"?>
<a:theme xmlns:a="http://schemas.openxmlformats.org/drawingml/2006/main" name="Without Guid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sterPresentations.com-36x48-Template-V001" id="{2709450C-FB62-A044-B777-6465EEDF651E}" vid="{917552B4-2336-2548-AC25-7992FF197E9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2126</TotalTime>
  <Words>1806</Words>
  <Application>Microsoft Macintosh PowerPoint</Application>
  <PresentationFormat>Custom</PresentationFormat>
  <Paragraphs>74</Paragraphs>
  <Slides>1</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Arial Black</vt:lpstr>
      <vt:lpstr>Arial Narrow</vt:lpstr>
      <vt:lpstr>Calibri</vt:lpstr>
      <vt:lpstr>Trebuchet MS</vt:lpstr>
      <vt:lpstr>Wingdings</vt:lpstr>
      <vt:lpstr>With Guides</vt:lpstr>
      <vt:lpstr>Without Guides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Argyris Kotoulas</dc:creator>
  <dc:description>This template is the property of PosterPresentations.com. Call us if you need help with this poster template._x000d_
1-866-649-3004           _x000d_
 (c)PosterPresentations.com</dc:description>
  <cp:lastModifiedBy>Desma Ware</cp:lastModifiedBy>
  <cp:revision>82</cp:revision>
  <cp:lastPrinted>2020-08-04T04:05:32Z</cp:lastPrinted>
  <dcterms:created xsi:type="dcterms:W3CDTF">2019-01-07T21:49:45Z</dcterms:created>
  <dcterms:modified xsi:type="dcterms:W3CDTF">2020-08-24T23:54:59Z</dcterms:modified>
</cp:coreProperties>
</file>