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34"/>
  </p:notesMasterIdLst>
  <p:sldIdLst>
    <p:sldId id="256" r:id="rId2"/>
    <p:sldId id="257" r:id="rId3"/>
    <p:sldId id="277" r:id="rId4"/>
    <p:sldId id="274" r:id="rId5"/>
    <p:sldId id="282" r:id="rId6"/>
    <p:sldId id="283" r:id="rId7"/>
    <p:sldId id="284" r:id="rId8"/>
    <p:sldId id="285" r:id="rId9"/>
    <p:sldId id="286" r:id="rId10"/>
    <p:sldId id="287" r:id="rId11"/>
    <p:sldId id="310" r:id="rId12"/>
    <p:sldId id="288" r:id="rId13"/>
    <p:sldId id="289" r:id="rId14"/>
    <p:sldId id="292" r:id="rId15"/>
    <p:sldId id="293" r:id="rId16"/>
    <p:sldId id="294" r:id="rId17"/>
    <p:sldId id="295" r:id="rId18"/>
    <p:sldId id="296" r:id="rId19"/>
    <p:sldId id="312" r:id="rId20"/>
    <p:sldId id="297" r:id="rId21"/>
    <p:sldId id="298" r:id="rId22"/>
    <p:sldId id="299" r:id="rId23"/>
    <p:sldId id="300" r:id="rId24"/>
    <p:sldId id="304" r:id="rId25"/>
    <p:sldId id="311" r:id="rId26"/>
    <p:sldId id="263" r:id="rId27"/>
    <p:sldId id="262" r:id="rId28"/>
    <p:sldId id="264" r:id="rId29"/>
    <p:sldId id="268" r:id="rId30"/>
    <p:sldId id="260" r:id="rId31"/>
    <p:sldId id="261" r:id="rId32"/>
    <p:sldId id="270"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934" autoAdjust="0"/>
    <p:restoredTop sz="94626" autoAdjust="0"/>
  </p:normalViewPr>
  <p:slideViewPr>
    <p:cSldViewPr>
      <p:cViewPr varScale="1">
        <p:scale>
          <a:sx n="158" d="100"/>
          <a:sy n="158" d="100"/>
        </p:scale>
        <p:origin x="1632" y="20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4F2510-89E5-4849-A776-7AE9838D56E2}" type="datetimeFigureOut">
              <a:rPr lang="en-US" smtClean="0"/>
              <a:t>10/3/20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7AD38D-ABB6-6743-988D-ECE343303CC9}" type="slidenum">
              <a:rPr lang="en-US" smtClean="0"/>
              <a:t>‹#›</a:t>
            </a:fld>
            <a:endParaRPr lang="en-US"/>
          </a:p>
        </p:txBody>
      </p:sp>
    </p:spTree>
    <p:extLst>
      <p:ext uri="{BB962C8B-B14F-4D97-AF65-F5344CB8AC3E}">
        <p14:creationId xmlns:p14="http://schemas.microsoft.com/office/powerpoint/2010/main" val="19353000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07AD38D-ABB6-6743-988D-ECE343303CC9}" type="slidenum">
              <a:rPr lang="en-US" smtClean="0"/>
              <a:t>26</a:t>
            </a:fld>
            <a:endParaRPr lang="en-US"/>
          </a:p>
        </p:txBody>
      </p:sp>
    </p:spTree>
    <p:extLst>
      <p:ext uri="{BB962C8B-B14F-4D97-AF65-F5344CB8AC3E}">
        <p14:creationId xmlns:p14="http://schemas.microsoft.com/office/powerpoint/2010/main" val="8003875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a:t>Click to edit Master title style</a:t>
            </a:r>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6705600" y="4206240"/>
            <a:ext cx="960120" cy="457200"/>
          </a:xfrm>
        </p:spPr>
        <p:txBody>
          <a:bodyPr/>
          <a:lstStyle/>
          <a:p>
            <a:fld id="{8450B1F4-187D-A447-BF1E-CCDC854B8CD5}" type="datetime1">
              <a:rPr lang="en-US" smtClean="0"/>
              <a:t>10/3/20</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2C0256D3-63E1-45BE-B0BE-23BEF3752867}"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13E89B0-F20B-3D4C-A870-A20BC2303A58}" type="datetime1">
              <a:rPr lang="en-US" smtClean="0"/>
              <a:t>10/3/20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0256D3-63E1-45BE-B0BE-23BEF375286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D33B38E-512A-F34B-91D2-D67A4304FF8A}" type="datetime1">
              <a:rPr lang="en-US" smtClean="0"/>
              <a:t>10/3/20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0256D3-63E1-45BE-B0BE-23BEF375286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8D930BE-2438-1F4E-8855-3A6F7E06A34B}" type="datetime1">
              <a:rPr lang="en-US" smtClean="0"/>
              <a:t>10/3/20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0256D3-63E1-45BE-B0BE-23BEF375286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a:t>Click to edit Master title style</a:t>
            </a:r>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9F6F70C3-BCC9-4F43-8F15-A01A5FCFB089}" type="datetime1">
              <a:rPr lang="en-US" smtClean="0"/>
              <a:t>10/3/20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0256D3-63E1-45BE-B0BE-23BEF3752867}"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D00109D-BFBF-6D47-BFD4-6B6BF9B235DC}" type="datetime1">
              <a:rPr lang="en-US" smtClean="0"/>
              <a:t>10/3/20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0256D3-63E1-45BE-B0BE-23BEF3752867}"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a:t>Click to edit Master title style</a:t>
            </a:r>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Date Placeholder 25"/>
          <p:cNvSpPr>
            <a:spLocks noGrp="1"/>
          </p:cNvSpPr>
          <p:nvPr>
            <p:ph type="dt" sz="half" idx="10"/>
          </p:nvPr>
        </p:nvSpPr>
        <p:spPr/>
        <p:txBody>
          <a:bodyPr rtlCol="0"/>
          <a:lstStyle/>
          <a:p>
            <a:fld id="{7E2A92AB-67FE-434E-A476-2613171DA77A}" type="datetime1">
              <a:rPr lang="en-US" smtClean="0"/>
              <a:t>10/3/20</a:t>
            </a:fld>
            <a:endParaRPr lang="en-US"/>
          </a:p>
        </p:txBody>
      </p:sp>
      <p:sp>
        <p:nvSpPr>
          <p:cNvPr id="27" name="Slide Number Placeholder 26"/>
          <p:cNvSpPr>
            <a:spLocks noGrp="1"/>
          </p:cNvSpPr>
          <p:nvPr>
            <p:ph type="sldNum" sz="quarter" idx="11"/>
          </p:nvPr>
        </p:nvSpPr>
        <p:spPr/>
        <p:txBody>
          <a:bodyPr rtlCol="0"/>
          <a:lstStyle/>
          <a:p>
            <a:fld id="{2C0256D3-63E1-45BE-B0BE-23BEF3752867}" type="slidenum">
              <a:rPr lang="en-US" smtClean="0"/>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a:t>Click to edit Master title style</a:t>
            </a:r>
          </a:p>
        </p:txBody>
      </p:sp>
      <p:sp>
        <p:nvSpPr>
          <p:cNvPr id="3" name="Date Placeholder 2"/>
          <p:cNvSpPr>
            <a:spLocks noGrp="1"/>
          </p:cNvSpPr>
          <p:nvPr>
            <p:ph type="dt" sz="half" idx="10"/>
          </p:nvPr>
        </p:nvSpPr>
        <p:spPr>
          <a:xfrm>
            <a:off x="6583680" y="612648"/>
            <a:ext cx="957264" cy="457200"/>
          </a:xfrm>
        </p:spPr>
        <p:txBody>
          <a:bodyPr/>
          <a:lstStyle/>
          <a:p>
            <a:fld id="{E97823AA-E097-C746-B9E8-BBB39393ECB4}" type="datetime1">
              <a:rPr lang="en-US" smtClean="0"/>
              <a:t>10/3/20</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2C0256D3-63E1-45BE-B0BE-23BEF375286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1E12A7-5D23-4344-BDDB-45173B8A7569}" type="datetime1">
              <a:rPr lang="en-US" smtClean="0"/>
              <a:t>10/3/20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C0256D3-63E1-45BE-B0BE-23BEF375286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a:t>Click to edit Master title style</a:t>
            </a:r>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AA257F5B-8FB1-6C49-896F-9DC327302230}" type="datetime1">
              <a:rPr lang="en-US" smtClean="0"/>
              <a:t>10/3/20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0256D3-63E1-45BE-B0BE-23BEF3752867}"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a:t>Click to edit Master title style</a:t>
            </a:r>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F0516700-F18E-5440-80F9-0D62092ECCAD}" type="datetime1">
              <a:rPr lang="en-US" smtClean="0"/>
              <a:t>10/3/20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0256D3-63E1-45BE-B0BE-23BEF3752867}"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6055B014-A8E8-F54A-AA84-CB3C1F90B6FC}" type="datetime1">
              <a:rPr lang="en-US" smtClean="0"/>
              <a:t>10/3/20</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2C0256D3-63E1-45BE-B0BE-23BEF3752867}"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2057400"/>
            <a:ext cx="8458200" cy="1470025"/>
          </a:xfrm>
        </p:spPr>
        <p:txBody>
          <a:bodyPr>
            <a:normAutofit fontScale="90000"/>
          </a:bodyPr>
          <a:lstStyle/>
          <a:p>
            <a:r>
              <a:rPr lang="en-US" sz="3600" dirty="0">
                <a:latin typeface="+mn-lt"/>
              </a:rPr>
              <a:t>Opioids: Navigating Criminal Enforcement for Physicians and Their Attorneys</a:t>
            </a:r>
          </a:p>
        </p:txBody>
      </p:sp>
      <p:sp>
        <p:nvSpPr>
          <p:cNvPr id="3" name="Subtitle 2"/>
          <p:cNvSpPr>
            <a:spLocks noGrp="1"/>
          </p:cNvSpPr>
          <p:nvPr>
            <p:ph type="subTitle" idx="1"/>
          </p:nvPr>
        </p:nvSpPr>
        <p:spPr>
          <a:xfrm>
            <a:off x="381000" y="3962400"/>
            <a:ext cx="5105400" cy="2362200"/>
          </a:xfrm>
        </p:spPr>
        <p:txBody>
          <a:bodyPr>
            <a:normAutofit fontScale="85000" lnSpcReduction="20000"/>
          </a:bodyPr>
          <a:lstStyle/>
          <a:p>
            <a:r>
              <a:rPr lang="en-US" dirty="0"/>
              <a:t>Steven M. Goldsobel</a:t>
            </a:r>
          </a:p>
          <a:p>
            <a:r>
              <a:rPr lang="en-US" dirty="0"/>
              <a:t>Law Offices of Steven </a:t>
            </a:r>
            <a:r>
              <a:rPr lang="en-US" dirty="0" err="1"/>
              <a:t>Goldsobel</a:t>
            </a:r>
            <a:r>
              <a:rPr lang="en-US" dirty="0"/>
              <a:t>,</a:t>
            </a:r>
          </a:p>
          <a:p>
            <a:r>
              <a:rPr lang="en-US" dirty="0"/>
              <a:t>A Professional Corporation</a:t>
            </a:r>
          </a:p>
          <a:p>
            <a:endParaRPr lang="en-US" dirty="0"/>
          </a:p>
          <a:p>
            <a:r>
              <a:rPr lang="en-US" dirty="0"/>
              <a:t>1901 Ave. of the Stars, Suite 1750</a:t>
            </a:r>
          </a:p>
          <a:p>
            <a:r>
              <a:rPr lang="en-US" dirty="0"/>
              <a:t>Los Angeles, California 90067</a:t>
            </a:r>
          </a:p>
          <a:p>
            <a:r>
              <a:rPr lang="en-US" dirty="0"/>
              <a:t>(310) 552-4848</a:t>
            </a:r>
          </a:p>
          <a:p>
            <a:r>
              <a:rPr lang="en-US" dirty="0" err="1"/>
              <a:t>steve@sgoldsobel.com</a:t>
            </a:r>
            <a:endParaRPr lang="en-US" dirty="0"/>
          </a:p>
        </p:txBody>
      </p:sp>
      <p:sp>
        <p:nvSpPr>
          <p:cNvPr id="4" name="Slide Number Placeholder 3"/>
          <p:cNvSpPr>
            <a:spLocks noGrp="1"/>
          </p:cNvSpPr>
          <p:nvPr>
            <p:ph type="sldNum" sz="quarter" idx="12"/>
          </p:nvPr>
        </p:nvSpPr>
        <p:spPr/>
        <p:txBody>
          <a:bodyPr/>
          <a:lstStyle/>
          <a:p>
            <a:fld id="{2C0256D3-63E1-45BE-B0BE-23BEF3752867}" type="slidenum">
              <a:rPr lang="en-US" smtClean="0"/>
              <a:t>1</a:t>
            </a:fld>
            <a:endParaRPr lang="en-US"/>
          </a:p>
        </p:txBody>
      </p:sp>
    </p:spTree>
    <p:extLst>
      <p:ext uri="{BB962C8B-B14F-4D97-AF65-F5344CB8AC3E}">
        <p14:creationId xmlns:p14="http://schemas.microsoft.com/office/powerpoint/2010/main" val="3065447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62FABC0-F8A7-4D6B-BDD6-AED33850B4D9}"/>
              </a:ext>
            </a:extLst>
          </p:cNvPr>
          <p:cNvSpPr>
            <a:spLocks noGrp="1"/>
          </p:cNvSpPr>
          <p:nvPr>
            <p:ph idx="1"/>
          </p:nvPr>
        </p:nvSpPr>
        <p:spPr>
          <a:xfrm>
            <a:off x="457200" y="1066800"/>
            <a:ext cx="8229600" cy="5507736"/>
          </a:xfrm>
        </p:spPr>
        <p:txBody>
          <a:bodyPr>
            <a:normAutofit/>
          </a:bodyPr>
          <a:lstStyle/>
          <a:p>
            <a:endParaRPr lang="en-US" b="1" dirty="0"/>
          </a:p>
          <a:p>
            <a:r>
              <a:rPr lang="en-US" b="1" dirty="0"/>
              <a:t>Drug Trafficking Charges – Legal Framework:</a:t>
            </a:r>
          </a:p>
          <a:p>
            <a:pPr marL="109728" indent="0">
              <a:buNone/>
            </a:pPr>
            <a:endParaRPr lang="en-US" sz="1200" b="1" i="1" dirty="0"/>
          </a:p>
          <a:p>
            <a:pPr lvl="3">
              <a:buFont typeface="Arial" panose="020B0604020202020204" pitchFamily="34" charset="0"/>
              <a:buChar char="•"/>
            </a:pPr>
            <a:r>
              <a:rPr lang="en-US" sz="2400" b="1" dirty="0"/>
              <a:t>They prosecute doctors and pharmacists just like any other drug dealer under 21 </a:t>
            </a:r>
            <a:r>
              <a:rPr lang="en-US" sz="2400" b="1" dirty="0" err="1"/>
              <a:t>U.S.C</a:t>
            </a:r>
            <a:r>
              <a:rPr lang="en-US" sz="2400" b="1" dirty="0"/>
              <a:t>. § 841(a)(1).</a:t>
            </a:r>
            <a:br>
              <a:rPr lang="en-US" sz="2400" b="1" dirty="0"/>
            </a:br>
            <a:endParaRPr lang="en-US" sz="2000" b="1" i="1" dirty="0"/>
          </a:p>
          <a:p>
            <a:pPr marL="109728" indent="0">
              <a:buNone/>
            </a:pPr>
            <a:endParaRPr lang="en-US" dirty="0"/>
          </a:p>
        </p:txBody>
      </p:sp>
      <p:sp>
        <p:nvSpPr>
          <p:cNvPr id="4" name="Slide Number Placeholder 3">
            <a:extLst>
              <a:ext uri="{FF2B5EF4-FFF2-40B4-BE49-F238E27FC236}">
                <a16:creationId xmlns:a16="http://schemas.microsoft.com/office/drawing/2014/main" id="{95F30F79-0B40-46EF-A428-0B478441E5A1}"/>
              </a:ext>
            </a:extLst>
          </p:cNvPr>
          <p:cNvSpPr>
            <a:spLocks noGrp="1"/>
          </p:cNvSpPr>
          <p:nvPr>
            <p:ph type="sldNum" sz="quarter" idx="12"/>
          </p:nvPr>
        </p:nvSpPr>
        <p:spPr/>
        <p:txBody>
          <a:bodyPr/>
          <a:lstStyle/>
          <a:p>
            <a:fld id="{2C0256D3-63E1-45BE-B0BE-23BEF3752867}" type="slidenum">
              <a:rPr lang="en-US" smtClean="0"/>
              <a:t>10</a:t>
            </a:fld>
            <a:endParaRPr lang="en-US"/>
          </a:p>
        </p:txBody>
      </p:sp>
    </p:spTree>
    <p:extLst>
      <p:ext uri="{BB962C8B-B14F-4D97-AF65-F5344CB8AC3E}">
        <p14:creationId xmlns:p14="http://schemas.microsoft.com/office/powerpoint/2010/main" val="187739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8BB96B-2FA8-41AA-96B0-75561F99E826}"/>
              </a:ext>
            </a:extLst>
          </p:cNvPr>
          <p:cNvSpPr>
            <a:spLocks noGrp="1"/>
          </p:cNvSpPr>
          <p:nvPr>
            <p:ph idx="1"/>
          </p:nvPr>
        </p:nvSpPr>
        <p:spPr>
          <a:xfrm>
            <a:off x="457200" y="1143000"/>
            <a:ext cx="8229600" cy="5431536"/>
          </a:xfrm>
        </p:spPr>
        <p:txBody>
          <a:bodyPr/>
          <a:lstStyle/>
          <a:p>
            <a:pPr marL="109728" indent="0" algn="ctr">
              <a:buNone/>
            </a:pPr>
            <a:r>
              <a:rPr lang="en-US" b="1" dirty="0"/>
              <a:t>21 </a:t>
            </a:r>
            <a:r>
              <a:rPr lang="en-US" b="1" dirty="0" err="1"/>
              <a:t>U.S.C</a:t>
            </a:r>
            <a:r>
              <a:rPr lang="en-US" b="1" dirty="0"/>
              <a:t>. § 841(a)(1)</a:t>
            </a:r>
          </a:p>
          <a:p>
            <a:pPr marL="109728" indent="0">
              <a:buNone/>
            </a:pPr>
            <a:endParaRPr lang="en-US" sz="1200" b="1" dirty="0"/>
          </a:p>
          <a:p>
            <a:r>
              <a:rPr lang="en-US" b="1" dirty="0"/>
              <a:t>“Except as authorized by this subchapter, it shall be unlawful for any person knowingly or intentionally</a:t>
            </a:r>
          </a:p>
          <a:p>
            <a:pPr marL="109728" indent="0">
              <a:buNone/>
            </a:pPr>
            <a:endParaRPr lang="en-US" sz="1200" b="1" i="1" dirty="0"/>
          </a:p>
          <a:p>
            <a:pPr lvl="4">
              <a:buFont typeface="Arial" panose="020B0604020202020204" pitchFamily="34" charset="0"/>
              <a:buChar char="•"/>
            </a:pPr>
            <a:r>
              <a:rPr lang="en-US" sz="2400" b="1" dirty="0">
                <a:solidFill>
                  <a:schemeClr val="accent1"/>
                </a:solidFill>
              </a:rPr>
              <a:t>To manufacture, distribute, or dispense, or possess with intent to manufacture, distribute, or dispense, a controlled substance.”</a:t>
            </a:r>
            <a:endParaRPr lang="en-US" sz="2400" b="1" i="1" dirty="0">
              <a:solidFill>
                <a:schemeClr val="accent1"/>
              </a:solidFill>
            </a:endParaRPr>
          </a:p>
          <a:p>
            <a:pPr marL="109728" indent="0">
              <a:buNone/>
            </a:pPr>
            <a:endParaRPr lang="en-US" dirty="0"/>
          </a:p>
        </p:txBody>
      </p:sp>
      <p:sp>
        <p:nvSpPr>
          <p:cNvPr id="4" name="Slide Number Placeholder 3">
            <a:extLst>
              <a:ext uri="{FF2B5EF4-FFF2-40B4-BE49-F238E27FC236}">
                <a16:creationId xmlns:a16="http://schemas.microsoft.com/office/drawing/2014/main" id="{208DB821-6366-433F-8E94-AB22180B90E3}"/>
              </a:ext>
            </a:extLst>
          </p:cNvPr>
          <p:cNvSpPr>
            <a:spLocks noGrp="1"/>
          </p:cNvSpPr>
          <p:nvPr>
            <p:ph type="sldNum" sz="quarter" idx="12"/>
          </p:nvPr>
        </p:nvSpPr>
        <p:spPr/>
        <p:txBody>
          <a:bodyPr/>
          <a:lstStyle/>
          <a:p>
            <a:fld id="{2C0256D3-63E1-45BE-B0BE-23BEF3752867}" type="slidenum">
              <a:rPr lang="en-US" smtClean="0"/>
              <a:t>11</a:t>
            </a:fld>
            <a:endParaRPr lang="en-US"/>
          </a:p>
        </p:txBody>
      </p:sp>
    </p:spTree>
    <p:extLst>
      <p:ext uri="{BB962C8B-B14F-4D97-AF65-F5344CB8AC3E}">
        <p14:creationId xmlns:p14="http://schemas.microsoft.com/office/powerpoint/2010/main" val="42484217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9177613-41EB-4633-AFAE-3020A5ABC602}"/>
              </a:ext>
            </a:extLst>
          </p:cNvPr>
          <p:cNvSpPr>
            <a:spLocks noGrp="1"/>
          </p:cNvSpPr>
          <p:nvPr>
            <p:ph idx="1"/>
          </p:nvPr>
        </p:nvSpPr>
        <p:spPr>
          <a:xfrm>
            <a:off x="457200" y="1066800"/>
            <a:ext cx="8229600" cy="5507736"/>
          </a:xfrm>
        </p:spPr>
        <p:txBody>
          <a:bodyPr>
            <a:normAutofit/>
          </a:bodyPr>
          <a:lstStyle/>
          <a:p>
            <a:pPr marL="978408" lvl="3" indent="0">
              <a:buNone/>
            </a:pPr>
            <a:r>
              <a:rPr lang="en-US" sz="2800" b="1" dirty="0"/>
              <a:t>                  </a:t>
            </a:r>
            <a:r>
              <a:rPr lang="en-US" sz="2800" b="1" dirty="0">
                <a:solidFill>
                  <a:schemeClr val="tx1"/>
                </a:solidFill>
              </a:rPr>
              <a:t>21 </a:t>
            </a:r>
            <a:r>
              <a:rPr lang="en-US" sz="2800" b="1" dirty="0" err="1">
                <a:solidFill>
                  <a:schemeClr val="tx1"/>
                </a:solidFill>
              </a:rPr>
              <a:t>U.S.C</a:t>
            </a:r>
            <a:r>
              <a:rPr lang="en-US" sz="2800" b="1" dirty="0">
                <a:solidFill>
                  <a:schemeClr val="tx1"/>
                </a:solidFill>
              </a:rPr>
              <a:t>. § 822</a:t>
            </a:r>
            <a:endParaRPr lang="en-US" sz="2800" b="1" i="1" dirty="0">
              <a:solidFill>
                <a:schemeClr val="tx1"/>
              </a:solidFill>
            </a:endParaRPr>
          </a:p>
          <a:p>
            <a:pPr marL="109728" lvl="0" indent="0">
              <a:buNone/>
            </a:pPr>
            <a:r>
              <a:rPr lang="en-US" sz="2400" b="1" dirty="0"/>
              <a:t>(1)&amp;(2) “Every person who manufactures, distributes, or dispenses any controlled substance . . . shall obtain annually a </a:t>
            </a:r>
            <a:r>
              <a:rPr lang="en-US" sz="2400" b="1" u="sng" dirty="0"/>
              <a:t>registration</a:t>
            </a:r>
            <a:r>
              <a:rPr lang="en-US" sz="2400" b="1" dirty="0"/>
              <a:t> issued by the Attorney General in accordance with the rules and regulations promulgated by him.”</a:t>
            </a:r>
          </a:p>
          <a:p>
            <a:pPr marL="109728" lvl="0" indent="0">
              <a:buNone/>
            </a:pPr>
            <a:endParaRPr lang="en-US" sz="2400" b="1" i="1" dirty="0"/>
          </a:p>
          <a:p>
            <a:pPr marL="109728" lvl="0" indent="0">
              <a:buNone/>
            </a:pPr>
            <a:r>
              <a:rPr lang="en-US" sz="2400" b="1" dirty="0"/>
              <a:t>“Persons registered by the Attorney General . . . are authorized to possess, manufacture, distribute, or dispense such substances or chemicals . . . </a:t>
            </a:r>
            <a:r>
              <a:rPr lang="en-US" sz="2400" b="1" u="sng" dirty="0"/>
              <a:t>to the extent authorized by their registration and in conformity with the other provisions of this subchapter</a:t>
            </a:r>
            <a:r>
              <a:rPr lang="en-US" sz="2400" b="1" dirty="0"/>
              <a:t>.” </a:t>
            </a:r>
            <a:endParaRPr lang="en-US" sz="2400" b="1" i="1" dirty="0"/>
          </a:p>
          <a:p>
            <a:pPr marL="109728" indent="0">
              <a:buNone/>
            </a:pPr>
            <a:endParaRPr lang="en-US" dirty="0"/>
          </a:p>
        </p:txBody>
      </p:sp>
      <p:sp>
        <p:nvSpPr>
          <p:cNvPr id="4" name="Slide Number Placeholder 3">
            <a:extLst>
              <a:ext uri="{FF2B5EF4-FFF2-40B4-BE49-F238E27FC236}">
                <a16:creationId xmlns:a16="http://schemas.microsoft.com/office/drawing/2014/main" id="{A2C5B3DA-1482-461C-984C-DD795BADA0B7}"/>
              </a:ext>
            </a:extLst>
          </p:cNvPr>
          <p:cNvSpPr>
            <a:spLocks noGrp="1"/>
          </p:cNvSpPr>
          <p:nvPr>
            <p:ph type="sldNum" sz="quarter" idx="12"/>
          </p:nvPr>
        </p:nvSpPr>
        <p:spPr/>
        <p:txBody>
          <a:bodyPr/>
          <a:lstStyle/>
          <a:p>
            <a:fld id="{2C0256D3-63E1-45BE-B0BE-23BEF3752867}" type="slidenum">
              <a:rPr lang="en-US" smtClean="0"/>
              <a:t>12</a:t>
            </a:fld>
            <a:endParaRPr lang="en-US"/>
          </a:p>
        </p:txBody>
      </p:sp>
    </p:spTree>
    <p:extLst>
      <p:ext uri="{BB962C8B-B14F-4D97-AF65-F5344CB8AC3E}">
        <p14:creationId xmlns:p14="http://schemas.microsoft.com/office/powerpoint/2010/main" val="23657790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12985CD-FA89-4B2A-A11E-AAE93DCBEEC9}"/>
              </a:ext>
            </a:extLst>
          </p:cNvPr>
          <p:cNvSpPr>
            <a:spLocks noGrp="1"/>
          </p:cNvSpPr>
          <p:nvPr>
            <p:ph idx="1"/>
          </p:nvPr>
        </p:nvSpPr>
        <p:spPr>
          <a:xfrm>
            <a:off x="533400" y="914400"/>
            <a:ext cx="8153400" cy="5660136"/>
          </a:xfrm>
        </p:spPr>
        <p:txBody>
          <a:bodyPr>
            <a:normAutofit/>
          </a:bodyPr>
          <a:lstStyle/>
          <a:p>
            <a:pPr marL="978408" lvl="3" indent="0" algn="ctr">
              <a:buNone/>
            </a:pPr>
            <a:r>
              <a:rPr lang="en-US" sz="2800" b="1" dirty="0"/>
              <a:t>21 </a:t>
            </a:r>
            <a:r>
              <a:rPr lang="en-US" sz="2800" b="1" dirty="0" err="1"/>
              <a:t>C.F.R</a:t>
            </a:r>
            <a:r>
              <a:rPr lang="en-US" sz="2800" b="1" dirty="0"/>
              <a:t>. § 1306.04: Doctors</a:t>
            </a:r>
            <a:endParaRPr lang="en-US" sz="2800" b="1" i="1" dirty="0"/>
          </a:p>
          <a:p>
            <a:pPr marL="109728" lvl="4" indent="0">
              <a:buNone/>
            </a:pPr>
            <a:r>
              <a:rPr lang="en-US" sz="2400" b="1" dirty="0">
                <a:solidFill>
                  <a:schemeClr val="tx1"/>
                </a:solidFill>
              </a:rPr>
              <a:t>“A prescription for a controlled substance to be effective </a:t>
            </a:r>
            <a:r>
              <a:rPr lang="en-US" sz="2400" b="1" u="sng" dirty="0">
                <a:solidFill>
                  <a:schemeClr val="tx1"/>
                </a:solidFill>
              </a:rPr>
              <a:t>must be issued for a legitimate medical purpose</a:t>
            </a:r>
            <a:r>
              <a:rPr lang="en-US" sz="2400" b="1" dirty="0">
                <a:solidFill>
                  <a:schemeClr val="tx1"/>
                </a:solidFill>
              </a:rPr>
              <a:t> by an individual practitioner acting in the usual course of his professional practice. The responsibility for the proper prescribing and dispensing of controlled substances is upon the prescribing practitioner . . . .”</a:t>
            </a:r>
          </a:p>
          <a:p>
            <a:pPr marL="1207008" lvl="4" indent="0">
              <a:buNone/>
            </a:pPr>
            <a:endParaRPr lang="en-US" sz="1800" b="1" i="1" dirty="0"/>
          </a:p>
          <a:p>
            <a:pPr marL="978408" lvl="3" indent="0" algn="ctr">
              <a:buNone/>
            </a:pPr>
            <a:r>
              <a:rPr lang="en-US" sz="2800" b="1" dirty="0"/>
              <a:t>21 </a:t>
            </a:r>
            <a:r>
              <a:rPr lang="en-US" sz="2800" b="1" dirty="0" err="1"/>
              <a:t>C.F.R</a:t>
            </a:r>
            <a:r>
              <a:rPr lang="en-US" sz="2800" b="1" dirty="0"/>
              <a:t>. § 1306.04 Continued: Pharmacists</a:t>
            </a:r>
            <a:endParaRPr lang="en-US" sz="2800" b="1" i="1" dirty="0"/>
          </a:p>
          <a:p>
            <a:pPr marL="109728" lvl="4" indent="0">
              <a:buNone/>
            </a:pPr>
            <a:r>
              <a:rPr lang="en-US" b="1" dirty="0">
                <a:solidFill>
                  <a:schemeClr val="tx1"/>
                </a:solidFill>
              </a:rPr>
              <a:t>“. . . but a corresponding responsibility rests with the pharmacist who fills the prescription.”</a:t>
            </a:r>
            <a:endParaRPr lang="en-US" sz="1800" b="1" i="1" dirty="0">
              <a:solidFill>
                <a:schemeClr val="tx1"/>
              </a:solidFill>
            </a:endParaRPr>
          </a:p>
          <a:p>
            <a:pPr marL="109728" indent="0">
              <a:buNone/>
            </a:pPr>
            <a:endParaRPr lang="en-US" dirty="0"/>
          </a:p>
        </p:txBody>
      </p:sp>
      <p:sp>
        <p:nvSpPr>
          <p:cNvPr id="4" name="Slide Number Placeholder 3">
            <a:extLst>
              <a:ext uri="{FF2B5EF4-FFF2-40B4-BE49-F238E27FC236}">
                <a16:creationId xmlns:a16="http://schemas.microsoft.com/office/drawing/2014/main" id="{64EA90D4-66B6-4FA8-91F2-ABDCDCDB44F2}"/>
              </a:ext>
            </a:extLst>
          </p:cNvPr>
          <p:cNvSpPr>
            <a:spLocks noGrp="1"/>
          </p:cNvSpPr>
          <p:nvPr>
            <p:ph type="sldNum" sz="quarter" idx="12"/>
          </p:nvPr>
        </p:nvSpPr>
        <p:spPr/>
        <p:txBody>
          <a:bodyPr/>
          <a:lstStyle/>
          <a:p>
            <a:fld id="{2C0256D3-63E1-45BE-B0BE-23BEF3752867}" type="slidenum">
              <a:rPr lang="en-US" smtClean="0"/>
              <a:t>13</a:t>
            </a:fld>
            <a:endParaRPr lang="en-US"/>
          </a:p>
        </p:txBody>
      </p:sp>
    </p:spTree>
    <p:extLst>
      <p:ext uri="{BB962C8B-B14F-4D97-AF65-F5344CB8AC3E}">
        <p14:creationId xmlns:p14="http://schemas.microsoft.com/office/powerpoint/2010/main" val="35143900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0A8F8B-9266-4E08-815E-73C423B0F7A0}"/>
              </a:ext>
            </a:extLst>
          </p:cNvPr>
          <p:cNvSpPr>
            <a:spLocks noGrp="1"/>
          </p:cNvSpPr>
          <p:nvPr>
            <p:ph idx="1"/>
          </p:nvPr>
        </p:nvSpPr>
        <p:spPr>
          <a:xfrm>
            <a:off x="457200" y="1371600"/>
            <a:ext cx="8229600" cy="5202936"/>
          </a:xfrm>
        </p:spPr>
        <p:txBody>
          <a:bodyPr/>
          <a:lstStyle/>
          <a:p>
            <a:pPr marL="109728" indent="0" algn="ctr">
              <a:buNone/>
            </a:pPr>
            <a:endParaRPr lang="en-US" b="1" dirty="0">
              <a:ln w="0"/>
              <a:solidFill>
                <a:schemeClr val="accent1"/>
              </a:solidFill>
            </a:endParaRPr>
          </a:p>
          <a:p>
            <a:pPr marL="109728" indent="0" algn="ctr">
              <a:buNone/>
            </a:pPr>
            <a:endParaRPr lang="en-US" b="1" dirty="0">
              <a:ln w="0"/>
              <a:solidFill>
                <a:schemeClr val="accent1"/>
              </a:solidFill>
            </a:endParaRPr>
          </a:p>
          <a:p>
            <a:pPr marL="109728" indent="0" algn="ctr">
              <a:buNone/>
            </a:pPr>
            <a:r>
              <a:rPr lang="en-US" b="1" dirty="0">
                <a:ln w="0"/>
                <a:solidFill>
                  <a:schemeClr val="accent1"/>
                </a:solidFill>
              </a:rPr>
              <a:t>Health Care Fraud</a:t>
            </a:r>
            <a:endParaRPr lang="en-US" b="1" i="1" dirty="0">
              <a:ln w="0"/>
              <a:solidFill>
                <a:schemeClr val="accent1"/>
              </a:solidFill>
            </a:endParaRPr>
          </a:p>
          <a:p>
            <a:pPr marL="109728" indent="0">
              <a:buNone/>
            </a:pPr>
            <a:endParaRPr lang="en-US" dirty="0"/>
          </a:p>
        </p:txBody>
      </p:sp>
      <p:sp>
        <p:nvSpPr>
          <p:cNvPr id="4" name="Slide Number Placeholder 3">
            <a:extLst>
              <a:ext uri="{FF2B5EF4-FFF2-40B4-BE49-F238E27FC236}">
                <a16:creationId xmlns:a16="http://schemas.microsoft.com/office/drawing/2014/main" id="{FB6AAE02-1184-4B37-82C1-9EBCD18834D8}"/>
              </a:ext>
            </a:extLst>
          </p:cNvPr>
          <p:cNvSpPr>
            <a:spLocks noGrp="1"/>
          </p:cNvSpPr>
          <p:nvPr>
            <p:ph type="sldNum" sz="quarter" idx="12"/>
          </p:nvPr>
        </p:nvSpPr>
        <p:spPr/>
        <p:txBody>
          <a:bodyPr/>
          <a:lstStyle/>
          <a:p>
            <a:fld id="{2C0256D3-63E1-45BE-B0BE-23BEF3752867}" type="slidenum">
              <a:rPr lang="en-US" smtClean="0"/>
              <a:t>14</a:t>
            </a:fld>
            <a:endParaRPr lang="en-US"/>
          </a:p>
        </p:txBody>
      </p:sp>
    </p:spTree>
    <p:extLst>
      <p:ext uri="{BB962C8B-B14F-4D97-AF65-F5344CB8AC3E}">
        <p14:creationId xmlns:p14="http://schemas.microsoft.com/office/powerpoint/2010/main" val="23977383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94965D-B75E-45A7-A1B8-A2F07B6815B3}"/>
              </a:ext>
            </a:extLst>
          </p:cNvPr>
          <p:cNvSpPr>
            <a:spLocks noGrp="1"/>
          </p:cNvSpPr>
          <p:nvPr>
            <p:ph idx="1"/>
          </p:nvPr>
        </p:nvSpPr>
        <p:spPr>
          <a:xfrm>
            <a:off x="457200" y="990600"/>
            <a:ext cx="8229600" cy="5583936"/>
          </a:xfrm>
        </p:spPr>
        <p:txBody>
          <a:bodyPr>
            <a:normAutofit/>
          </a:bodyPr>
          <a:lstStyle/>
          <a:p>
            <a:pPr lvl="3"/>
            <a:r>
              <a:rPr lang="en-US" sz="2800" b="1" dirty="0">
                <a:solidFill>
                  <a:sysClr val="windowText" lastClr="000000"/>
                </a:solidFill>
              </a:rPr>
              <a:t>Common types of health care fraud include:</a:t>
            </a:r>
          </a:p>
          <a:p>
            <a:pPr marL="978408" lvl="3" indent="0">
              <a:buNone/>
            </a:pPr>
            <a:endParaRPr lang="en-US" sz="1200" b="1" i="1" dirty="0"/>
          </a:p>
          <a:p>
            <a:pPr lvl="4"/>
            <a:r>
              <a:rPr lang="en-US" sz="2400" b="1" dirty="0">
                <a:solidFill>
                  <a:schemeClr val="accent1"/>
                </a:solidFill>
              </a:rPr>
              <a:t>Medically unnecessary services, procedures, or referrals;</a:t>
            </a:r>
          </a:p>
          <a:p>
            <a:pPr marL="1207008" lvl="4" indent="0">
              <a:buNone/>
            </a:pPr>
            <a:endParaRPr lang="en-US" sz="1200" b="1" i="1" dirty="0">
              <a:solidFill>
                <a:schemeClr val="accent1"/>
              </a:solidFill>
            </a:endParaRPr>
          </a:p>
          <a:p>
            <a:pPr lvl="4"/>
            <a:r>
              <a:rPr lang="en-US" sz="2400" b="1" dirty="0">
                <a:solidFill>
                  <a:schemeClr val="accent1"/>
                </a:solidFill>
              </a:rPr>
              <a:t>Billing for improperly-dispensed controlled substances;</a:t>
            </a:r>
          </a:p>
          <a:p>
            <a:pPr marL="1207008" lvl="4" indent="0">
              <a:buNone/>
            </a:pPr>
            <a:endParaRPr lang="en-US" sz="1200" b="1" i="1" dirty="0">
              <a:solidFill>
                <a:schemeClr val="accent1"/>
              </a:solidFill>
            </a:endParaRPr>
          </a:p>
          <a:p>
            <a:pPr lvl="4"/>
            <a:r>
              <a:rPr lang="en-US" sz="2400" b="1" dirty="0">
                <a:solidFill>
                  <a:schemeClr val="accent1"/>
                </a:solidFill>
              </a:rPr>
              <a:t>Services not actually provided;</a:t>
            </a:r>
          </a:p>
          <a:p>
            <a:pPr marL="1207008" lvl="4" indent="0">
              <a:buNone/>
            </a:pPr>
            <a:endParaRPr lang="en-US" sz="1200" b="1" i="1" dirty="0">
              <a:solidFill>
                <a:schemeClr val="accent1"/>
              </a:solidFill>
            </a:endParaRPr>
          </a:p>
          <a:p>
            <a:pPr lvl="4"/>
            <a:r>
              <a:rPr lang="en-US" sz="2400" b="1" dirty="0" err="1">
                <a:solidFill>
                  <a:schemeClr val="accent1"/>
                </a:solidFill>
              </a:rPr>
              <a:t>Upcoded</a:t>
            </a:r>
            <a:r>
              <a:rPr lang="en-US" sz="2400" b="1" dirty="0">
                <a:solidFill>
                  <a:schemeClr val="accent1"/>
                </a:solidFill>
              </a:rPr>
              <a:t> services.</a:t>
            </a:r>
            <a:endParaRPr lang="en-US" sz="2400" b="1" i="1" dirty="0">
              <a:solidFill>
                <a:schemeClr val="accent1"/>
              </a:solidFill>
            </a:endParaRPr>
          </a:p>
          <a:p>
            <a:pPr marL="109728" indent="0">
              <a:buNone/>
            </a:pPr>
            <a:endParaRPr lang="en-US" dirty="0"/>
          </a:p>
        </p:txBody>
      </p:sp>
      <p:sp>
        <p:nvSpPr>
          <p:cNvPr id="4" name="Slide Number Placeholder 3">
            <a:extLst>
              <a:ext uri="{FF2B5EF4-FFF2-40B4-BE49-F238E27FC236}">
                <a16:creationId xmlns:a16="http://schemas.microsoft.com/office/drawing/2014/main" id="{99160C2D-6B6A-48E0-B644-399BACD22D7A}"/>
              </a:ext>
            </a:extLst>
          </p:cNvPr>
          <p:cNvSpPr>
            <a:spLocks noGrp="1"/>
          </p:cNvSpPr>
          <p:nvPr>
            <p:ph type="sldNum" sz="quarter" idx="12"/>
          </p:nvPr>
        </p:nvSpPr>
        <p:spPr/>
        <p:txBody>
          <a:bodyPr/>
          <a:lstStyle/>
          <a:p>
            <a:fld id="{2C0256D3-63E1-45BE-B0BE-23BEF3752867}" type="slidenum">
              <a:rPr lang="en-US" smtClean="0"/>
              <a:t>15</a:t>
            </a:fld>
            <a:endParaRPr lang="en-US"/>
          </a:p>
        </p:txBody>
      </p:sp>
    </p:spTree>
    <p:extLst>
      <p:ext uri="{BB962C8B-B14F-4D97-AF65-F5344CB8AC3E}">
        <p14:creationId xmlns:p14="http://schemas.microsoft.com/office/powerpoint/2010/main" val="14699725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B5757C-9A60-4EAE-B985-95D672394EC4}"/>
              </a:ext>
            </a:extLst>
          </p:cNvPr>
          <p:cNvSpPr>
            <a:spLocks noGrp="1"/>
          </p:cNvSpPr>
          <p:nvPr>
            <p:ph idx="1"/>
          </p:nvPr>
        </p:nvSpPr>
        <p:spPr>
          <a:xfrm>
            <a:off x="457200" y="914400"/>
            <a:ext cx="8229600" cy="5660136"/>
          </a:xfrm>
        </p:spPr>
        <p:txBody>
          <a:bodyPr>
            <a:normAutofit fontScale="92500" lnSpcReduction="10000"/>
          </a:bodyPr>
          <a:lstStyle/>
          <a:p>
            <a:pPr lvl="3"/>
            <a:r>
              <a:rPr lang="en-US" sz="2800" b="1" dirty="0"/>
              <a:t>Physicians and pharmacists prosecuted for health care fraud under 18 U.S.C. § 1347, which prohibits:</a:t>
            </a:r>
          </a:p>
          <a:p>
            <a:pPr marL="978408" lvl="3" indent="0">
              <a:buNone/>
            </a:pPr>
            <a:endParaRPr lang="en-US" sz="1300" b="1" i="1" dirty="0"/>
          </a:p>
          <a:p>
            <a:pPr lvl="4"/>
            <a:r>
              <a:rPr lang="en-US" sz="2400" b="1" dirty="0"/>
              <a:t>“knowingly and willfully </a:t>
            </a:r>
            <a:r>
              <a:rPr lang="en-US" sz="2400" b="1" dirty="0" err="1"/>
              <a:t>execut</a:t>
            </a:r>
            <a:r>
              <a:rPr lang="en-US" sz="2400" b="1" dirty="0"/>
              <a:t>[</a:t>
            </a:r>
            <a:r>
              <a:rPr lang="en-US" sz="2400" b="1" dirty="0" err="1"/>
              <a:t>ing</a:t>
            </a:r>
            <a:r>
              <a:rPr lang="en-US" sz="2400" b="1" dirty="0"/>
              <a:t>], or attempt[</a:t>
            </a:r>
            <a:r>
              <a:rPr lang="en-US" sz="2400" b="1" dirty="0" err="1"/>
              <a:t>ing</a:t>
            </a:r>
            <a:r>
              <a:rPr lang="en-US" sz="2400" b="1" dirty="0"/>
              <a:t>] to execute, a scheme or artifice—</a:t>
            </a:r>
          </a:p>
          <a:p>
            <a:pPr marL="1207008" lvl="4" indent="0">
              <a:buNone/>
            </a:pPr>
            <a:endParaRPr lang="en-US" sz="1300" b="1" i="1" dirty="0"/>
          </a:p>
          <a:p>
            <a:pPr lvl="5"/>
            <a:r>
              <a:rPr lang="en-US" sz="2400" b="1" dirty="0"/>
              <a:t>to defraud any health care benefit program; or</a:t>
            </a:r>
          </a:p>
          <a:p>
            <a:pPr marL="1426464" lvl="5" indent="0">
              <a:buNone/>
            </a:pPr>
            <a:endParaRPr lang="en-US" sz="1300" b="1" dirty="0"/>
          </a:p>
          <a:p>
            <a:pPr lvl="5"/>
            <a:r>
              <a:rPr lang="en-US" sz="2400" b="1" dirty="0"/>
              <a:t>to obtain, by means of false or fraudulent pretenses, representations, or promises, any of the money or property owned by, or under the custody or control of, any health care benefit program, in connection with the delivery of or payment for health care benefits, items, or services[.]”</a:t>
            </a:r>
          </a:p>
          <a:p>
            <a:pPr marL="109728" indent="0">
              <a:buNone/>
            </a:pPr>
            <a:endParaRPr lang="en-US" dirty="0"/>
          </a:p>
        </p:txBody>
      </p:sp>
      <p:sp>
        <p:nvSpPr>
          <p:cNvPr id="4" name="Slide Number Placeholder 3">
            <a:extLst>
              <a:ext uri="{FF2B5EF4-FFF2-40B4-BE49-F238E27FC236}">
                <a16:creationId xmlns:a16="http://schemas.microsoft.com/office/drawing/2014/main" id="{79C4D55B-0F82-4376-AD97-01C3930CFB25}"/>
              </a:ext>
            </a:extLst>
          </p:cNvPr>
          <p:cNvSpPr>
            <a:spLocks noGrp="1"/>
          </p:cNvSpPr>
          <p:nvPr>
            <p:ph type="sldNum" sz="quarter" idx="12"/>
          </p:nvPr>
        </p:nvSpPr>
        <p:spPr/>
        <p:txBody>
          <a:bodyPr/>
          <a:lstStyle/>
          <a:p>
            <a:fld id="{2C0256D3-63E1-45BE-B0BE-23BEF3752867}" type="slidenum">
              <a:rPr lang="en-US" smtClean="0"/>
              <a:t>16</a:t>
            </a:fld>
            <a:endParaRPr lang="en-US"/>
          </a:p>
        </p:txBody>
      </p:sp>
    </p:spTree>
    <p:extLst>
      <p:ext uri="{BB962C8B-B14F-4D97-AF65-F5344CB8AC3E}">
        <p14:creationId xmlns:p14="http://schemas.microsoft.com/office/powerpoint/2010/main" val="19437774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6BFD4DC-9858-49E0-8C53-4432E804B024}"/>
              </a:ext>
            </a:extLst>
          </p:cNvPr>
          <p:cNvSpPr>
            <a:spLocks noGrp="1"/>
          </p:cNvSpPr>
          <p:nvPr>
            <p:ph idx="1"/>
          </p:nvPr>
        </p:nvSpPr>
        <p:spPr>
          <a:xfrm>
            <a:off x="457200" y="990600"/>
            <a:ext cx="8229600" cy="5583936"/>
          </a:xfrm>
        </p:spPr>
        <p:txBody>
          <a:bodyPr>
            <a:normAutofit fontScale="92500" lnSpcReduction="20000"/>
          </a:bodyPr>
          <a:lstStyle/>
          <a:p>
            <a:pPr lvl="3"/>
            <a:r>
              <a:rPr lang="en-US" sz="2600" b="1" dirty="0"/>
              <a:t>Physicians and pharmacists also prosecuted for health-care-fraud-related false statements under 18 U.S.C. § 1035, which prohibits:</a:t>
            </a:r>
          </a:p>
          <a:p>
            <a:pPr marL="978408" lvl="3" indent="0">
              <a:buNone/>
            </a:pPr>
            <a:endParaRPr lang="en-US" sz="2400" b="1" i="1" dirty="0"/>
          </a:p>
          <a:p>
            <a:pPr lvl="4"/>
            <a:r>
              <a:rPr lang="en-US" sz="2400" b="1" dirty="0"/>
              <a:t>“in any matter involving a health care benefit program, knowingly and willfully—</a:t>
            </a:r>
          </a:p>
          <a:p>
            <a:pPr marL="1207008" lvl="4" indent="0">
              <a:buNone/>
            </a:pPr>
            <a:endParaRPr lang="en-US" sz="2400" b="1" i="1" dirty="0"/>
          </a:p>
          <a:p>
            <a:pPr lvl="5"/>
            <a:r>
              <a:rPr lang="en-US" sz="2400" b="1" dirty="0"/>
              <a:t>(1) </a:t>
            </a:r>
            <a:r>
              <a:rPr lang="en-US" sz="2400" b="1" dirty="0" err="1"/>
              <a:t>falsif</a:t>
            </a:r>
            <a:r>
              <a:rPr lang="en-US" sz="2400" b="1" dirty="0"/>
              <a:t>[</a:t>
            </a:r>
            <a:r>
              <a:rPr lang="en-US" sz="2400" b="1" dirty="0" err="1"/>
              <a:t>ying</a:t>
            </a:r>
            <a:r>
              <a:rPr lang="en-US" sz="2400" b="1" dirty="0"/>
              <a:t>], conceal[</a:t>
            </a:r>
            <a:r>
              <a:rPr lang="en-US" sz="2400" b="1" dirty="0" err="1"/>
              <a:t>ing</a:t>
            </a:r>
            <a:r>
              <a:rPr lang="en-US" sz="2400" b="1" dirty="0"/>
              <a:t>], or cover[</a:t>
            </a:r>
            <a:r>
              <a:rPr lang="en-US" sz="2400" b="1" dirty="0" err="1"/>
              <a:t>ing</a:t>
            </a:r>
            <a:r>
              <a:rPr lang="en-US" sz="2400" b="1" dirty="0"/>
              <a:t>] up by any trick, scheme, or device a material fact; or </a:t>
            </a:r>
          </a:p>
          <a:p>
            <a:pPr marL="1426464" lvl="5" indent="0">
              <a:buNone/>
            </a:pPr>
            <a:endParaRPr lang="en-US" sz="2400" b="1" dirty="0"/>
          </a:p>
          <a:p>
            <a:pPr lvl="5"/>
            <a:r>
              <a:rPr lang="en-US" sz="2400" b="1" dirty="0"/>
              <a:t>(2) </a:t>
            </a:r>
            <a:r>
              <a:rPr lang="en-US" sz="2400" b="1" dirty="0" err="1"/>
              <a:t>mak</a:t>
            </a:r>
            <a:r>
              <a:rPr lang="en-US" sz="2400" b="1" dirty="0"/>
              <a:t>[</a:t>
            </a:r>
            <a:r>
              <a:rPr lang="en-US" sz="2400" b="1" dirty="0" err="1"/>
              <a:t>ing</a:t>
            </a:r>
            <a:r>
              <a:rPr lang="en-US" sz="2400" b="1" dirty="0"/>
              <a:t>] any materially false, fictitious, or fraudulent statements or representations, or </a:t>
            </a:r>
            <a:r>
              <a:rPr lang="en-US" sz="2400" b="1" dirty="0" err="1"/>
              <a:t>mak</a:t>
            </a:r>
            <a:r>
              <a:rPr lang="en-US" sz="2400" b="1" dirty="0"/>
              <a:t>[</a:t>
            </a:r>
            <a:r>
              <a:rPr lang="en-US" sz="2400" b="1" dirty="0" err="1"/>
              <a:t>ing</a:t>
            </a:r>
            <a:r>
              <a:rPr lang="en-US" sz="2400" b="1" dirty="0"/>
              <a:t>] or us[</a:t>
            </a:r>
            <a:r>
              <a:rPr lang="en-US" sz="2400" b="1" dirty="0" err="1"/>
              <a:t>ing</a:t>
            </a:r>
            <a:r>
              <a:rPr lang="en-US" sz="2400" b="1" dirty="0"/>
              <a:t>] any materially false writing or document knowing the same to contain any materially false, fictitious, or fraudulent statement or entry,”</a:t>
            </a:r>
          </a:p>
          <a:p>
            <a:pPr marL="109728" indent="0">
              <a:buNone/>
            </a:pPr>
            <a:endParaRPr lang="en-US" dirty="0"/>
          </a:p>
        </p:txBody>
      </p:sp>
      <p:sp>
        <p:nvSpPr>
          <p:cNvPr id="4" name="Slide Number Placeholder 3">
            <a:extLst>
              <a:ext uri="{FF2B5EF4-FFF2-40B4-BE49-F238E27FC236}">
                <a16:creationId xmlns:a16="http://schemas.microsoft.com/office/drawing/2014/main" id="{C749418A-5979-40B5-A007-551204D272F7}"/>
              </a:ext>
            </a:extLst>
          </p:cNvPr>
          <p:cNvSpPr>
            <a:spLocks noGrp="1"/>
          </p:cNvSpPr>
          <p:nvPr>
            <p:ph type="sldNum" sz="quarter" idx="12"/>
          </p:nvPr>
        </p:nvSpPr>
        <p:spPr/>
        <p:txBody>
          <a:bodyPr/>
          <a:lstStyle/>
          <a:p>
            <a:fld id="{2C0256D3-63E1-45BE-B0BE-23BEF3752867}" type="slidenum">
              <a:rPr lang="en-US" smtClean="0"/>
              <a:t>17</a:t>
            </a:fld>
            <a:endParaRPr lang="en-US"/>
          </a:p>
        </p:txBody>
      </p:sp>
    </p:spTree>
    <p:extLst>
      <p:ext uri="{BB962C8B-B14F-4D97-AF65-F5344CB8AC3E}">
        <p14:creationId xmlns:p14="http://schemas.microsoft.com/office/powerpoint/2010/main" val="34640560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6C64A74-A0D2-40B5-AB8A-7CA585FC986D}"/>
              </a:ext>
            </a:extLst>
          </p:cNvPr>
          <p:cNvSpPr>
            <a:spLocks noGrp="1"/>
          </p:cNvSpPr>
          <p:nvPr>
            <p:ph idx="1"/>
          </p:nvPr>
        </p:nvSpPr>
        <p:spPr>
          <a:xfrm>
            <a:off x="457200" y="990600"/>
            <a:ext cx="8229600" cy="5583936"/>
          </a:xfrm>
        </p:spPr>
        <p:txBody>
          <a:bodyPr>
            <a:normAutofit/>
          </a:bodyPr>
          <a:lstStyle/>
          <a:p>
            <a:r>
              <a:rPr lang="en-US" b="1" dirty="0"/>
              <a:t>Other Possible Charges Associated with Opioid-Related Healthcare Fraud:</a:t>
            </a:r>
          </a:p>
          <a:p>
            <a:pPr marL="109728" indent="0">
              <a:buNone/>
            </a:pPr>
            <a:endParaRPr lang="en-US" sz="1200" b="1" i="1" dirty="0"/>
          </a:p>
          <a:p>
            <a:pPr lvl="3"/>
            <a:r>
              <a:rPr lang="en-US" sz="2400" b="1" dirty="0"/>
              <a:t>Money Laundering (18 </a:t>
            </a:r>
            <a:r>
              <a:rPr lang="en-US" sz="2400" b="1" dirty="0" err="1"/>
              <a:t>U.S.C</a:t>
            </a:r>
            <a:r>
              <a:rPr lang="en-US" sz="2400" b="1" dirty="0"/>
              <a:t>. §§ 1956, 1957)</a:t>
            </a:r>
          </a:p>
          <a:p>
            <a:pPr marL="978408" lvl="3" indent="0">
              <a:buNone/>
            </a:pPr>
            <a:endParaRPr lang="en-US" sz="1200" b="1" i="1" dirty="0"/>
          </a:p>
          <a:p>
            <a:pPr lvl="3"/>
            <a:r>
              <a:rPr lang="en-US" sz="2400" b="1" dirty="0"/>
              <a:t>Kickback violations (42 </a:t>
            </a:r>
            <a:r>
              <a:rPr lang="en-US" sz="2400" b="1" dirty="0" err="1"/>
              <a:t>U.S.C</a:t>
            </a:r>
            <a:r>
              <a:rPr lang="en-US" sz="2400" b="1" dirty="0"/>
              <a:t>. § 1320(a)–</a:t>
            </a:r>
            <a:r>
              <a:rPr lang="en-US" sz="2400" b="1" dirty="0" err="1"/>
              <a:t>7b</a:t>
            </a:r>
            <a:r>
              <a:rPr lang="en-US" sz="2400" b="1" dirty="0"/>
              <a:t>)</a:t>
            </a:r>
          </a:p>
          <a:p>
            <a:pPr marL="978408" lvl="3" indent="0">
              <a:buNone/>
            </a:pPr>
            <a:endParaRPr lang="en-US" sz="1200" b="1" i="1" dirty="0"/>
          </a:p>
          <a:p>
            <a:pPr lvl="3"/>
            <a:r>
              <a:rPr lang="en-US" sz="2400" b="1" dirty="0"/>
              <a:t>Federal Food Drug and Cosmetic Act (</a:t>
            </a:r>
            <a:r>
              <a:rPr lang="en-US" sz="2400" b="1" dirty="0" err="1"/>
              <a:t>FDCA</a:t>
            </a:r>
            <a:r>
              <a:rPr lang="en-US" sz="2400" b="1" dirty="0"/>
              <a:t>) violations (21 </a:t>
            </a:r>
            <a:r>
              <a:rPr lang="en-US" sz="2400" b="1" dirty="0" err="1"/>
              <a:t>U.S.C</a:t>
            </a:r>
            <a:r>
              <a:rPr lang="en-US" sz="2400" b="1" dirty="0"/>
              <a:t>. §§ 331, 333)</a:t>
            </a:r>
          </a:p>
          <a:p>
            <a:pPr marL="978408" lvl="3" indent="0">
              <a:buNone/>
            </a:pPr>
            <a:endParaRPr lang="en-US" sz="1200" b="1" i="1" dirty="0"/>
          </a:p>
          <a:p>
            <a:pPr lvl="3"/>
            <a:r>
              <a:rPr lang="en-US" sz="2400" b="1" dirty="0"/>
              <a:t>Aggravated Identity Theft (18 </a:t>
            </a:r>
            <a:r>
              <a:rPr lang="en-US" sz="2400" b="1" dirty="0" err="1"/>
              <a:t>U.S.C</a:t>
            </a:r>
            <a:r>
              <a:rPr lang="en-US" sz="2400" b="1" dirty="0"/>
              <a:t>. § </a:t>
            </a:r>
            <a:r>
              <a:rPr lang="en-US" sz="2400" b="1" dirty="0" err="1"/>
              <a:t>1028A</a:t>
            </a:r>
            <a:r>
              <a:rPr lang="en-US" sz="2400" b="1" dirty="0"/>
              <a:t>) (mandatory consecutive two-year sentence)</a:t>
            </a:r>
            <a:endParaRPr lang="en-US" sz="2000" b="1" i="1" dirty="0"/>
          </a:p>
          <a:p>
            <a:pPr marL="109728" indent="0">
              <a:buNone/>
            </a:pPr>
            <a:endParaRPr lang="en-US" dirty="0"/>
          </a:p>
        </p:txBody>
      </p:sp>
      <p:sp>
        <p:nvSpPr>
          <p:cNvPr id="4" name="Slide Number Placeholder 3">
            <a:extLst>
              <a:ext uri="{FF2B5EF4-FFF2-40B4-BE49-F238E27FC236}">
                <a16:creationId xmlns:a16="http://schemas.microsoft.com/office/drawing/2014/main" id="{0F3547E2-DF1A-4939-83FF-8C05D82CE9D8}"/>
              </a:ext>
            </a:extLst>
          </p:cNvPr>
          <p:cNvSpPr>
            <a:spLocks noGrp="1"/>
          </p:cNvSpPr>
          <p:nvPr>
            <p:ph type="sldNum" sz="quarter" idx="12"/>
          </p:nvPr>
        </p:nvSpPr>
        <p:spPr/>
        <p:txBody>
          <a:bodyPr/>
          <a:lstStyle/>
          <a:p>
            <a:fld id="{2C0256D3-63E1-45BE-B0BE-23BEF3752867}" type="slidenum">
              <a:rPr lang="en-US" smtClean="0"/>
              <a:t>18</a:t>
            </a:fld>
            <a:endParaRPr lang="en-US"/>
          </a:p>
        </p:txBody>
      </p:sp>
    </p:spTree>
    <p:extLst>
      <p:ext uri="{BB962C8B-B14F-4D97-AF65-F5344CB8AC3E}">
        <p14:creationId xmlns:p14="http://schemas.microsoft.com/office/powerpoint/2010/main" val="41705820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B7EB0-B1E8-0746-B9C5-788D3F34DCBB}"/>
              </a:ext>
            </a:extLst>
          </p:cNvPr>
          <p:cNvSpPr>
            <a:spLocks noGrp="1"/>
          </p:cNvSpPr>
          <p:nvPr>
            <p:ph type="title"/>
          </p:nvPr>
        </p:nvSpPr>
        <p:spPr/>
        <p:txBody>
          <a:bodyPr/>
          <a:lstStyle/>
          <a:p>
            <a:r>
              <a:rPr lang="en-US" dirty="0"/>
              <a:t>Civil Enforcement</a:t>
            </a:r>
          </a:p>
        </p:txBody>
      </p:sp>
      <p:sp>
        <p:nvSpPr>
          <p:cNvPr id="3" name="Content Placeholder 2">
            <a:extLst>
              <a:ext uri="{FF2B5EF4-FFF2-40B4-BE49-F238E27FC236}">
                <a16:creationId xmlns:a16="http://schemas.microsoft.com/office/drawing/2014/main" id="{0BD67ACF-9900-7A43-917D-84DBDA017667}"/>
              </a:ext>
            </a:extLst>
          </p:cNvPr>
          <p:cNvSpPr>
            <a:spLocks noGrp="1"/>
          </p:cNvSpPr>
          <p:nvPr>
            <p:ph idx="1"/>
          </p:nvPr>
        </p:nvSpPr>
        <p:spPr/>
        <p:txBody>
          <a:bodyPr/>
          <a:lstStyle/>
          <a:p>
            <a:r>
              <a:rPr lang="en-US" dirty="0"/>
              <a:t>The U.S. Attorney’s Offices Not Only Have Criminal Prosecution authority but also can bring Civil Enforcement Actions</a:t>
            </a:r>
          </a:p>
          <a:p>
            <a:r>
              <a:rPr lang="en-US" dirty="0"/>
              <a:t>Using the Civil Provisions of the Controlled Substances Act, San Diego Psychiatrist Settled an Overprescribing Investigation for $145,000</a:t>
            </a:r>
          </a:p>
          <a:p>
            <a:r>
              <a:rPr lang="en-US" dirty="0"/>
              <a:t>In Press Release, “investigation exemplifies Department’s willingness to scrutinize . . . .”</a:t>
            </a:r>
          </a:p>
          <a:p>
            <a:r>
              <a:rPr lang="en-US" sz="2000" dirty="0"/>
              <a:t>(4/30/2020) U.S. v. Prakash Bhatia, M.D.</a:t>
            </a:r>
          </a:p>
        </p:txBody>
      </p:sp>
      <p:sp>
        <p:nvSpPr>
          <p:cNvPr id="4" name="Slide Number Placeholder 3">
            <a:extLst>
              <a:ext uri="{FF2B5EF4-FFF2-40B4-BE49-F238E27FC236}">
                <a16:creationId xmlns:a16="http://schemas.microsoft.com/office/drawing/2014/main" id="{C4C874C5-A416-9847-A180-321A585D4A4A}"/>
              </a:ext>
            </a:extLst>
          </p:cNvPr>
          <p:cNvSpPr>
            <a:spLocks noGrp="1"/>
          </p:cNvSpPr>
          <p:nvPr>
            <p:ph type="sldNum" sz="quarter" idx="12"/>
          </p:nvPr>
        </p:nvSpPr>
        <p:spPr/>
        <p:txBody>
          <a:bodyPr/>
          <a:lstStyle/>
          <a:p>
            <a:fld id="{2C0256D3-63E1-45BE-B0BE-23BEF3752867}" type="slidenum">
              <a:rPr lang="en-US" smtClean="0"/>
              <a:t>19</a:t>
            </a:fld>
            <a:endParaRPr lang="en-US"/>
          </a:p>
        </p:txBody>
      </p:sp>
    </p:spTree>
    <p:extLst>
      <p:ext uri="{BB962C8B-B14F-4D97-AF65-F5344CB8AC3E}">
        <p14:creationId xmlns:p14="http://schemas.microsoft.com/office/powerpoint/2010/main" val="2247198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990600"/>
          </a:xfrm>
        </p:spPr>
        <p:txBody>
          <a:bodyPr/>
          <a:lstStyle/>
          <a:p>
            <a:pPr algn="ctr"/>
            <a:r>
              <a:rPr lang="en-US" b="1" dirty="0">
                <a:latin typeface="+mn-lt"/>
              </a:rPr>
              <a:t>Overview</a:t>
            </a:r>
          </a:p>
        </p:txBody>
      </p:sp>
      <p:sp>
        <p:nvSpPr>
          <p:cNvPr id="3" name="Content Placeholder 2"/>
          <p:cNvSpPr>
            <a:spLocks noGrp="1"/>
          </p:cNvSpPr>
          <p:nvPr>
            <p:ph idx="1"/>
          </p:nvPr>
        </p:nvSpPr>
        <p:spPr>
          <a:xfrm>
            <a:off x="457200" y="1905000"/>
            <a:ext cx="8229600" cy="4669536"/>
          </a:xfrm>
        </p:spPr>
        <p:txBody>
          <a:bodyPr>
            <a:normAutofit fontScale="92500" lnSpcReduction="10000"/>
          </a:bodyPr>
          <a:lstStyle/>
          <a:p>
            <a:pPr marL="365760" lvl="1" indent="-256032">
              <a:spcBef>
                <a:spcPts val="600"/>
              </a:spcBef>
              <a:spcAft>
                <a:spcPts val="600"/>
              </a:spcAft>
              <a:buFont typeface="Georgia"/>
              <a:buChar char="•"/>
            </a:pPr>
            <a:r>
              <a:rPr lang="en-US" sz="2800" b="1" dirty="0"/>
              <a:t>Efforts to Combat Opioid Crisis</a:t>
            </a:r>
          </a:p>
          <a:p>
            <a:pPr marL="630936" lvl="2" indent="-256032">
              <a:spcBef>
                <a:spcPts val="600"/>
              </a:spcBef>
              <a:spcAft>
                <a:spcPts val="600"/>
              </a:spcAft>
              <a:buFont typeface="Georgia"/>
              <a:buChar char="•"/>
            </a:pPr>
            <a:r>
              <a:rPr lang="en-US" sz="2600" b="1" dirty="0"/>
              <a:t>Criminal Prosecution at Federal and State levels</a:t>
            </a:r>
          </a:p>
          <a:p>
            <a:pPr marL="630936" lvl="2" indent="-256032">
              <a:spcBef>
                <a:spcPts val="600"/>
              </a:spcBef>
              <a:spcAft>
                <a:spcPts val="600"/>
              </a:spcAft>
              <a:buFont typeface="Georgia"/>
              <a:buChar char="•"/>
            </a:pPr>
            <a:r>
              <a:rPr lang="en-US" sz="2600" b="1" dirty="0"/>
              <a:t>Civil Enforcement</a:t>
            </a:r>
          </a:p>
          <a:p>
            <a:pPr marL="630936" lvl="2" indent="-256032">
              <a:spcBef>
                <a:spcPts val="600"/>
              </a:spcBef>
              <a:spcAft>
                <a:spcPts val="600"/>
              </a:spcAft>
              <a:buFont typeface="Georgia"/>
              <a:buChar char="•"/>
            </a:pPr>
            <a:r>
              <a:rPr lang="en-US" sz="2600" b="1" dirty="0"/>
              <a:t>Private Civil Actions</a:t>
            </a:r>
          </a:p>
          <a:p>
            <a:pPr marL="365760" lvl="2" indent="-256032">
              <a:spcBef>
                <a:spcPts val="600"/>
              </a:spcBef>
              <a:spcAft>
                <a:spcPts val="600"/>
              </a:spcAft>
              <a:buClr>
                <a:schemeClr val="accent2"/>
              </a:buClr>
              <a:buFont typeface="Georgia"/>
              <a:buChar char="•"/>
            </a:pPr>
            <a:r>
              <a:rPr lang="en-US" b="1" dirty="0">
                <a:solidFill>
                  <a:schemeClr val="accent2"/>
                </a:solidFill>
              </a:rPr>
              <a:t>Identify Common Red Flags</a:t>
            </a:r>
          </a:p>
          <a:p>
            <a:pPr marL="630936" lvl="2" indent="-256032">
              <a:spcBef>
                <a:spcPts val="600"/>
              </a:spcBef>
              <a:spcAft>
                <a:spcPts val="600"/>
              </a:spcAft>
              <a:buClr>
                <a:schemeClr val="accent2"/>
              </a:buClr>
              <a:buFont typeface="Georgia"/>
              <a:buChar char="•"/>
            </a:pPr>
            <a:r>
              <a:rPr lang="en-US" b="1" dirty="0"/>
              <a:t>Government Comes Knocking…What to do?</a:t>
            </a:r>
          </a:p>
          <a:p>
            <a:pPr marL="630936" lvl="2" indent="-256032">
              <a:spcBef>
                <a:spcPts val="600"/>
              </a:spcBef>
              <a:spcAft>
                <a:spcPts val="600"/>
              </a:spcAft>
              <a:buFont typeface="Georgia"/>
              <a:buChar char="•"/>
            </a:pPr>
            <a:r>
              <a:rPr lang="en-US" b="1" dirty="0"/>
              <a:t>Government use of Electronic Communications</a:t>
            </a:r>
          </a:p>
          <a:p>
            <a:pPr marL="630936" lvl="2" indent="-256032">
              <a:spcBef>
                <a:spcPts val="600"/>
              </a:spcBef>
              <a:spcAft>
                <a:spcPts val="600"/>
              </a:spcAft>
              <a:buFont typeface="Georgia"/>
              <a:buChar char="•"/>
            </a:pPr>
            <a:r>
              <a:rPr lang="en-US" b="1" dirty="0"/>
              <a:t>Whistleblowers</a:t>
            </a:r>
          </a:p>
          <a:p>
            <a:pPr marL="630936" lvl="2" indent="-256032">
              <a:spcBef>
                <a:spcPts val="600"/>
              </a:spcBef>
              <a:spcAft>
                <a:spcPts val="600"/>
              </a:spcAft>
              <a:buFont typeface="Georgia"/>
              <a:buChar char="•"/>
            </a:pPr>
            <a:r>
              <a:rPr lang="en-US" b="1" dirty="0"/>
              <a:t>Practice Management and Outside Billing</a:t>
            </a:r>
          </a:p>
        </p:txBody>
      </p:sp>
      <p:sp>
        <p:nvSpPr>
          <p:cNvPr id="4" name="Slide Number Placeholder 3"/>
          <p:cNvSpPr>
            <a:spLocks noGrp="1"/>
          </p:cNvSpPr>
          <p:nvPr>
            <p:ph type="sldNum" sz="quarter" idx="12"/>
          </p:nvPr>
        </p:nvSpPr>
        <p:spPr/>
        <p:txBody>
          <a:bodyPr/>
          <a:lstStyle/>
          <a:p>
            <a:fld id="{2C0256D3-63E1-45BE-B0BE-23BEF3752867}" type="slidenum">
              <a:rPr lang="en-US" smtClean="0"/>
              <a:t>2</a:t>
            </a:fld>
            <a:endParaRPr lang="en-US"/>
          </a:p>
        </p:txBody>
      </p:sp>
    </p:spTree>
    <p:extLst>
      <p:ext uri="{BB962C8B-B14F-4D97-AF65-F5344CB8AC3E}">
        <p14:creationId xmlns:p14="http://schemas.microsoft.com/office/powerpoint/2010/main" val="24883202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F12C5E-D662-40BF-99B8-261DFE36EB4E}"/>
              </a:ext>
            </a:extLst>
          </p:cNvPr>
          <p:cNvSpPr>
            <a:spLocks noGrp="1"/>
          </p:cNvSpPr>
          <p:nvPr>
            <p:ph idx="1"/>
          </p:nvPr>
        </p:nvSpPr>
        <p:spPr>
          <a:xfrm>
            <a:off x="457200" y="1371600"/>
            <a:ext cx="8229600" cy="5202936"/>
          </a:xfrm>
        </p:spPr>
        <p:txBody>
          <a:bodyPr/>
          <a:lstStyle/>
          <a:p>
            <a:pPr marL="109728" indent="0" algn="ctr">
              <a:buNone/>
            </a:pPr>
            <a:endParaRPr lang="en-US" b="1" cap="all" dirty="0"/>
          </a:p>
          <a:p>
            <a:pPr marL="109728" indent="0" algn="ctr">
              <a:buNone/>
            </a:pPr>
            <a:endParaRPr lang="en-US" b="1" cap="all" dirty="0"/>
          </a:p>
          <a:p>
            <a:pPr marL="109728" indent="0" algn="ctr">
              <a:buNone/>
            </a:pPr>
            <a:endParaRPr lang="en-US" b="1" cap="all" dirty="0"/>
          </a:p>
          <a:p>
            <a:pPr marL="109728" indent="0" algn="ctr">
              <a:buNone/>
            </a:pPr>
            <a:r>
              <a:rPr lang="en-US" b="1" dirty="0">
                <a:ln w="0"/>
                <a:solidFill>
                  <a:schemeClr val="accent1"/>
                </a:solidFill>
              </a:rPr>
              <a:t>PHYSICIANS BEWARE</a:t>
            </a:r>
          </a:p>
          <a:p>
            <a:pPr marL="109728" indent="0">
              <a:buNone/>
            </a:pPr>
            <a:endParaRPr lang="en-US" dirty="0"/>
          </a:p>
        </p:txBody>
      </p:sp>
      <p:sp>
        <p:nvSpPr>
          <p:cNvPr id="4" name="Slide Number Placeholder 3">
            <a:extLst>
              <a:ext uri="{FF2B5EF4-FFF2-40B4-BE49-F238E27FC236}">
                <a16:creationId xmlns:a16="http://schemas.microsoft.com/office/drawing/2014/main" id="{5AB09185-6603-4086-9865-C263C8D2699B}"/>
              </a:ext>
            </a:extLst>
          </p:cNvPr>
          <p:cNvSpPr>
            <a:spLocks noGrp="1"/>
          </p:cNvSpPr>
          <p:nvPr>
            <p:ph type="sldNum" sz="quarter" idx="12"/>
          </p:nvPr>
        </p:nvSpPr>
        <p:spPr/>
        <p:txBody>
          <a:bodyPr/>
          <a:lstStyle/>
          <a:p>
            <a:fld id="{2C0256D3-63E1-45BE-B0BE-23BEF3752867}" type="slidenum">
              <a:rPr lang="en-US" smtClean="0"/>
              <a:t>20</a:t>
            </a:fld>
            <a:endParaRPr lang="en-US"/>
          </a:p>
        </p:txBody>
      </p:sp>
    </p:spTree>
    <p:extLst>
      <p:ext uri="{BB962C8B-B14F-4D97-AF65-F5344CB8AC3E}">
        <p14:creationId xmlns:p14="http://schemas.microsoft.com/office/powerpoint/2010/main" val="26603905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644876-6FD5-4776-A831-93D9B84C1206}"/>
              </a:ext>
            </a:extLst>
          </p:cNvPr>
          <p:cNvSpPr>
            <a:spLocks noGrp="1"/>
          </p:cNvSpPr>
          <p:nvPr>
            <p:ph idx="1"/>
          </p:nvPr>
        </p:nvSpPr>
        <p:spPr>
          <a:xfrm>
            <a:off x="457200" y="1295400"/>
            <a:ext cx="8229600" cy="5279136"/>
          </a:xfrm>
        </p:spPr>
        <p:txBody>
          <a:bodyPr/>
          <a:lstStyle/>
          <a:p>
            <a:pPr lvl="1"/>
            <a:r>
              <a:rPr lang="en-US" sz="2800" b="1" dirty="0"/>
              <a:t>The Government Expects Physicians to Identify Red Flags</a:t>
            </a:r>
          </a:p>
          <a:p>
            <a:pPr marL="411480" lvl="1" indent="0">
              <a:buNone/>
            </a:pPr>
            <a:endParaRPr lang="en-US" sz="2400" b="1" dirty="0"/>
          </a:p>
          <a:p>
            <a:pPr lvl="2"/>
            <a:r>
              <a:rPr lang="en-US" b="1" dirty="0"/>
              <a:t>USAO and DEA expect physicians to act as gatekeepers and ensure what they are giving patients is for a legitimate medical purpose.</a:t>
            </a:r>
            <a:endParaRPr lang="en-US" sz="2000" b="1" dirty="0"/>
          </a:p>
          <a:p>
            <a:pPr marL="109728" indent="0">
              <a:buNone/>
            </a:pPr>
            <a:endParaRPr lang="en-US" dirty="0"/>
          </a:p>
        </p:txBody>
      </p:sp>
      <p:sp>
        <p:nvSpPr>
          <p:cNvPr id="4" name="Slide Number Placeholder 3">
            <a:extLst>
              <a:ext uri="{FF2B5EF4-FFF2-40B4-BE49-F238E27FC236}">
                <a16:creationId xmlns:a16="http://schemas.microsoft.com/office/drawing/2014/main" id="{634DCC5E-5B9F-49CB-9DD2-0490151A03F6}"/>
              </a:ext>
            </a:extLst>
          </p:cNvPr>
          <p:cNvSpPr>
            <a:spLocks noGrp="1"/>
          </p:cNvSpPr>
          <p:nvPr>
            <p:ph type="sldNum" sz="quarter" idx="12"/>
          </p:nvPr>
        </p:nvSpPr>
        <p:spPr/>
        <p:txBody>
          <a:bodyPr/>
          <a:lstStyle/>
          <a:p>
            <a:fld id="{2C0256D3-63E1-45BE-B0BE-23BEF3752867}" type="slidenum">
              <a:rPr lang="en-US" smtClean="0"/>
              <a:t>21</a:t>
            </a:fld>
            <a:endParaRPr lang="en-US"/>
          </a:p>
        </p:txBody>
      </p:sp>
    </p:spTree>
    <p:extLst>
      <p:ext uri="{BB962C8B-B14F-4D97-AF65-F5344CB8AC3E}">
        <p14:creationId xmlns:p14="http://schemas.microsoft.com/office/powerpoint/2010/main" val="40428333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34066B-3C2A-49FB-9311-6FCEEEA12D22}"/>
              </a:ext>
            </a:extLst>
          </p:cNvPr>
          <p:cNvSpPr>
            <a:spLocks noGrp="1"/>
          </p:cNvSpPr>
          <p:nvPr>
            <p:ph idx="1"/>
          </p:nvPr>
        </p:nvSpPr>
        <p:spPr>
          <a:xfrm>
            <a:off x="457200" y="990600"/>
            <a:ext cx="8229600" cy="5583936"/>
          </a:xfrm>
        </p:spPr>
        <p:txBody>
          <a:bodyPr>
            <a:normAutofit/>
          </a:bodyPr>
          <a:lstStyle/>
          <a:p>
            <a:pPr lvl="1"/>
            <a:r>
              <a:rPr lang="en-US" sz="2800" b="1" dirty="0"/>
              <a:t>Common Red Flags for Physicians</a:t>
            </a:r>
          </a:p>
          <a:p>
            <a:pPr marL="411480" lvl="1" indent="0">
              <a:buNone/>
            </a:pPr>
            <a:endParaRPr lang="en-US" sz="1300" b="1" dirty="0"/>
          </a:p>
          <a:p>
            <a:pPr lvl="2"/>
            <a:r>
              <a:rPr lang="en-US" b="1" dirty="0"/>
              <a:t>High patient volume</a:t>
            </a:r>
            <a:endParaRPr lang="en-US" sz="2000" b="1" dirty="0"/>
          </a:p>
          <a:p>
            <a:pPr lvl="2"/>
            <a:r>
              <a:rPr lang="en-US" b="1" dirty="0"/>
              <a:t>Cursory exams and lack of </a:t>
            </a:r>
            <a:r>
              <a:rPr lang="en-US" b="1" u="sng" dirty="0"/>
              <a:t>meaningful</a:t>
            </a:r>
            <a:r>
              <a:rPr lang="en-US" b="1" dirty="0"/>
              <a:t> diagnostic testing</a:t>
            </a:r>
            <a:endParaRPr lang="en-US" sz="2000" b="1" dirty="0"/>
          </a:p>
          <a:p>
            <a:pPr lvl="2"/>
            <a:r>
              <a:rPr lang="en-US" b="1" dirty="0"/>
              <a:t>High percentage of doctor’s patients prescribed a controlled substance</a:t>
            </a:r>
            <a:endParaRPr lang="en-US" sz="2000" b="1" dirty="0"/>
          </a:p>
          <a:p>
            <a:pPr lvl="2"/>
            <a:r>
              <a:rPr lang="en-US" b="1" dirty="0"/>
              <a:t>Prescribing multiple controlled substances at the same time (red flag or medically necessary: opioid combined with benzodiazepine or gabapentin)</a:t>
            </a:r>
            <a:endParaRPr lang="en-US" sz="2000" b="1" i="1" dirty="0"/>
          </a:p>
          <a:p>
            <a:pPr marL="109728" indent="0">
              <a:buNone/>
            </a:pPr>
            <a:endParaRPr lang="en-US" dirty="0"/>
          </a:p>
        </p:txBody>
      </p:sp>
      <p:sp>
        <p:nvSpPr>
          <p:cNvPr id="4" name="Slide Number Placeholder 3">
            <a:extLst>
              <a:ext uri="{FF2B5EF4-FFF2-40B4-BE49-F238E27FC236}">
                <a16:creationId xmlns:a16="http://schemas.microsoft.com/office/drawing/2014/main" id="{2D22C242-DA55-44B5-9F94-09F0FBE70EF7}"/>
              </a:ext>
            </a:extLst>
          </p:cNvPr>
          <p:cNvSpPr>
            <a:spLocks noGrp="1"/>
          </p:cNvSpPr>
          <p:nvPr>
            <p:ph type="sldNum" sz="quarter" idx="12"/>
          </p:nvPr>
        </p:nvSpPr>
        <p:spPr/>
        <p:txBody>
          <a:bodyPr/>
          <a:lstStyle/>
          <a:p>
            <a:fld id="{2C0256D3-63E1-45BE-B0BE-23BEF3752867}" type="slidenum">
              <a:rPr lang="en-US" smtClean="0"/>
              <a:t>22</a:t>
            </a:fld>
            <a:endParaRPr lang="en-US"/>
          </a:p>
        </p:txBody>
      </p:sp>
    </p:spTree>
    <p:extLst>
      <p:ext uri="{BB962C8B-B14F-4D97-AF65-F5344CB8AC3E}">
        <p14:creationId xmlns:p14="http://schemas.microsoft.com/office/powerpoint/2010/main" val="2896010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57C7670-F527-416F-89C4-D0E48630578A}"/>
              </a:ext>
            </a:extLst>
          </p:cNvPr>
          <p:cNvSpPr>
            <a:spLocks noGrp="1"/>
          </p:cNvSpPr>
          <p:nvPr>
            <p:ph idx="1"/>
          </p:nvPr>
        </p:nvSpPr>
        <p:spPr>
          <a:xfrm>
            <a:off x="457200" y="914400"/>
            <a:ext cx="8229600" cy="5660136"/>
          </a:xfrm>
        </p:spPr>
        <p:txBody>
          <a:bodyPr>
            <a:normAutofit lnSpcReduction="10000"/>
          </a:bodyPr>
          <a:lstStyle/>
          <a:p>
            <a:pPr lvl="1"/>
            <a:r>
              <a:rPr lang="en-US" b="1" dirty="0"/>
              <a:t>Common Red Flags for Physicians (cont’d)</a:t>
            </a:r>
          </a:p>
          <a:p>
            <a:pPr marL="411480" lvl="1" indent="0">
              <a:buNone/>
            </a:pPr>
            <a:endParaRPr lang="en-US" sz="1200" b="1" dirty="0"/>
          </a:p>
          <a:p>
            <a:pPr lvl="2"/>
            <a:r>
              <a:rPr lang="en-US" sz="2200" b="1" dirty="0"/>
              <a:t>Dosage/quantity disproportionate to supposed ailment</a:t>
            </a:r>
          </a:p>
          <a:p>
            <a:pPr lvl="2"/>
            <a:r>
              <a:rPr lang="en-US" sz="2200" b="1" dirty="0"/>
              <a:t>Out of state patients</a:t>
            </a:r>
          </a:p>
          <a:p>
            <a:pPr lvl="3"/>
            <a:r>
              <a:rPr lang="en-US" b="1" dirty="0"/>
              <a:t>Or patients traveling long distances, </a:t>
            </a:r>
            <a:r>
              <a:rPr lang="en-US" b="1" i="1" dirty="0"/>
              <a:t>e.g.</a:t>
            </a:r>
            <a:r>
              <a:rPr lang="en-US" b="1" dirty="0"/>
              <a:t>, over 100 miles</a:t>
            </a:r>
          </a:p>
          <a:p>
            <a:pPr lvl="3"/>
            <a:r>
              <a:rPr lang="en-US" b="1" dirty="0"/>
              <a:t>Exceptions for physicians with national recognition, cancer centers and research institutions</a:t>
            </a:r>
          </a:p>
          <a:p>
            <a:pPr lvl="2"/>
            <a:r>
              <a:rPr lang="en-US" sz="2200" b="1" dirty="0"/>
              <a:t>Group travel</a:t>
            </a:r>
          </a:p>
          <a:p>
            <a:pPr lvl="2"/>
            <a:r>
              <a:rPr lang="en-US" sz="2200" b="1" dirty="0"/>
              <a:t>Doctor shopping</a:t>
            </a:r>
          </a:p>
          <a:p>
            <a:pPr lvl="2"/>
            <a:r>
              <a:rPr lang="en-US" sz="2200" b="1" dirty="0"/>
              <a:t>Failure to follow diversion prevention measures (</a:t>
            </a:r>
            <a:r>
              <a:rPr lang="en-US" sz="2200" b="1" i="1" dirty="0"/>
              <a:t>e.g.</a:t>
            </a:r>
            <a:r>
              <a:rPr lang="en-US" sz="2200" b="1" dirty="0"/>
              <a:t>, urine drug screens)</a:t>
            </a:r>
          </a:p>
          <a:p>
            <a:pPr lvl="2"/>
            <a:r>
              <a:rPr lang="en-US" sz="2200" b="1" dirty="0"/>
              <a:t>Pre-populated patient charts (</a:t>
            </a:r>
            <a:r>
              <a:rPr lang="en-US" sz="2200" b="1" i="1" dirty="0"/>
              <a:t>e.g.</a:t>
            </a:r>
            <a:r>
              <a:rPr lang="en-US" sz="2200" b="1" dirty="0"/>
              <a:t>, all signed at the same time)</a:t>
            </a:r>
          </a:p>
          <a:p>
            <a:pPr marL="109728" indent="0">
              <a:buNone/>
            </a:pPr>
            <a:endParaRPr lang="en-US" dirty="0"/>
          </a:p>
        </p:txBody>
      </p:sp>
      <p:sp>
        <p:nvSpPr>
          <p:cNvPr id="4" name="Slide Number Placeholder 3">
            <a:extLst>
              <a:ext uri="{FF2B5EF4-FFF2-40B4-BE49-F238E27FC236}">
                <a16:creationId xmlns:a16="http://schemas.microsoft.com/office/drawing/2014/main" id="{D6D1D6F3-8D6E-4561-95CD-C5E3DF142C40}"/>
              </a:ext>
            </a:extLst>
          </p:cNvPr>
          <p:cNvSpPr>
            <a:spLocks noGrp="1"/>
          </p:cNvSpPr>
          <p:nvPr>
            <p:ph type="sldNum" sz="quarter" idx="12"/>
          </p:nvPr>
        </p:nvSpPr>
        <p:spPr/>
        <p:txBody>
          <a:bodyPr/>
          <a:lstStyle/>
          <a:p>
            <a:fld id="{2C0256D3-63E1-45BE-B0BE-23BEF3752867}" type="slidenum">
              <a:rPr lang="en-US" smtClean="0"/>
              <a:t>23</a:t>
            </a:fld>
            <a:endParaRPr lang="en-US"/>
          </a:p>
        </p:txBody>
      </p:sp>
    </p:spTree>
    <p:extLst>
      <p:ext uri="{BB962C8B-B14F-4D97-AF65-F5344CB8AC3E}">
        <p14:creationId xmlns:p14="http://schemas.microsoft.com/office/powerpoint/2010/main" val="21292447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D16021F-2757-489F-9F78-876B98EE6783}"/>
              </a:ext>
            </a:extLst>
          </p:cNvPr>
          <p:cNvSpPr>
            <a:spLocks noGrp="1"/>
          </p:cNvSpPr>
          <p:nvPr>
            <p:ph idx="1"/>
          </p:nvPr>
        </p:nvSpPr>
        <p:spPr>
          <a:xfrm>
            <a:off x="457200" y="1066800"/>
            <a:ext cx="8229600" cy="5507736"/>
          </a:xfrm>
        </p:spPr>
        <p:txBody>
          <a:bodyPr>
            <a:normAutofit fontScale="77500" lnSpcReduction="20000"/>
          </a:bodyPr>
          <a:lstStyle/>
          <a:p>
            <a:pPr lvl="1"/>
            <a:r>
              <a:rPr lang="en-US" sz="2800" b="1" dirty="0"/>
              <a:t>A Patient’s Legitimate Pain is not the End of The Government Inquiry:</a:t>
            </a:r>
            <a:br>
              <a:rPr lang="en-US" sz="2800" b="1" dirty="0"/>
            </a:br>
            <a:r>
              <a:rPr lang="en-US" sz="2800" b="1" dirty="0"/>
              <a:t> </a:t>
            </a:r>
          </a:p>
          <a:p>
            <a:pPr lvl="1"/>
            <a:r>
              <a:rPr lang="en-US" sz="2800" b="1" dirty="0"/>
              <a:t>The Objective Good Faith Standard: An Oxymoron?</a:t>
            </a:r>
          </a:p>
          <a:p>
            <a:pPr marL="411480" lvl="1" indent="0">
              <a:buNone/>
            </a:pPr>
            <a:endParaRPr lang="en-US" sz="1300" b="1" dirty="0"/>
          </a:p>
          <a:p>
            <a:pPr lvl="2"/>
            <a:r>
              <a:rPr lang="en-US" b="1" dirty="0"/>
              <a:t>A doctor’s </a:t>
            </a:r>
            <a:r>
              <a:rPr lang="en-US" b="1" u="sng" dirty="0"/>
              <a:t>objective good faith </a:t>
            </a:r>
            <a:r>
              <a:rPr lang="en-US" b="1" dirty="0"/>
              <a:t>generally is </a:t>
            </a:r>
            <a:r>
              <a:rPr lang="en-US" b="1" u="sng" dirty="0"/>
              <a:t>relevant to </a:t>
            </a:r>
            <a:r>
              <a:rPr lang="en-US" b="1" dirty="0"/>
              <a:t>a jury’s determination of </a:t>
            </a:r>
            <a:r>
              <a:rPr lang="en-US" b="1" u="sng" dirty="0"/>
              <a:t>whether the doctor acted outside the bounds of medical practice or with a legitimate medical purpose</a:t>
            </a:r>
            <a:r>
              <a:rPr lang="en-US" b="1" dirty="0"/>
              <a:t> when prescribing narcotics. This applies to prosecutions for health care fraud </a:t>
            </a:r>
            <a:r>
              <a:rPr lang="en-US" b="1" i="1" dirty="0"/>
              <a:t>and </a:t>
            </a:r>
            <a:r>
              <a:rPr lang="en-US" b="1" dirty="0"/>
              <a:t>drug trafficking. </a:t>
            </a:r>
          </a:p>
          <a:p>
            <a:pPr marL="704088" lvl="2" indent="0">
              <a:buNone/>
            </a:pPr>
            <a:endParaRPr lang="en-US" sz="1300" b="1" dirty="0"/>
          </a:p>
          <a:p>
            <a:pPr lvl="2"/>
            <a:r>
              <a:rPr lang="en-US" b="1" dirty="0"/>
              <a:t>An </a:t>
            </a:r>
            <a:r>
              <a:rPr lang="en-US" b="1" i="1" dirty="0"/>
              <a:t>objective</a:t>
            </a:r>
            <a:r>
              <a:rPr lang="en-US" b="1" dirty="0"/>
              <a:t> good faith standard </a:t>
            </a:r>
            <a:r>
              <a:rPr lang="en-US" b="1" u="sng" dirty="0"/>
              <a:t>does not allow criminal liability to turn on</a:t>
            </a:r>
            <a:r>
              <a:rPr lang="en-US" b="1" dirty="0"/>
              <a:t> whether defendant-doctor complied with </a:t>
            </a:r>
            <a:r>
              <a:rPr lang="en-US" b="1" u="sng" dirty="0"/>
              <a:t>his own view of proper medical practices</a:t>
            </a:r>
            <a:r>
              <a:rPr lang="en-US" b="1" dirty="0"/>
              <a:t>. Rather, it </a:t>
            </a:r>
            <a:r>
              <a:rPr lang="en-US" b="1" u="sng" dirty="0"/>
              <a:t>allows for criminal liability when registered physicians’ “activities fall outside the </a:t>
            </a:r>
            <a:r>
              <a:rPr lang="en-US" b="1" i="1" u="sng" dirty="0"/>
              <a:t>usual course of professional practice</a:t>
            </a:r>
            <a:r>
              <a:rPr lang="en-US" b="1" dirty="0"/>
              <a:t>.” </a:t>
            </a:r>
          </a:p>
          <a:p>
            <a:pPr lvl="2"/>
            <a:endParaRPr lang="en-US" b="1" i="1" dirty="0"/>
          </a:p>
          <a:p>
            <a:pPr lvl="2"/>
            <a:r>
              <a:rPr lang="en-US" b="1" i="1" dirty="0"/>
              <a:t>See</a:t>
            </a:r>
            <a:r>
              <a:rPr lang="en-US" b="1" dirty="0"/>
              <a:t> </a:t>
            </a:r>
            <a:r>
              <a:rPr lang="en-US" b="1" i="1" dirty="0"/>
              <a:t>United States v. Hurwitz</a:t>
            </a:r>
            <a:r>
              <a:rPr lang="en-US" b="1" dirty="0"/>
              <a:t>, 459 F.3d 463, 478, 482 (4th Cir. 2006) (emphasis added) (citing United States v. Moore, 423 U.S. 122, 124 (1975)).</a:t>
            </a:r>
          </a:p>
          <a:p>
            <a:pPr marL="109728" indent="0">
              <a:buNone/>
            </a:pPr>
            <a:endParaRPr lang="en-US" dirty="0"/>
          </a:p>
        </p:txBody>
      </p:sp>
      <p:sp>
        <p:nvSpPr>
          <p:cNvPr id="4" name="Slide Number Placeholder 3">
            <a:extLst>
              <a:ext uri="{FF2B5EF4-FFF2-40B4-BE49-F238E27FC236}">
                <a16:creationId xmlns:a16="http://schemas.microsoft.com/office/drawing/2014/main" id="{E806CC3E-3CC8-4D73-A1B6-0BABF74D6A3B}"/>
              </a:ext>
            </a:extLst>
          </p:cNvPr>
          <p:cNvSpPr>
            <a:spLocks noGrp="1"/>
          </p:cNvSpPr>
          <p:nvPr>
            <p:ph type="sldNum" sz="quarter" idx="12"/>
          </p:nvPr>
        </p:nvSpPr>
        <p:spPr/>
        <p:txBody>
          <a:bodyPr/>
          <a:lstStyle/>
          <a:p>
            <a:fld id="{2C0256D3-63E1-45BE-B0BE-23BEF3752867}" type="slidenum">
              <a:rPr lang="en-US" smtClean="0"/>
              <a:t>24</a:t>
            </a:fld>
            <a:endParaRPr lang="en-US"/>
          </a:p>
        </p:txBody>
      </p:sp>
    </p:spTree>
    <p:extLst>
      <p:ext uri="{BB962C8B-B14F-4D97-AF65-F5344CB8AC3E}">
        <p14:creationId xmlns:p14="http://schemas.microsoft.com/office/powerpoint/2010/main" val="18683588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BA4070-5B49-4F71-8EF0-4554BFE021E8}"/>
              </a:ext>
            </a:extLst>
          </p:cNvPr>
          <p:cNvSpPr>
            <a:spLocks noGrp="1"/>
          </p:cNvSpPr>
          <p:nvPr>
            <p:ph idx="1"/>
          </p:nvPr>
        </p:nvSpPr>
        <p:spPr>
          <a:xfrm>
            <a:off x="457200" y="1828800"/>
            <a:ext cx="8229600" cy="4745736"/>
          </a:xfrm>
        </p:spPr>
        <p:txBody>
          <a:bodyPr/>
          <a:lstStyle/>
          <a:p>
            <a:pPr marL="109728" indent="0" algn="ctr">
              <a:buNone/>
            </a:pPr>
            <a:endParaRPr lang="en-US" b="1" dirty="0">
              <a:ln w="0"/>
              <a:solidFill>
                <a:schemeClr val="accent1"/>
              </a:solidFill>
            </a:endParaRPr>
          </a:p>
          <a:p>
            <a:pPr marL="109728" indent="0" algn="ctr">
              <a:buNone/>
            </a:pPr>
            <a:r>
              <a:rPr lang="en-US" b="1" dirty="0">
                <a:ln w="0"/>
                <a:solidFill>
                  <a:schemeClr val="accent1"/>
                </a:solidFill>
              </a:rPr>
              <a:t>DEFENSE 101</a:t>
            </a:r>
          </a:p>
        </p:txBody>
      </p:sp>
      <p:sp>
        <p:nvSpPr>
          <p:cNvPr id="4" name="Slide Number Placeholder 3">
            <a:extLst>
              <a:ext uri="{FF2B5EF4-FFF2-40B4-BE49-F238E27FC236}">
                <a16:creationId xmlns:a16="http://schemas.microsoft.com/office/drawing/2014/main" id="{5D1932A5-13EE-4B8F-9D4F-9277765F42F5}"/>
              </a:ext>
            </a:extLst>
          </p:cNvPr>
          <p:cNvSpPr>
            <a:spLocks noGrp="1"/>
          </p:cNvSpPr>
          <p:nvPr>
            <p:ph type="sldNum" sz="quarter" idx="12"/>
          </p:nvPr>
        </p:nvSpPr>
        <p:spPr/>
        <p:txBody>
          <a:bodyPr/>
          <a:lstStyle/>
          <a:p>
            <a:fld id="{2C0256D3-63E1-45BE-B0BE-23BEF3752867}" type="slidenum">
              <a:rPr lang="en-US" smtClean="0"/>
              <a:t>25</a:t>
            </a:fld>
            <a:endParaRPr lang="en-US"/>
          </a:p>
        </p:txBody>
      </p:sp>
    </p:spTree>
    <p:extLst>
      <p:ext uri="{BB962C8B-B14F-4D97-AF65-F5344CB8AC3E}">
        <p14:creationId xmlns:p14="http://schemas.microsoft.com/office/powerpoint/2010/main" val="40470615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mn-lt"/>
              </a:rPr>
              <a:t>Whistleblowers</a:t>
            </a:r>
          </a:p>
        </p:txBody>
      </p:sp>
      <p:sp>
        <p:nvSpPr>
          <p:cNvPr id="3" name="Content Placeholder 2"/>
          <p:cNvSpPr>
            <a:spLocks noGrp="1"/>
          </p:cNvSpPr>
          <p:nvPr>
            <p:ph idx="1"/>
          </p:nvPr>
        </p:nvSpPr>
        <p:spPr/>
        <p:txBody>
          <a:bodyPr>
            <a:normAutofit lnSpcReduction="10000"/>
          </a:bodyPr>
          <a:lstStyle/>
          <a:p>
            <a:pPr lvl="1">
              <a:spcBef>
                <a:spcPts val="600"/>
              </a:spcBef>
              <a:spcAft>
                <a:spcPts val="600"/>
              </a:spcAft>
              <a:buFont typeface="Arial" panose="020B0604020202020204" pitchFamily="34" charset="0"/>
              <a:buChar char="•"/>
            </a:pPr>
            <a:r>
              <a:rPr lang="en-US" sz="2800" b="1" dirty="0"/>
              <a:t>Potential whistleblowers: </a:t>
            </a:r>
          </a:p>
          <a:p>
            <a:pPr lvl="2">
              <a:spcBef>
                <a:spcPts val="600"/>
              </a:spcBef>
              <a:spcAft>
                <a:spcPts val="600"/>
              </a:spcAft>
              <a:buFont typeface="Arial" panose="020B0604020202020204" pitchFamily="34" charset="0"/>
              <a:buChar char="•"/>
            </a:pPr>
            <a:r>
              <a:rPr lang="en-US" sz="2200" b="1" dirty="0"/>
              <a:t>Employees, vendors, patients, accountants</a:t>
            </a:r>
          </a:p>
          <a:p>
            <a:pPr lvl="1">
              <a:spcBef>
                <a:spcPts val="600"/>
              </a:spcBef>
              <a:spcAft>
                <a:spcPts val="600"/>
              </a:spcAft>
              <a:buFont typeface="Arial" panose="020B0604020202020204" pitchFamily="34" charset="0"/>
              <a:buChar char="•"/>
            </a:pPr>
            <a:r>
              <a:rPr lang="en-US" sz="2800" b="1" dirty="0"/>
              <a:t>Government may intervene in a case started by a whistleblower, pitting you against the vast prosecutorial resources of the federal or state government</a:t>
            </a:r>
          </a:p>
          <a:p>
            <a:pPr lvl="1">
              <a:spcBef>
                <a:spcPts val="600"/>
              </a:spcBef>
              <a:spcAft>
                <a:spcPts val="600"/>
              </a:spcAft>
              <a:buFont typeface="Arial" panose="020B0604020202020204" pitchFamily="34" charset="0"/>
              <a:buChar char="•"/>
            </a:pPr>
            <a:r>
              <a:rPr lang="en-US" sz="2800" b="1" dirty="0"/>
              <a:t>Huge incentives to blow the whistle</a:t>
            </a:r>
            <a:endParaRPr lang="en-US" sz="2000" b="1" dirty="0"/>
          </a:p>
          <a:p>
            <a:pPr lvl="3">
              <a:spcBef>
                <a:spcPts val="600"/>
              </a:spcBef>
              <a:spcAft>
                <a:spcPts val="600"/>
              </a:spcAft>
              <a:buClr>
                <a:schemeClr val="accent2"/>
              </a:buClr>
              <a:buFont typeface="Arial" panose="020B0604020202020204" pitchFamily="34" charset="0"/>
              <a:buChar char="•"/>
            </a:pPr>
            <a:r>
              <a:rPr lang="en-US" b="1" dirty="0"/>
              <a:t>Whistleblower may keep 15% to 30% of the recovery</a:t>
            </a:r>
          </a:p>
          <a:p>
            <a:pPr lvl="3">
              <a:buClr>
                <a:schemeClr val="accent3"/>
              </a:buClr>
              <a:buFont typeface="Arial" panose="020B0604020202020204" pitchFamily="34" charset="0"/>
              <a:buChar char="•"/>
            </a:pPr>
            <a:endParaRPr lang="en-US" dirty="0"/>
          </a:p>
          <a:p>
            <a:pPr lvl="2">
              <a:buClr>
                <a:schemeClr val="accent3"/>
              </a:buClr>
              <a:buFont typeface="Arial" panose="020B0604020202020204" pitchFamily="34" charset="0"/>
              <a:buChar char="•"/>
            </a:pPr>
            <a:endParaRPr lang="en-US" dirty="0"/>
          </a:p>
        </p:txBody>
      </p:sp>
      <p:sp>
        <p:nvSpPr>
          <p:cNvPr id="4" name="Slide Number Placeholder 3"/>
          <p:cNvSpPr>
            <a:spLocks noGrp="1"/>
          </p:cNvSpPr>
          <p:nvPr>
            <p:ph type="sldNum" sz="quarter" idx="12"/>
          </p:nvPr>
        </p:nvSpPr>
        <p:spPr/>
        <p:txBody>
          <a:bodyPr/>
          <a:lstStyle/>
          <a:p>
            <a:fld id="{2C0256D3-63E1-45BE-B0BE-23BEF3752867}" type="slidenum">
              <a:rPr lang="en-US" smtClean="0"/>
              <a:t>26</a:t>
            </a:fld>
            <a:endParaRPr lang="en-US"/>
          </a:p>
        </p:txBody>
      </p:sp>
    </p:spTree>
    <p:extLst>
      <p:ext uri="{BB962C8B-B14F-4D97-AF65-F5344CB8AC3E}">
        <p14:creationId xmlns:p14="http://schemas.microsoft.com/office/powerpoint/2010/main" val="1462669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latin typeface="+mn-lt"/>
              </a:rPr>
              <a:t>Practice Management Pitfalls:</a:t>
            </a:r>
            <a:br>
              <a:rPr lang="en-US" b="1" dirty="0">
                <a:latin typeface="+mn-lt"/>
              </a:rPr>
            </a:br>
            <a:r>
              <a:rPr lang="en-US" b="1" dirty="0">
                <a:latin typeface="+mn-lt"/>
              </a:rPr>
              <a:t>E-Communications</a:t>
            </a:r>
          </a:p>
        </p:txBody>
      </p:sp>
      <p:sp>
        <p:nvSpPr>
          <p:cNvPr id="3" name="Content Placeholder 2"/>
          <p:cNvSpPr>
            <a:spLocks noGrp="1"/>
          </p:cNvSpPr>
          <p:nvPr>
            <p:ph idx="1"/>
          </p:nvPr>
        </p:nvSpPr>
        <p:spPr/>
        <p:txBody>
          <a:bodyPr>
            <a:normAutofit fontScale="92500" lnSpcReduction="20000"/>
          </a:bodyPr>
          <a:lstStyle/>
          <a:p>
            <a:pPr lvl="1">
              <a:buFont typeface="Arial" panose="020B0604020202020204" pitchFamily="34" charset="0"/>
              <a:buChar char="•"/>
            </a:pPr>
            <a:endParaRPr lang="en-US" sz="2800" dirty="0"/>
          </a:p>
          <a:p>
            <a:pPr lvl="1">
              <a:buFont typeface="Arial" panose="020B0604020202020204" pitchFamily="34" charset="0"/>
              <a:buChar char="•"/>
            </a:pPr>
            <a:r>
              <a:rPr lang="en-US" sz="2800" b="1" dirty="0"/>
              <a:t>Not long ago – letters were the only “hard evidence”</a:t>
            </a:r>
            <a:endParaRPr lang="en-US" sz="2000" b="1" dirty="0"/>
          </a:p>
          <a:p>
            <a:pPr lvl="1">
              <a:spcBef>
                <a:spcPts val="600"/>
              </a:spcBef>
              <a:spcAft>
                <a:spcPts val="600"/>
              </a:spcAft>
              <a:buFont typeface="Arial" panose="020B0604020202020204" pitchFamily="34" charset="0"/>
              <a:buChar char="•"/>
            </a:pPr>
            <a:endParaRPr lang="en-US" b="1" dirty="0"/>
          </a:p>
          <a:p>
            <a:pPr lvl="1">
              <a:spcBef>
                <a:spcPts val="600"/>
              </a:spcBef>
              <a:spcAft>
                <a:spcPts val="600"/>
              </a:spcAft>
              <a:buFont typeface="Arial" panose="020B0604020202020204" pitchFamily="34" charset="0"/>
              <a:buChar char="•"/>
            </a:pPr>
            <a:r>
              <a:rPr lang="en-US" b="1" dirty="0"/>
              <a:t>Now. . . the prosecution starts with subpoena to Google/Verizon for emails/texts</a:t>
            </a:r>
          </a:p>
          <a:p>
            <a:pPr lvl="1">
              <a:spcBef>
                <a:spcPts val="600"/>
              </a:spcBef>
              <a:spcAft>
                <a:spcPts val="600"/>
              </a:spcAft>
              <a:buFont typeface="Arial" panose="020B0604020202020204" pitchFamily="34" charset="0"/>
              <a:buChar char="•"/>
            </a:pPr>
            <a:r>
              <a:rPr lang="en-US" b="1" dirty="0"/>
              <a:t>Electronic communications never disappear</a:t>
            </a:r>
          </a:p>
          <a:p>
            <a:pPr lvl="2">
              <a:spcBef>
                <a:spcPts val="600"/>
              </a:spcBef>
              <a:spcAft>
                <a:spcPts val="600"/>
              </a:spcAft>
              <a:buFont typeface="Arial" panose="020B0604020202020204" pitchFamily="34" charset="0"/>
              <a:buChar char="•"/>
            </a:pPr>
            <a:r>
              <a:rPr lang="en-US" b="1" dirty="0"/>
              <a:t>Deleting a document/text/email is pointless and could create criminal exposure</a:t>
            </a:r>
          </a:p>
          <a:p>
            <a:pPr lvl="2">
              <a:spcBef>
                <a:spcPts val="600"/>
              </a:spcBef>
              <a:spcAft>
                <a:spcPts val="600"/>
              </a:spcAft>
              <a:buFont typeface="Arial" panose="020B0604020202020204" pitchFamily="34" charset="0"/>
              <a:buChar char="•"/>
            </a:pPr>
            <a:r>
              <a:rPr lang="en-US" b="1" dirty="0"/>
              <a:t>Treat all electronic correspondence with the care you would when writing a letter.</a:t>
            </a:r>
          </a:p>
          <a:p>
            <a:endParaRPr lang="en-US" dirty="0"/>
          </a:p>
        </p:txBody>
      </p:sp>
      <p:sp>
        <p:nvSpPr>
          <p:cNvPr id="4" name="Slide Number Placeholder 3"/>
          <p:cNvSpPr>
            <a:spLocks noGrp="1"/>
          </p:cNvSpPr>
          <p:nvPr>
            <p:ph type="sldNum" sz="quarter" idx="12"/>
          </p:nvPr>
        </p:nvSpPr>
        <p:spPr/>
        <p:txBody>
          <a:bodyPr/>
          <a:lstStyle/>
          <a:p>
            <a:fld id="{2C0256D3-63E1-45BE-B0BE-23BEF3752867}" type="slidenum">
              <a:rPr lang="en-US" smtClean="0"/>
              <a:t>27</a:t>
            </a:fld>
            <a:endParaRPr lang="en-US"/>
          </a:p>
        </p:txBody>
      </p:sp>
    </p:spTree>
    <p:extLst>
      <p:ext uri="{BB962C8B-B14F-4D97-AF65-F5344CB8AC3E}">
        <p14:creationId xmlns:p14="http://schemas.microsoft.com/office/powerpoint/2010/main" val="29244688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latin typeface="+mn-lt"/>
              </a:rPr>
              <a:t>Practice Management Pitfalls:</a:t>
            </a:r>
            <a:br>
              <a:rPr lang="en-US" b="1" dirty="0">
                <a:latin typeface="+mn-lt"/>
              </a:rPr>
            </a:br>
            <a:r>
              <a:rPr lang="en-US" b="1" dirty="0">
                <a:latin typeface="+mn-lt"/>
              </a:rPr>
              <a:t>Billing</a:t>
            </a:r>
          </a:p>
        </p:txBody>
      </p:sp>
      <p:sp>
        <p:nvSpPr>
          <p:cNvPr id="3" name="Content Placeholder 2"/>
          <p:cNvSpPr>
            <a:spLocks noGrp="1"/>
          </p:cNvSpPr>
          <p:nvPr>
            <p:ph idx="1"/>
          </p:nvPr>
        </p:nvSpPr>
        <p:spPr/>
        <p:txBody>
          <a:bodyPr>
            <a:normAutofit/>
          </a:bodyPr>
          <a:lstStyle/>
          <a:p>
            <a:pPr lvl="1">
              <a:spcBef>
                <a:spcPts val="600"/>
              </a:spcBef>
              <a:spcAft>
                <a:spcPts val="600"/>
              </a:spcAft>
              <a:buFont typeface="Arial" panose="020B0604020202020204" pitchFamily="34" charset="0"/>
              <a:buChar char="•"/>
            </a:pPr>
            <a:r>
              <a:rPr lang="en-US" sz="2800" b="1" dirty="0"/>
              <a:t>You are responsible for your billing</a:t>
            </a:r>
          </a:p>
          <a:p>
            <a:pPr lvl="1">
              <a:spcBef>
                <a:spcPts val="600"/>
              </a:spcBef>
              <a:spcAft>
                <a:spcPts val="600"/>
              </a:spcAft>
              <a:buFont typeface="Arial" panose="020B0604020202020204" pitchFamily="34" charset="0"/>
              <a:buChar char="•"/>
            </a:pPr>
            <a:r>
              <a:rPr lang="en-US" sz="2800" b="1" dirty="0"/>
              <a:t>Hire a competent company</a:t>
            </a:r>
          </a:p>
          <a:p>
            <a:pPr lvl="1">
              <a:spcBef>
                <a:spcPts val="600"/>
              </a:spcBef>
              <a:spcAft>
                <a:spcPts val="600"/>
              </a:spcAft>
              <a:buFont typeface="Arial" panose="020B0604020202020204" pitchFamily="34" charset="0"/>
              <a:buChar char="•"/>
            </a:pPr>
            <a:r>
              <a:rPr lang="en-US" b="1" dirty="0">
                <a:solidFill>
                  <a:schemeClr val="accent2"/>
                </a:solidFill>
              </a:rPr>
              <a:t>Supervise and spot check billing/reimbursement and document it </a:t>
            </a:r>
          </a:p>
          <a:p>
            <a:pPr lvl="1">
              <a:spcBef>
                <a:spcPts val="600"/>
              </a:spcBef>
              <a:spcAft>
                <a:spcPts val="600"/>
              </a:spcAft>
              <a:buFont typeface="Arial" panose="020B0604020202020204" pitchFamily="34" charset="0"/>
              <a:buChar char="•"/>
            </a:pPr>
            <a:r>
              <a:rPr lang="en-US" b="1" dirty="0">
                <a:solidFill>
                  <a:schemeClr val="accent2"/>
                </a:solidFill>
              </a:rPr>
              <a:t>EMR Programs</a:t>
            </a:r>
          </a:p>
          <a:p>
            <a:pPr lvl="2">
              <a:spcBef>
                <a:spcPts val="600"/>
              </a:spcBef>
              <a:spcAft>
                <a:spcPts val="600"/>
              </a:spcAft>
              <a:buFont typeface="Arial" panose="020B0604020202020204" pitchFamily="34" charset="0"/>
              <a:buChar char="•"/>
            </a:pPr>
            <a:r>
              <a:rPr lang="en-US" b="1" dirty="0">
                <a:solidFill>
                  <a:schemeClr val="accent2"/>
                </a:solidFill>
              </a:rPr>
              <a:t>Auto populating fields</a:t>
            </a:r>
          </a:p>
          <a:p>
            <a:pPr lvl="2">
              <a:spcBef>
                <a:spcPts val="600"/>
              </a:spcBef>
              <a:spcAft>
                <a:spcPts val="600"/>
              </a:spcAft>
              <a:buFont typeface="Arial" panose="020B0604020202020204" pitchFamily="34" charset="0"/>
              <a:buChar char="•"/>
            </a:pPr>
            <a:r>
              <a:rPr lang="en-US" b="1" dirty="0">
                <a:solidFill>
                  <a:schemeClr val="accent2"/>
                </a:solidFill>
              </a:rPr>
              <a:t>Predicting CPT codes for billing</a:t>
            </a:r>
          </a:p>
          <a:p>
            <a:endParaRPr lang="en-US" dirty="0"/>
          </a:p>
        </p:txBody>
      </p:sp>
      <p:sp>
        <p:nvSpPr>
          <p:cNvPr id="4" name="Slide Number Placeholder 3"/>
          <p:cNvSpPr>
            <a:spLocks noGrp="1"/>
          </p:cNvSpPr>
          <p:nvPr>
            <p:ph type="sldNum" sz="quarter" idx="12"/>
          </p:nvPr>
        </p:nvSpPr>
        <p:spPr/>
        <p:txBody>
          <a:bodyPr/>
          <a:lstStyle/>
          <a:p>
            <a:fld id="{2C0256D3-63E1-45BE-B0BE-23BEF3752867}" type="slidenum">
              <a:rPr lang="en-US" smtClean="0"/>
              <a:t>28</a:t>
            </a:fld>
            <a:endParaRPr lang="en-US"/>
          </a:p>
        </p:txBody>
      </p:sp>
    </p:spTree>
    <p:extLst>
      <p:ext uri="{BB962C8B-B14F-4D97-AF65-F5344CB8AC3E}">
        <p14:creationId xmlns:p14="http://schemas.microsoft.com/office/powerpoint/2010/main" val="719338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latin typeface="+mn-lt"/>
              </a:rPr>
              <a:t>Practice Management Pitfalls:</a:t>
            </a:r>
            <a:br>
              <a:rPr lang="en-US" b="1" dirty="0">
                <a:latin typeface="+mn-lt"/>
              </a:rPr>
            </a:br>
            <a:r>
              <a:rPr lang="en-US" b="1" dirty="0">
                <a:latin typeface="+mn-lt"/>
              </a:rPr>
              <a:t>Internal Management and </a:t>
            </a:r>
            <a:br>
              <a:rPr lang="en-US" b="1" dirty="0">
                <a:latin typeface="+mn-lt"/>
              </a:rPr>
            </a:br>
            <a:r>
              <a:rPr lang="en-US" b="1" dirty="0">
                <a:latin typeface="+mn-lt"/>
              </a:rPr>
              <a:t>External Communications</a:t>
            </a:r>
          </a:p>
        </p:txBody>
      </p:sp>
      <p:sp>
        <p:nvSpPr>
          <p:cNvPr id="3" name="Content Placeholder 2"/>
          <p:cNvSpPr>
            <a:spLocks noGrp="1"/>
          </p:cNvSpPr>
          <p:nvPr>
            <p:ph idx="1"/>
          </p:nvPr>
        </p:nvSpPr>
        <p:spPr/>
        <p:txBody>
          <a:bodyPr/>
          <a:lstStyle/>
          <a:p>
            <a:pPr lvl="2">
              <a:spcBef>
                <a:spcPts val="600"/>
              </a:spcBef>
              <a:spcAft>
                <a:spcPts val="600"/>
              </a:spcAft>
              <a:buClr>
                <a:schemeClr val="accent2"/>
              </a:buClr>
              <a:buFont typeface="Arial" panose="020B0604020202020204" pitchFamily="34" charset="0"/>
              <a:buChar char="•"/>
            </a:pPr>
            <a:endParaRPr lang="en-US" b="1" dirty="0">
              <a:solidFill>
                <a:schemeClr val="accent2"/>
              </a:solidFill>
            </a:endParaRPr>
          </a:p>
          <a:p>
            <a:pPr lvl="2">
              <a:spcBef>
                <a:spcPts val="600"/>
              </a:spcBef>
              <a:spcAft>
                <a:spcPts val="600"/>
              </a:spcAft>
              <a:buClr>
                <a:schemeClr val="accent2"/>
              </a:buClr>
              <a:buFont typeface="Arial" panose="020B0604020202020204" pitchFamily="34" charset="0"/>
              <a:buChar char="•"/>
            </a:pPr>
            <a:r>
              <a:rPr lang="en-US" b="1" dirty="0">
                <a:solidFill>
                  <a:schemeClr val="accent2"/>
                </a:solidFill>
              </a:rPr>
              <a:t>Medical Practice Management </a:t>
            </a:r>
          </a:p>
          <a:p>
            <a:pPr lvl="2">
              <a:spcBef>
                <a:spcPts val="600"/>
              </a:spcBef>
              <a:spcAft>
                <a:spcPts val="600"/>
              </a:spcAft>
              <a:buClr>
                <a:schemeClr val="accent2"/>
              </a:buClr>
              <a:buFont typeface="Arial" panose="020B0604020202020204" pitchFamily="34" charset="0"/>
              <a:buChar char="•"/>
            </a:pPr>
            <a:endParaRPr lang="en-US" b="1" dirty="0">
              <a:solidFill>
                <a:schemeClr val="accent2"/>
              </a:solidFill>
            </a:endParaRPr>
          </a:p>
          <a:p>
            <a:pPr lvl="2">
              <a:spcBef>
                <a:spcPts val="600"/>
              </a:spcBef>
              <a:spcAft>
                <a:spcPts val="600"/>
              </a:spcAft>
              <a:buClr>
                <a:schemeClr val="accent2"/>
              </a:buClr>
              <a:buFont typeface="Arial" panose="020B0604020202020204" pitchFamily="34" charset="0"/>
              <a:buChar char="•"/>
            </a:pPr>
            <a:r>
              <a:rPr lang="en-US" b="1" dirty="0">
                <a:solidFill>
                  <a:schemeClr val="accent2"/>
                </a:solidFill>
              </a:rPr>
              <a:t>Medical directorships/consulting agreements</a:t>
            </a:r>
          </a:p>
          <a:p>
            <a:pPr lvl="2">
              <a:spcBef>
                <a:spcPts val="600"/>
              </a:spcBef>
              <a:spcAft>
                <a:spcPts val="600"/>
              </a:spcAft>
              <a:buClr>
                <a:schemeClr val="accent2"/>
              </a:buClr>
              <a:buFont typeface="Arial" panose="020B0604020202020204" pitchFamily="34" charset="0"/>
              <a:buChar char="•"/>
            </a:pPr>
            <a:endParaRPr lang="en-US" b="1" dirty="0">
              <a:solidFill>
                <a:schemeClr val="accent2"/>
              </a:solidFill>
            </a:endParaRPr>
          </a:p>
          <a:p>
            <a:pPr lvl="2">
              <a:spcBef>
                <a:spcPts val="600"/>
              </a:spcBef>
              <a:spcAft>
                <a:spcPts val="600"/>
              </a:spcAft>
              <a:buClr>
                <a:schemeClr val="accent2"/>
              </a:buClr>
              <a:buFont typeface="Arial" panose="020B0604020202020204" pitchFamily="34" charset="0"/>
              <a:buChar char="•"/>
            </a:pPr>
            <a:r>
              <a:rPr lang="en-US" b="1" dirty="0">
                <a:solidFill>
                  <a:schemeClr val="accent2"/>
                </a:solidFill>
              </a:rPr>
              <a:t>Marketing Practices</a:t>
            </a:r>
          </a:p>
          <a:p>
            <a:pPr lvl="2">
              <a:spcBef>
                <a:spcPts val="600"/>
              </a:spcBef>
              <a:spcAft>
                <a:spcPts val="600"/>
              </a:spcAft>
              <a:buClr>
                <a:schemeClr val="accent2"/>
              </a:buClr>
              <a:buFont typeface="Arial" panose="020B0604020202020204" pitchFamily="34" charset="0"/>
              <a:buChar char="•"/>
            </a:pPr>
            <a:endParaRPr lang="en-US" dirty="0">
              <a:solidFill>
                <a:schemeClr val="accent2"/>
              </a:solidFill>
            </a:endParaRPr>
          </a:p>
          <a:p>
            <a:endParaRPr lang="en-US" dirty="0"/>
          </a:p>
        </p:txBody>
      </p:sp>
      <p:sp>
        <p:nvSpPr>
          <p:cNvPr id="4" name="Slide Number Placeholder 3"/>
          <p:cNvSpPr>
            <a:spLocks noGrp="1"/>
          </p:cNvSpPr>
          <p:nvPr>
            <p:ph type="sldNum" sz="quarter" idx="12"/>
          </p:nvPr>
        </p:nvSpPr>
        <p:spPr/>
        <p:txBody>
          <a:bodyPr/>
          <a:lstStyle/>
          <a:p>
            <a:fld id="{2C0256D3-63E1-45BE-B0BE-23BEF3752867}" type="slidenum">
              <a:rPr lang="en-US" smtClean="0"/>
              <a:t>29</a:t>
            </a:fld>
            <a:endParaRPr lang="en-US"/>
          </a:p>
        </p:txBody>
      </p:sp>
    </p:spTree>
    <p:extLst>
      <p:ext uri="{BB962C8B-B14F-4D97-AF65-F5344CB8AC3E}">
        <p14:creationId xmlns:p14="http://schemas.microsoft.com/office/powerpoint/2010/main" val="11176996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74008C5-309D-48AC-9F31-49D8F65EABAE}"/>
              </a:ext>
            </a:extLst>
          </p:cNvPr>
          <p:cNvSpPr>
            <a:spLocks noGrp="1"/>
          </p:cNvSpPr>
          <p:nvPr>
            <p:ph idx="1"/>
          </p:nvPr>
        </p:nvSpPr>
        <p:spPr>
          <a:xfrm>
            <a:off x="457200" y="990600"/>
            <a:ext cx="8229600" cy="5583936"/>
          </a:xfrm>
        </p:spPr>
        <p:txBody>
          <a:bodyPr>
            <a:normAutofit/>
          </a:bodyPr>
          <a:lstStyle/>
          <a:p>
            <a:pPr marL="704088" lvl="2" indent="0">
              <a:buNone/>
            </a:pPr>
            <a:r>
              <a:rPr lang="en-US" sz="2600" b="1" dirty="0">
                <a:solidFill>
                  <a:schemeClr val="accent2"/>
                </a:solidFill>
              </a:rPr>
              <a:t>Scale and Impact of National Opioid Overdose Crisis Fueling Recent Government Efforts</a:t>
            </a:r>
          </a:p>
          <a:p>
            <a:pPr marL="704088" lvl="2" indent="0">
              <a:buNone/>
            </a:pPr>
            <a:endParaRPr lang="en-US" sz="1200" b="1" dirty="0"/>
          </a:p>
          <a:p>
            <a:pPr lvl="2"/>
            <a:r>
              <a:rPr lang="en-US" b="1" dirty="0"/>
              <a:t>Since 1999, more than 250,000 people have died in the United States from overdoses related to </a:t>
            </a:r>
            <a:r>
              <a:rPr lang="en-US" b="1" u="sng" dirty="0"/>
              <a:t>prescription</a:t>
            </a:r>
            <a:r>
              <a:rPr lang="en-US" b="1" dirty="0"/>
              <a:t> opioids.</a:t>
            </a:r>
          </a:p>
          <a:p>
            <a:pPr lvl="2"/>
            <a:r>
              <a:rPr lang="en-US" b="1" dirty="0"/>
              <a:t>Overdose deaths involving prescription opioids were more than four times higher in 2018 than in 1999</a:t>
            </a:r>
          </a:p>
          <a:p>
            <a:pPr lvl="2"/>
            <a:endParaRPr lang="en-US" sz="2000" b="1" dirty="0"/>
          </a:p>
          <a:p>
            <a:pPr marL="109728" indent="0">
              <a:buNone/>
            </a:pPr>
            <a:endParaRPr lang="en-US" dirty="0"/>
          </a:p>
        </p:txBody>
      </p:sp>
      <p:sp>
        <p:nvSpPr>
          <p:cNvPr id="4" name="Slide Number Placeholder 3">
            <a:extLst>
              <a:ext uri="{FF2B5EF4-FFF2-40B4-BE49-F238E27FC236}">
                <a16:creationId xmlns:a16="http://schemas.microsoft.com/office/drawing/2014/main" id="{060658FF-77DA-4076-85D2-BD2E0DED4D93}"/>
              </a:ext>
            </a:extLst>
          </p:cNvPr>
          <p:cNvSpPr>
            <a:spLocks noGrp="1"/>
          </p:cNvSpPr>
          <p:nvPr>
            <p:ph type="sldNum" sz="quarter" idx="12"/>
          </p:nvPr>
        </p:nvSpPr>
        <p:spPr/>
        <p:txBody>
          <a:bodyPr/>
          <a:lstStyle/>
          <a:p>
            <a:fld id="{2C0256D3-63E1-45BE-B0BE-23BEF3752867}" type="slidenum">
              <a:rPr lang="en-US" smtClean="0"/>
              <a:t>3</a:t>
            </a:fld>
            <a:endParaRPr lang="en-US"/>
          </a:p>
        </p:txBody>
      </p:sp>
    </p:spTree>
    <p:extLst>
      <p:ext uri="{BB962C8B-B14F-4D97-AF65-F5344CB8AC3E}">
        <p14:creationId xmlns:p14="http://schemas.microsoft.com/office/powerpoint/2010/main" val="7572459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latin typeface="+mn-lt"/>
              </a:rPr>
              <a:t>Government Comes Knocking…</a:t>
            </a:r>
          </a:p>
        </p:txBody>
      </p:sp>
      <p:sp>
        <p:nvSpPr>
          <p:cNvPr id="3" name="Content Placeholder 2"/>
          <p:cNvSpPr>
            <a:spLocks noGrp="1"/>
          </p:cNvSpPr>
          <p:nvPr>
            <p:ph idx="1"/>
          </p:nvPr>
        </p:nvSpPr>
        <p:spPr/>
        <p:txBody>
          <a:bodyPr>
            <a:normAutofit/>
          </a:bodyPr>
          <a:lstStyle/>
          <a:p>
            <a:pPr lvl="1">
              <a:spcBef>
                <a:spcPts val="600"/>
              </a:spcBef>
              <a:spcAft>
                <a:spcPts val="600"/>
              </a:spcAft>
              <a:buFont typeface="Arial" panose="020B0604020202020204" pitchFamily="34" charset="0"/>
              <a:buChar char="•"/>
            </a:pPr>
            <a:r>
              <a:rPr lang="en-US" sz="2800" b="1" dirty="0"/>
              <a:t>Do not give a statement to law enforcement without your lawyer present</a:t>
            </a:r>
          </a:p>
          <a:p>
            <a:pPr lvl="1">
              <a:spcBef>
                <a:spcPts val="600"/>
              </a:spcBef>
              <a:spcAft>
                <a:spcPts val="600"/>
              </a:spcAft>
              <a:buFont typeface="Arial" panose="020B0604020202020204" pitchFamily="34" charset="0"/>
              <a:buChar char="•"/>
            </a:pPr>
            <a:r>
              <a:rPr lang="en-US" sz="2800" b="1" dirty="0"/>
              <a:t>Myth/Fact</a:t>
            </a:r>
          </a:p>
          <a:p>
            <a:pPr lvl="2">
              <a:spcBef>
                <a:spcPts val="600"/>
              </a:spcBef>
              <a:spcAft>
                <a:spcPts val="600"/>
              </a:spcAft>
              <a:buClr>
                <a:schemeClr val="accent2"/>
              </a:buClr>
              <a:buFont typeface="Arial" panose="020B0604020202020204" pitchFamily="34" charset="0"/>
              <a:buChar char="•"/>
            </a:pPr>
            <a:r>
              <a:rPr lang="en-US" b="1" dirty="0"/>
              <a:t>Do you have an obligation to talk? </a:t>
            </a:r>
            <a:endParaRPr lang="en-US" sz="1800" b="1" dirty="0">
              <a:solidFill>
                <a:srgbClr val="FF0000"/>
              </a:solidFill>
            </a:endParaRPr>
          </a:p>
          <a:p>
            <a:pPr lvl="2">
              <a:spcBef>
                <a:spcPts val="600"/>
              </a:spcBef>
              <a:spcAft>
                <a:spcPts val="600"/>
              </a:spcAft>
              <a:buClr>
                <a:schemeClr val="accent2"/>
              </a:buClr>
              <a:buFont typeface="Arial" panose="020B0604020202020204" pitchFamily="34" charset="0"/>
              <a:buChar char="•"/>
            </a:pPr>
            <a:r>
              <a:rPr lang="en-US" b="1" dirty="0"/>
              <a:t>If you talk, will the government walk away?  </a:t>
            </a:r>
            <a:endParaRPr lang="en-US" sz="1800" b="1" dirty="0">
              <a:solidFill>
                <a:srgbClr val="FF0000"/>
              </a:solidFill>
            </a:endParaRPr>
          </a:p>
          <a:p>
            <a:pPr lvl="2">
              <a:spcBef>
                <a:spcPts val="600"/>
              </a:spcBef>
              <a:spcAft>
                <a:spcPts val="600"/>
              </a:spcAft>
              <a:buClr>
                <a:schemeClr val="accent2"/>
              </a:buClr>
              <a:buFont typeface="Arial" panose="020B0604020202020204" pitchFamily="34" charset="0"/>
              <a:buChar char="•"/>
            </a:pPr>
            <a:r>
              <a:rPr lang="en-US" b="1" dirty="0"/>
              <a:t>Can law enforcement make promises? </a:t>
            </a:r>
            <a:endParaRPr lang="en-US" sz="2800" b="1" dirty="0"/>
          </a:p>
        </p:txBody>
      </p:sp>
      <p:sp>
        <p:nvSpPr>
          <p:cNvPr id="4" name="Slide Number Placeholder 3"/>
          <p:cNvSpPr>
            <a:spLocks noGrp="1"/>
          </p:cNvSpPr>
          <p:nvPr>
            <p:ph type="sldNum" sz="quarter" idx="12"/>
          </p:nvPr>
        </p:nvSpPr>
        <p:spPr/>
        <p:txBody>
          <a:bodyPr/>
          <a:lstStyle/>
          <a:p>
            <a:fld id="{2C0256D3-63E1-45BE-B0BE-23BEF3752867}" type="slidenum">
              <a:rPr lang="en-US" smtClean="0"/>
              <a:t>30</a:t>
            </a:fld>
            <a:endParaRPr lang="en-US"/>
          </a:p>
        </p:txBody>
      </p:sp>
    </p:spTree>
    <p:extLst>
      <p:ext uri="{BB962C8B-B14F-4D97-AF65-F5344CB8AC3E}">
        <p14:creationId xmlns:p14="http://schemas.microsoft.com/office/powerpoint/2010/main" val="30183337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latin typeface="+mn-lt"/>
              </a:rPr>
              <a:t>Government Comes Knocking…</a:t>
            </a:r>
          </a:p>
        </p:txBody>
      </p:sp>
      <p:sp>
        <p:nvSpPr>
          <p:cNvPr id="3" name="Content Placeholder 2"/>
          <p:cNvSpPr>
            <a:spLocks noGrp="1"/>
          </p:cNvSpPr>
          <p:nvPr>
            <p:ph idx="1"/>
          </p:nvPr>
        </p:nvSpPr>
        <p:spPr/>
        <p:txBody>
          <a:bodyPr>
            <a:normAutofit/>
          </a:bodyPr>
          <a:lstStyle/>
          <a:p>
            <a:pPr lvl="1">
              <a:spcBef>
                <a:spcPts val="600"/>
              </a:spcBef>
              <a:spcAft>
                <a:spcPts val="600"/>
              </a:spcAft>
              <a:buFont typeface="Arial" panose="020B0604020202020204" pitchFamily="34" charset="0"/>
              <a:buChar char="•"/>
            </a:pPr>
            <a:r>
              <a:rPr lang="en-US" sz="2800" b="1" dirty="0"/>
              <a:t>Special Circumstances</a:t>
            </a:r>
          </a:p>
          <a:p>
            <a:pPr lvl="2">
              <a:spcBef>
                <a:spcPts val="600"/>
              </a:spcBef>
              <a:spcAft>
                <a:spcPts val="600"/>
              </a:spcAft>
              <a:buClr>
                <a:schemeClr val="accent2"/>
              </a:buClr>
              <a:buFont typeface="Arial" panose="020B0604020202020204" pitchFamily="34" charset="0"/>
              <a:buChar char="•"/>
            </a:pPr>
            <a:r>
              <a:rPr lang="en-US" b="1" dirty="0" err="1"/>
              <a:t>Medi</a:t>
            </a:r>
            <a:r>
              <a:rPr lang="en-US" b="1" dirty="0"/>
              <a:t>-Cal Providers</a:t>
            </a:r>
          </a:p>
          <a:p>
            <a:pPr lvl="2">
              <a:spcBef>
                <a:spcPts val="600"/>
              </a:spcBef>
              <a:spcAft>
                <a:spcPts val="600"/>
              </a:spcAft>
              <a:buClr>
                <a:schemeClr val="accent2"/>
              </a:buClr>
              <a:buFont typeface="Arial" panose="020B0604020202020204" pitchFamily="34" charset="0"/>
              <a:buChar char="•"/>
            </a:pPr>
            <a:r>
              <a:rPr lang="en-US" b="1" dirty="0"/>
              <a:t>Special Investigations Unit (SIU)</a:t>
            </a:r>
          </a:p>
          <a:p>
            <a:pPr lvl="1">
              <a:spcBef>
                <a:spcPts val="600"/>
              </a:spcBef>
              <a:spcAft>
                <a:spcPts val="600"/>
              </a:spcAft>
              <a:buFont typeface="Arial" panose="020B0604020202020204" pitchFamily="34" charset="0"/>
              <a:buChar char="•"/>
            </a:pPr>
            <a:r>
              <a:rPr lang="en-US" sz="2800" b="1" dirty="0"/>
              <a:t>Obstruction of Justice</a:t>
            </a:r>
          </a:p>
          <a:p>
            <a:pPr lvl="2">
              <a:spcBef>
                <a:spcPts val="600"/>
              </a:spcBef>
              <a:spcAft>
                <a:spcPts val="600"/>
              </a:spcAft>
              <a:buFont typeface="Arial" panose="020B0604020202020204" pitchFamily="34" charset="0"/>
              <a:buChar char="•"/>
            </a:pPr>
            <a:r>
              <a:rPr lang="en-US" b="1" dirty="0"/>
              <a:t>“Kill Shot”</a:t>
            </a:r>
            <a:endParaRPr lang="en-US" sz="1800" b="1" dirty="0"/>
          </a:p>
          <a:p>
            <a:pPr lvl="2">
              <a:spcBef>
                <a:spcPts val="600"/>
              </a:spcBef>
              <a:spcAft>
                <a:spcPts val="600"/>
              </a:spcAft>
              <a:buFont typeface="Arial" panose="020B0604020202020204" pitchFamily="34" charset="0"/>
              <a:buChar char="•"/>
            </a:pPr>
            <a:r>
              <a:rPr lang="en-US" b="1" dirty="0"/>
              <a:t>Health care offenses: often complicated, multiple elements, specific intent</a:t>
            </a:r>
            <a:endParaRPr lang="en-US" sz="2800" b="1" dirty="0"/>
          </a:p>
          <a:p>
            <a:endParaRPr lang="en-US" dirty="0"/>
          </a:p>
        </p:txBody>
      </p:sp>
      <p:sp>
        <p:nvSpPr>
          <p:cNvPr id="4" name="Slide Number Placeholder 3"/>
          <p:cNvSpPr>
            <a:spLocks noGrp="1"/>
          </p:cNvSpPr>
          <p:nvPr>
            <p:ph type="sldNum" sz="quarter" idx="12"/>
          </p:nvPr>
        </p:nvSpPr>
        <p:spPr/>
        <p:txBody>
          <a:bodyPr/>
          <a:lstStyle/>
          <a:p>
            <a:fld id="{2C0256D3-63E1-45BE-B0BE-23BEF3752867}" type="slidenum">
              <a:rPr lang="en-US" smtClean="0"/>
              <a:t>31</a:t>
            </a:fld>
            <a:endParaRPr lang="en-US"/>
          </a:p>
        </p:txBody>
      </p:sp>
    </p:spTree>
    <p:extLst>
      <p:ext uri="{BB962C8B-B14F-4D97-AF65-F5344CB8AC3E}">
        <p14:creationId xmlns:p14="http://schemas.microsoft.com/office/powerpoint/2010/main" val="15061300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mn-lt"/>
              </a:rPr>
              <a:t>Thank you!</a:t>
            </a:r>
          </a:p>
        </p:txBody>
      </p:sp>
      <p:sp>
        <p:nvSpPr>
          <p:cNvPr id="3" name="Content Placeholder 2"/>
          <p:cNvSpPr>
            <a:spLocks noGrp="1"/>
          </p:cNvSpPr>
          <p:nvPr>
            <p:ph idx="1"/>
          </p:nvPr>
        </p:nvSpPr>
        <p:spPr/>
        <p:txBody>
          <a:bodyPr/>
          <a:lstStyle/>
          <a:p>
            <a:pPr marL="109728" indent="0">
              <a:buNone/>
            </a:pPr>
            <a:endParaRPr lang="en-US" dirty="0"/>
          </a:p>
          <a:p>
            <a:pPr marL="109728" indent="0" algn="ctr">
              <a:buNone/>
            </a:pPr>
            <a:endParaRPr lang="en-US" dirty="0">
              <a:solidFill>
                <a:schemeClr val="accent2"/>
              </a:solidFill>
            </a:endParaRPr>
          </a:p>
          <a:p>
            <a:pPr marL="109728" indent="0" algn="ctr">
              <a:buNone/>
            </a:pPr>
            <a:r>
              <a:rPr lang="en-US" b="1" dirty="0">
                <a:solidFill>
                  <a:schemeClr val="accent2"/>
                </a:solidFill>
              </a:rPr>
              <a:t>Steven M. Goldsobel</a:t>
            </a:r>
          </a:p>
          <a:p>
            <a:pPr marL="109728" indent="0" algn="ctr">
              <a:buNone/>
            </a:pPr>
            <a:r>
              <a:rPr lang="en-US" b="1" dirty="0">
                <a:solidFill>
                  <a:schemeClr val="accent2"/>
                </a:solidFill>
              </a:rPr>
              <a:t>Law Offices of Steven </a:t>
            </a:r>
            <a:r>
              <a:rPr lang="en-US" b="1" dirty="0" err="1">
                <a:solidFill>
                  <a:schemeClr val="accent2"/>
                </a:solidFill>
              </a:rPr>
              <a:t>Goldsobel</a:t>
            </a:r>
            <a:r>
              <a:rPr lang="en-US" b="1" dirty="0">
                <a:solidFill>
                  <a:schemeClr val="accent2"/>
                </a:solidFill>
              </a:rPr>
              <a:t>,</a:t>
            </a:r>
          </a:p>
          <a:p>
            <a:pPr marL="109728" indent="0" algn="ctr">
              <a:buNone/>
            </a:pPr>
            <a:r>
              <a:rPr lang="en-US" b="1" dirty="0">
                <a:solidFill>
                  <a:schemeClr val="accent2"/>
                </a:solidFill>
              </a:rPr>
              <a:t>A Professional Corporation</a:t>
            </a:r>
          </a:p>
          <a:p>
            <a:pPr marL="109728" indent="0" algn="ctr">
              <a:buNone/>
            </a:pPr>
            <a:r>
              <a:rPr lang="en-US" b="1" dirty="0">
                <a:solidFill>
                  <a:schemeClr val="accent2"/>
                </a:solidFill>
              </a:rPr>
              <a:t>(310) 552-4848</a:t>
            </a:r>
          </a:p>
          <a:p>
            <a:pPr marL="109728" indent="0" algn="ctr">
              <a:buNone/>
            </a:pPr>
            <a:r>
              <a:rPr lang="en-US" b="1" dirty="0">
                <a:solidFill>
                  <a:schemeClr val="accent2"/>
                </a:solidFill>
              </a:rPr>
              <a:t>steve@sgoldsobel.com</a:t>
            </a:r>
          </a:p>
        </p:txBody>
      </p:sp>
      <p:sp>
        <p:nvSpPr>
          <p:cNvPr id="4" name="Slide Number Placeholder 3"/>
          <p:cNvSpPr>
            <a:spLocks noGrp="1"/>
          </p:cNvSpPr>
          <p:nvPr>
            <p:ph type="sldNum" sz="quarter" idx="12"/>
          </p:nvPr>
        </p:nvSpPr>
        <p:spPr/>
        <p:txBody>
          <a:bodyPr/>
          <a:lstStyle/>
          <a:p>
            <a:fld id="{2C0256D3-63E1-45BE-B0BE-23BEF3752867}" type="slidenum">
              <a:rPr lang="en-US" smtClean="0"/>
              <a:t>32</a:t>
            </a:fld>
            <a:endParaRPr lang="en-US"/>
          </a:p>
        </p:txBody>
      </p:sp>
    </p:spTree>
    <p:extLst>
      <p:ext uri="{BB962C8B-B14F-4D97-AF65-F5344CB8AC3E}">
        <p14:creationId xmlns:p14="http://schemas.microsoft.com/office/powerpoint/2010/main" val="2706969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1CFBDC-D133-421B-977F-90F4329B23CE}"/>
              </a:ext>
            </a:extLst>
          </p:cNvPr>
          <p:cNvSpPr>
            <a:spLocks noGrp="1"/>
          </p:cNvSpPr>
          <p:nvPr>
            <p:ph idx="1"/>
          </p:nvPr>
        </p:nvSpPr>
        <p:spPr>
          <a:xfrm>
            <a:off x="457200" y="1676400"/>
            <a:ext cx="8229600" cy="4898136"/>
          </a:xfrm>
        </p:spPr>
        <p:txBody>
          <a:bodyPr/>
          <a:lstStyle/>
          <a:p>
            <a:pPr marL="109728" indent="0" algn="ctr">
              <a:buNone/>
            </a:pPr>
            <a:endParaRPr lang="en-US" sz="2600" b="1" dirty="0">
              <a:ln w="0"/>
              <a:solidFill>
                <a:schemeClr val="accent1"/>
              </a:solidFill>
            </a:endParaRPr>
          </a:p>
          <a:p>
            <a:pPr marL="109728" indent="0" algn="ctr">
              <a:lnSpc>
                <a:spcPct val="150000"/>
              </a:lnSpc>
              <a:buNone/>
            </a:pPr>
            <a:r>
              <a:rPr lang="en-US" b="1" dirty="0">
                <a:ln w="0"/>
                <a:solidFill>
                  <a:schemeClr val="accent1"/>
                </a:solidFill>
              </a:rPr>
              <a:t>GOVERNMENT EFFORTS TO COMBAT OPIOID CRISIS THROUGH CRIMINAL PROSECUTION OF PHYSICIANS AND PHARMACISTS</a:t>
            </a:r>
          </a:p>
          <a:p>
            <a:endParaRPr lang="en-US" dirty="0"/>
          </a:p>
        </p:txBody>
      </p:sp>
      <p:sp>
        <p:nvSpPr>
          <p:cNvPr id="4" name="Slide Number Placeholder 3">
            <a:extLst>
              <a:ext uri="{FF2B5EF4-FFF2-40B4-BE49-F238E27FC236}">
                <a16:creationId xmlns:a16="http://schemas.microsoft.com/office/drawing/2014/main" id="{4536A5C8-2F8C-4555-BD53-C24DC2FEBEC5}"/>
              </a:ext>
            </a:extLst>
          </p:cNvPr>
          <p:cNvSpPr>
            <a:spLocks noGrp="1"/>
          </p:cNvSpPr>
          <p:nvPr>
            <p:ph type="sldNum" sz="quarter" idx="12"/>
          </p:nvPr>
        </p:nvSpPr>
        <p:spPr/>
        <p:txBody>
          <a:bodyPr/>
          <a:lstStyle/>
          <a:p>
            <a:fld id="{2C0256D3-63E1-45BE-B0BE-23BEF3752867}" type="slidenum">
              <a:rPr lang="en-US" smtClean="0"/>
              <a:t>4</a:t>
            </a:fld>
            <a:endParaRPr lang="en-US"/>
          </a:p>
        </p:txBody>
      </p:sp>
    </p:spTree>
    <p:extLst>
      <p:ext uri="{BB962C8B-B14F-4D97-AF65-F5344CB8AC3E}">
        <p14:creationId xmlns:p14="http://schemas.microsoft.com/office/powerpoint/2010/main" val="3949695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545F3D-41C6-41AE-B5AD-06C68FF09396}"/>
              </a:ext>
            </a:extLst>
          </p:cNvPr>
          <p:cNvSpPr>
            <a:spLocks noGrp="1"/>
          </p:cNvSpPr>
          <p:nvPr>
            <p:ph idx="1"/>
          </p:nvPr>
        </p:nvSpPr>
        <p:spPr>
          <a:xfrm>
            <a:off x="457200" y="914400"/>
            <a:ext cx="8229600" cy="5715000"/>
          </a:xfrm>
        </p:spPr>
        <p:txBody>
          <a:bodyPr>
            <a:normAutofit/>
          </a:bodyPr>
          <a:lstStyle/>
          <a:p>
            <a:pPr lvl="1"/>
            <a:r>
              <a:rPr lang="en-US" b="1" dirty="0"/>
              <a:t>DOJ Opioid Fraud and Abuse Detection Units (OFADU)</a:t>
            </a:r>
          </a:p>
          <a:p>
            <a:pPr marL="411480" lvl="1" indent="0">
              <a:buNone/>
            </a:pPr>
            <a:endParaRPr lang="en-US" sz="1200" b="1" dirty="0"/>
          </a:p>
          <a:p>
            <a:pPr lvl="2"/>
            <a:r>
              <a:rPr lang="en-US" b="1" dirty="0"/>
              <a:t>Pilot program announced on August 2, 2017, to fight the prescription opioid epidemic on an upstream level through enforcement and prevention</a:t>
            </a:r>
          </a:p>
          <a:p>
            <a:pPr marL="704088" lvl="2" indent="0">
              <a:buNone/>
            </a:pPr>
            <a:endParaRPr lang="en-US" sz="1200" b="1" dirty="0"/>
          </a:p>
          <a:p>
            <a:pPr lvl="2"/>
            <a:r>
              <a:rPr lang="en-US" b="1" dirty="0"/>
              <a:t>Focus on health care providers with an emphasis on opioid-related health care fraud</a:t>
            </a:r>
          </a:p>
          <a:p>
            <a:pPr marL="704088" lvl="2" indent="0">
              <a:buNone/>
            </a:pPr>
            <a:endParaRPr lang="en-US" sz="1200" b="1" dirty="0"/>
          </a:p>
          <a:p>
            <a:pPr lvl="2"/>
            <a:r>
              <a:rPr lang="en-US" b="1" dirty="0"/>
              <a:t>Uses data analytics to identify targets for prosecution</a:t>
            </a:r>
          </a:p>
          <a:p>
            <a:pPr marL="704088" lvl="2" indent="0">
              <a:buNone/>
            </a:pPr>
            <a:endParaRPr lang="en-US" sz="2200" b="1" dirty="0"/>
          </a:p>
          <a:p>
            <a:pPr marL="978408" lvl="3" indent="0">
              <a:buNone/>
            </a:pPr>
            <a:endParaRPr lang="en-US" sz="2400" b="1" dirty="0"/>
          </a:p>
          <a:p>
            <a:pPr marL="978408" lvl="3" indent="0">
              <a:buNone/>
            </a:pPr>
            <a:endParaRPr lang="en-US" sz="2000" b="1" i="1" dirty="0"/>
          </a:p>
          <a:p>
            <a:pPr marL="109728" indent="0">
              <a:buNone/>
            </a:pPr>
            <a:endParaRPr lang="en-US" dirty="0"/>
          </a:p>
        </p:txBody>
      </p:sp>
      <p:sp>
        <p:nvSpPr>
          <p:cNvPr id="4" name="Slide Number Placeholder 3">
            <a:extLst>
              <a:ext uri="{FF2B5EF4-FFF2-40B4-BE49-F238E27FC236}">
                <a16:creationId xmlns:a16="http://schemas.microsoft.com/office/drawing/2014/main" id="{1F28FA2A-DB49-4483-B2A2-52D3702E2307}"/>
              </a:ext>
            </a:extLst>
          </p:cNvPr>
          <p:cNvSpPr>
            <a:spLocks noGrp="1"/>
          </p:cNvSpPr>
          <p:nvPr>
            <p:ph type="sldNum" sz="quarter" idx="12"/>
          </p:nvPr>
        </p:nvSpPr>
        <p:spPr/>
        <p:txBody>
          <a:bodyPr/>
          <a:lstStyle/>
          <a:p>
            <a:fld id="{2C0256D3-63E1-45BE-B0BE-23BEF3752867}" type="slidenum">
              <a:rPr lang="en-US" smtClean="0"/>
              <a:t>5</a:t>
            </a:fld>
            <a:endParaRPr lang="en-US"/>
          </a:p>
        </p:txBody>
      </p:sp>
    </p:spTree>
    <p:extLst>
      <p:ext uri="{BB962C8B-B14F-4D97-AF65-F5344CB8AC3E}">
        <p14:creationId xmlns:p14="http://schemas.microsoft.com/office/powerpoint/2010/main" val="10842277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5337653-E38B-45DF-8E44-55A047DACF93}"/>
              </a:ext>
            </a:extLst>
          </p:cNvPr>
          <p:cNvSpPr>
            <a:spLocks noGrp="1"/>
          </p:cNvSpPr>
          <p:nvPr>
            <p:ph idx="1"/>
          </p:nvPr>
        </p:nvSpPr>
        <p:spPr>
          <a:xfrm>
            <a:off x="457200" y="914400"/>
            <a:ext cx="8229600" cy="5660136"/>
          </a:xfrm>
        </p:spPr>
        <p:txBody>
          <a:bodyPr>
            <a:normAutofit fontScale="55000" lnSpcReduction="20000"/>
          </a:bodyPr>
          <a:lstStyle/>
          <a:p>
            <a:pPr lvl="1"/>
            <a:r>
              <a:rPr lang="en-US" sz="4700" b="1" dirty="0"/>
              <a:t>DOJ Opioid Fraud and Abuse Detection Units (cont’d)</a:t>
            </a:r>
          </a:p>
          <a:p>
            <a:pPr marL="411480" lvl="1" indent="0">
              <a:buNone/>
            </a:pPr>
            <a:endParaRPr lang="en-US" sz="1700" b="1" dirty="0"/>
          </a:p>
          <a:p>
            <a:pPr lvl="2"/>
            <a:r>
              <a:rPr lang="en-US" sz="3800" b="1" dirty="0"/>
              <a:t>Resources and Regional Scope:</a:t>
            </a:r>
          </a:p>
          <a:p>
            <a:pPr lvl="3"/>
            <a:r>
              <a:rPr lang="en-US" sz="3800" b="1" dirty="0"/>
              <a:t>12 experienced AUSAs for a three-year term to focus solely on investigating and prosecuting health care fraud related to prescription opioids.</a:t>
            </a:r>
            <a:br>
              <a:rPr lang="en-US" sz="3800" b="1" dirty="0"/>
            </a:br>
            <a:r>
              <a:rPr lang="en-US" sz="1200" b="1" dirty="0"/>
              <a:t>  </a:t>
            </a:r>
            <a:endParaRPr lang="en-US" sz="3800" b="1" i="1" dirty="0"/>
          </a:p>
          <a:p>
            <a:pPr lvl="3"/>
            <a:r>
              <a:rPr lang="en-US" sz="3800" b="1" dirty="0"/>
              <a:t>Includes Eastern District of California (Sacramento) and the District of Nevada.</a:t>
            </a:r>
          </a:p>
          <a:p>
            <a:pPr marL="978408" lvl="3" indent="0">
              <a:buNone/>
            </a:pPr>
            <a:endParaRPr lang="en-US" b="1" i="1" dirty="0"/>
          </a:p>
          <a:p>
            <a:pPr lvl="2"/>
            <a:r>
              <a:rPr lang="en-US" sz="3800" b="1" dirty="0"/>
              <a:t>Law Enforcement Partners:</a:t>
            </a:r>
          </a:p>
          <a:p>
            <a:pPr lvl="3"/>
            <a:r>
              <a:rPr lang="en-US" sz="3800" b="1" dirty="0"/>
              <a:t>DEA, FBI, HHS OIG, </a:t>
            </a:r>
            <a:r>
              <a:rPr lang="en-US" sz="3800" b="1" dirty="0" err="1"/>
              <a:t>MFCU</a:t>
            </a:r>
            <a:r>
              <a:rPr lang="en-US" sz="3800" b="1" dirty="0"/>
              <a:t> (Medicaid Fraud Control Units within the HHS OIG), FDA, IRS, etc. </a:t>
            </a:r>
          </a:p>
          <a:p>
            <a:pPr marL="978408" lvl="3" indent="0">
              <a:buNone/>
            </a:pPr>
            <a:endParaRPr lang="en-US" b="1" i="1" dirty="0"/>
          </a:p>
          <a:p>
            <a:pPr lvl="2"/>
            <a:r>
              <a:rPr lang="en-US" sz="3800" b="1" dirty="0"/>
              <a:t>Attorney General Sessions:</a:t>
            </a:r>
          </a:p>
          <a:p>
            <a:pPr lvl="3"/>
            <a:r>
              <a:rPr lang="en-US" sz="3800" b="1" dirty="0"/>
              <a:t>“</a:t>
            </a:r>
            <a:r>
              <a:rPr lang="en-US" sz="3800" b="1" i="1" dirty="0"/>
              <a:t>We need to hammer these illegal suppliers.”</a:t>
            </a:r>
          </a:p>
          <a:p>
            <a:endParaRPr lang="en-US" dirty="0"/>
          </a:p>
        </p:txBody>
      </p:sp>
      <p:sp>
        <p:nvSpPr>
          <p:cNvPr id="4" name="Slide Number Placeholder 3">
            <a:extLst>
              <a:ext uri="{FF2B5EF4-FFF2-40B4-BE49-F238E27FC236}">
                <a16:creationId xmlns:a16="http://schemas.microsoft.com/office/drawing/2014/main" id="{05F86E47-9DBF-4D13-8738-663FD92C9DFD}"/>
              </a:ext>
            </a:extLst>
          </p:cNvPr>
          <p:cNvSpPr>
            <a:spLocks noGrp="1"/>
          </p:cNvSpPr>
          <p:nvPr>
            <p:ph type="sldNum" sz="quarter" idx="12"/>
          </p:nvPr>
        </p:nvSpPr>
        <p:spPr/>
        <p:txBody>
          <a:bodyPr/>
          <a:lstStyle/>
          <a:p>
            <a:fld id="{2C0256D3-63E1-45BE-B0BE-23BEF3752867}" type="slidenum">
              <a:rPr lang="en-US" smtClean="0"/>
              <a:t>6</a:t>
            </a:fld>
            <a:endParaRPr lang="en-US"/>
          </a:p>
        </p:txBody>
      </p:sp>
    </p:spTree>
    <p:extLst>
      <p:ext uri="{BB962C8B-B14F-4D97-AF65-F5344CB8AC3E}">
        <p14:creationId xmlns:p14="http://schemas.microsoft.com/office/powerpoint/2010/main" val="3045972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E0B9127-57ED-4CBE-B7FD-B7305A659AC4}"/>
              </a:ext>
            </a:extLst>
          </p:cNvPr>
          <p:cNvSpPr>
            <a:spLocks noGrp="1"/>
          </p:cNvSpPr>
          <p:nvPr>
            <p:ph idx="1"/>
          </p:nvPr>
        </p:nvSpPr>
        <p:spPr>
          <a:xfrm>
            <a:off x="457200" y="914400"/>
            <a:ext cx="8229600" cy="5660136"/>
          </a:xfrm>
        </p:spPr>
        <p:txBody>
          <a:bodyPr>
            <a:normAutofit/>
          </a:bodyPr>
          <a:lstStyle/>
          <a:p>
            <a:pPr lvl="1"/>
            <a:r>
              <a:rPr lang="en-US" b="1" dirty="0"/>
              <a:t>Data Analysis (OFADU)</a:t>
            </a:r>
          </a:p>
          <a:p>
            <a:pPr marL="411480" lvl="1" indent="0">
              <a:buNone/>
            </a:pPr>
            <a:endParaRPr lang="en-US" sz="1000" b="1" dirty="0"/>
          </a:p>
          <a:p>
            <a:pPr lvl="2"/>
            <a:r>
              <a:rPr lang="en-US" b="1" dirty="0"/>
              <a:t>Investigators analyze data by ratio and quantity, and by area.</a:t>
            </a:r>
          </a:p>
          <a:p>
            <a:pPr marL="704088" lvl="2" indent="0">
              <a:buNone/>
            </a:pPr>
            <a:r>
              <a:rPr lang="en-US" b="1" dirty="0"/>
              <a:t> </a:t>
            </a:r>
          </a:p>
          <a:p>
            <a:pPr lvl="2"/>
            <a:r>
              <a:rPr lang="en-US" b="1" dirty="0"/>
              <a:t>Data sources include: </a:t>
            </a:r>
          </a:p>
          <a:p>
            <a:pPr marL="704088" lvl="2" indent="0">
              <a:buNone/>
            </a:pPr>
            <a:endParaRPr lang="en-US" sz="1200" b="1" dirty="0"/>
          </a:p>
          <a:p>
            <a:pPr lvl="3"/>
            <a:r>
              <a:rPr lang="en-US" sz="2400" b="1" dirty="0"/>
              <a:t>HHS-OIG Consolidated Data Analysis Center (CDAC)</a:t>
            </a:r>
          </a:p>
          <a:p>
            <a:pPr marL="978408" lvl="3" indent="0">
              <a:buNone/>
            </a:pPr>
            <a:endParaRPr lang="en-US" sz="1200" b="1" i="1" dirty="0"/>
          </a:p>
          <a:p>
            <a:pPr lvl="3"/>
            <a:r>
              <a:rPr lang="en-US" sz="2400" b="1" dirty="0"/>
              <a:t>Statewide Prescription Drug Monitoring Programs (California’s Controlled Substance Utilization Review and Evaluated System (CURES))</a:t>
            </a:r>
            <a:endParaRPr lang="en-US" sz="2400" b="1" i="1" dirty="0"/>
          </a:p>
          <a:p>
            <a:pPr marL="109728" indent="0">
              <a:buNone/>
            </a:pPr>
            <a:endParaRPr lang="en-US" dirty="0"/>
          </a:p>
        </p:txBody>
      </p:sp>
      <p:sp>
        <p:nvSpPr>
          <p:cNvPr id="4" name="Slide Number Placeholder 3">
            <a:extLst>
              <a:ext uri="{FF2B5EF4-FFF2-40B4-BE49-F238E27FC236}">
                <a16:creationId xmlns:a16="http://schemas.microsoft.com/office/drawing/2014/main" id="{61EC2CA7-F8D9-47A0-B7ED-679F365D12B2}"/>
              </a:ext>
            </a:extLst>
          </p:cNvPr>
          <p:cNvSpPr>
            <a:spLocks noGrp="1"/>
          </p:cNvSpPr>
          <p:nvPr>
            <p:ph type="sldNum" sz="quarter" idx="12"/>
          </p:nvPr>
        </p:nvSpPr>
        <p:spPr/>
        <p:txBody>
          <a:bodyPr/>
          <a:lstStyle/>
          <a:p>
            <a:fld id="{2C0256D3-63E1-45BE-B0BE-23BEF3752867}" type="slidenum">
              <a:rPr lang="en-US" smtClean="0"/>
              <a:t>7</a:t>
            </a:fld>
            <a:endParaRPr lang="en-US"/>
          </a:p>
        </p:txBody>
      </p:sp>
    </p:spTree>
    <p:extLst>
      <p:ext uri="{BB962C8B-B14F-4D97-AF65-F5344CB8AC3E}">
        <p14:creationId xmlns:p14="http://schemas.microsoft.com/office/powerpoint/2010/main" val="7778837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3BEC8AB-A114-4B55-B540-562DB6C068B1}"/>
              </a:ext>
            </a:extLst>
          </p:cNvPr>
          <p:cNvSpPr>
            <a:spLocks noGrp="1"/>
          </p:cNvSpPr>
          <p:nvPr>
            <p:ph idx="1"/>
          </p:nvPr>
        </p:nvSpPr>
        <p:spPr>
          <a:xfrm>
            <a:off x="457200" y="990600"/>
            <a:ext cx="8229600" cy="5583936"/>
          </a:xfrm>
        </p:spPr>
        <p:txBody>
          <a:bodyPr>
            <a:normAutofit/>
          </a:bodyPr>
          <a:lstStyle/>
          <a:p>
            <a:pPr lvl="1"/>
            <a:r>
              <a:rPr lang="en-US" sz="2800" b="1" dirty="0"/>
              <a:t>Data Analysis (OFADU) (cont’d)</a:t>
            </a:r>
          </a:p>
          <a:p>
            <a:pPr marL="411480" lvl="1" indent="0">
              <a:buNone/>
            </a:pPr>
            <a:endParaRPr lang="en-US" sz="1200" b="1" dirty="0"/>
          </a:p>
          <a:p>
            <a:pPr lvl="3"/>
            <a:r>
              <a:rPr lang="en-US" sz="2400" b="1" dirty="0"/>
              <a:t>Data sources (cont’d):</a:t>
            </a:r>
            <a:br>
              <a:rPr lang="en-US" sz="2400" b="1" dirty="0"/>
            </a:br>
            <a:endParaRPr lang="en-US" sz="2400" b="1" dirty="0"/>
          </a:p>
          <a:p>
            <a:pPr lvl="3"/>
            <a:r>
              <a:rPr lang="en-US" sz="2400" b="1" dirty="0"/>
              <a:t>DEA Automated Reports and Consolidated Ordering System (ARCOS)</a:t>
            </a:r>
          </a:p>
          <a:p>
            <a:pPr marL="978408" lvl="3" indent="0">
              <a:buNone/>
            </a:pPr>
            <a:endParaRPr lang="en-US" sz="2400" b="1" dirty="0"/>
          </a:p>
          <a:p>
            <a:pPr lvl="3"/>
            <a:r>
              <a:rPr lang="en-US" sz="2400" b="1" dirty="0"/>
              <a:t>Medicare Part D data</a:t>
            </a:r>
          </a:p>
          <a:p>
            <a:pPr marL="978408" lvl="3" indent="0">
              <a:buNone/>
            </a:pPr>
            <a:endParaRPr lang="en-US" sz="2400" b="1" i="1" dirty="0"/>
          </a:p>
          <a:p>
            <a:pPr lvl="3"/>
            <a:r>
              <a:rPr lang="en-US" sz="2400" b="1" dirty="0"/>
              <a:t>Wholesaler records</a:t>
            </a:r>
          </a:p>
          <a:p>
            <a:pPr marL="978408" lvl="3" indent="0">
              <a:buNone/>
            </a:pPr>
            <a:endParaRPr lang="en-US" sz="2400" b="1" i="1" dirty="0"/>
          </a:p>
          <a:p>
            <a:pPr lvl="3"/>
            <a:r>
              <a:rPr lang="en-US" sz="2400" b="1" dirty="0"/>
              <a:t>Medical Board disciplinary histories</a:t>
            </a:r>
          </a:p>
        </p:txBody>
      </p:sp>
      <p:sp>
        <p:nvSpPr>
          <p:cNvPr id="4" name="Slide Number Placeholder 3">
            <a:extLst>
              <a:ext uri="{FF2B5EF4-FFF2-40B4-BE49-F238E27FC236}">
                <a16:creationId xmlns:a16="http://schemas.microsoft.com/office/drawing/2014/main" id="{9880EBCB-AF88-47F0-A9F1-035971E61805}"/>
              </a:ext>
            </a:extLst>
          </p:cNvPr>
          <p:cNvSpPr>
            <a:spLocks noGrp="1"/>
          </p:cNvSpPr>
          <p:nvPr>
            <p:ph type="sldNum" sz="quarter" idx="12"/>
          </p:nvPr>
        </p:nvSpPr>
        <p:spPr/>
        <p:txBody>
          <a:bodyPr/>
          <a:lstStyle/>
          <a:p>
            <a:fld id="{2C0256D3-63E1-45BE-B0BE-23BEF3752867}" type="slidenum">
              <a:rPr lang="en-US" smtClean="0"/>
              <a:t>8</a:t>
            </a:fld>
            <a:endParaRPr lang="en-US"/>
          </a:p>
        </p:txBody>
      </p:sp>
    </p:spTree>
    <p:extLst>
      <p:ext uri="{BB962C8B-B14F-4D97-AF65-F5344CB8AC3E}">
        <p14:creationId xmlns:p14="http://schemas.microsoft.com/office/powerpoint/2010/main" val="27473261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D419A78-4E95-4EEF-9DC6-B3861304DE20}"/>
              </a:ext>
            </a:extLst>
          </p:cNvPr>
          <p:cNvSpPr>
            <a:spLocks noGrp="1"/>
          </p:cNvSpPr>
          <p:nvPr>
            <p:ph idx="1"/>
          </p:nvPr>
        </p:nvSpPr>
        <p:spPr>
          <a:xfrm>
            <a:off x="457200" y="1143000"/>
            <a:ext cx="8229600" cy="5431536"/>
          </a:xfrm>
        </p:spPr>
        <p:txBody>
          <a:bodyPr/>
          <a:lstStyle/>
          <a:p>
            <a:pPr marL="704088" lvl="2" indent="0">
              <a:buNone/>
            </a:pPr>
            <a:endParaRPr lang="en-US" sz="2800" b="1" dirty="0"/>
          </a:p>
          <a:p>
            <a:pPr marL="704088" lvl="2" indent="0">
              <a:buNone/>
            </a:pPr>
            <a:endParaRPr lang="en-US" sz="2800" b="1" dirty="0"/>
          </a:p>
          <a:p>
            <a:pPr marL="704088" lvl="2" indent="0" algn="ctr">
              <a:lnSpc>
                <a:spcPct val="150000"/>
              </a:lnSpc>
              <a:buNone/>
            </a:pPr>
            <a:r>
              <a:rPr lang="en-US" sz="2800" b="1" dirty="0"/>
              <a:t>Opioid Fraud and Abuse Detection Units’ Investigations Result in Prosecutions for Health Care Fraud </a:t>
            </a:r>
            <a:r>
              <a:rPr lang="en-US" sz="2800" b="1" i="1" dirty="0"/>
              <a:t>AND </a:t>
            </a:r>
            <a:r>
              <a:rPr lang="en-US" sz="2800" b="1" dirty="0"/>
              <a:t>Drug Trafficking</a:t>
            </a:r>
          </a:p>
          <a:p>
            <a:pPr marL="109728" indent="0">
              <a:buNone/>
            </a:pPr>
            <a:endParaRPr lang="en-US" dirty="0"/>
          </a:p>
        </p:txBody>
      </p:sp>
      <p:sp>
        <p:nvSpPr>
          <p:cNvPr id="4" name="Slide Number Placeholder 3">
            <a:extLst>
              <a:ext uri="{FF2B5EF4-FFF2-40B4-BE49-F238E27FC236}">
                <a16:creationId xmlns:a16="http://schemas.microsoft.com/office/drawing/2014/main" id="{007396EB-7219-4C59-99C7-5B7D9A45E146}"/>
              </a:ext>
            </a:extLst>
          </p:cNvPr>
          <p:cNvSpPr>
            <a:spLocks noGrp="1"/>
          </p:cNvSpPr>
          <p:nvPr>
            <p:ph type="sldNum" sz="quarter" idx="12"/>
          </p:nvPr>
        </p:nvSpPr>
        <p:spPr/>
        <p:txBody>
          <a:bodyPr/>
          <a:lstStyle/>
          <a:p>
            <a:fld id="{2C0256D3-63E1-45BE-B0BE-23BEF3752867}" type="slidenum">
              <a:rPr lang="en-US" smtClean="0"/>
              <a:t>9</a:t>
            </a:fld>
            <a:endParaRPr lang="en-US"/>
          </a:p>
        </p:txBody>
      </p:sp>
    </p:spTree>
    <p:extLst>
      <p:ext uri="{BB962C8B-B14F-4D97-AF65-F5344CB8AC3E}">
        <p14:creationId xmlns:p14="http://schemas.microsoft.com/office/powerpoint/2010/main" val="349947730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Urban</Template>
  <TotalTime>3905</TotalTime>
  <Words>1725</Words>
  <Application>Microsoft Macintosh PowerPoint</Application>
  <PresentationFormat>On-screen Show (4:3)</PresentationFormat>
  <Paragraphs>240</Paragraphs>
  <Slides>32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Arial</vt:lpstr>
      <vt:lpstr>Calibri</vt:lpstr>
      <vt:lpstr>Georgia</vt:lpstr>
      <vt:lpstr>Trebuchet MS</vt:lpstr>
      <vt:lpstr>Wingdings 2</vt:lpstr>
      <vt:lpstr>Urban</vt:lpstr>
      <vt:lpstr>Opioids: Navigating Criminal Enforcement for Physicians and Their Attorneys</vt:lpstr>
      <vt:lpstr>Overview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Civil Enforcement</vt:lpstr>
      <vt:lpstr>PowerPoint Presentation</vt:lpstr>
      <vt:lpstr>PowerPoint Presentation</vt:lpstr>
      <vt:lpstr>PowerPoint Presentation</vt:lpstr>
      <vt:lpstr>PowerPoint Presentation</vt:lpstr>
      <vt:lpstr>PowerPoint Presentation</vt:lpstr>
      <vt:lpstr>PowerPoint Presentation</vt:lpstr>
      <vt:lpstr>Whistleblowers</vt:lpstr>
      <vt:lpstr>Practice Management Pitfalls: E-Communications</vt:lpstr>
      <vt:lpstr>Practice Management Pitfalls: Billing</vt:lpstr>
      <vt:lpstr>Practice Management Pitfalls: Internal Management and  External Communications</vt:lpstr>
      <vt:lpstr>Government Comes Knocking…</vt:lpstr>
      <vt:lpstr>Government Comes Knocking…</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Navigating the Criminal Enforcement Minefield for Physicians</dc:title>
  <dc:creator>Attorney</dc:creator>
  <cp:lastModifiedBy>Steven Goldsobel</cp:lastModifiedBy>
  <cp:revision>106</cp:revision>
  <cp:lastPrinted>2018-03-16T20:14:17Z</cp:lastPrinted>
  <dcterms:created xsi:type="dcterms:W3CDTF">2016-04-28T16:29:14Z</dcterms:created>
  <dcterms:modified xsi:type="dcterms:W3CDTF">2020-10-04T02:19:42Z</dcterms:modified>
</cp:coreProperties>
</file>