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51"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76" y="-6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60876652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e512130e51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e512130e51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e512130e5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e512130e5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e512130e51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e512130e5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e512130e5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e512130e5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e512130e51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e512130e51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e512130e51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e512130e51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e512130e51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e512130e51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e512130e51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e512130e51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e512130e51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e512130e51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028700"/>
            <a:ext cx="8229600" cy="13716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7D0065BE-0657-4A47-90AD-C21C55E16B19}" type="datetime4">
              <a:rPr lang="en-US" smtClean="0"/>
              <a:pPr/>
              <a:t>July 17, 2021</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
        <p:nvSpPr>
          <p:cNvPr id="9" name="Subtitle 8"/>
          <p:cNvSpPr>
            <a:spLocks noGrp="1"/>
          </p:cNvSpPr>
          <p:nvPr>
            <p:ph type="subTitle" idx="1"/>
          </p:nvPr>
        </p:nvSpPr>
        <p:spPr>
          <a:xfrm>
            <a:off x="1371600" y="2498774"/>
            <a:ext cx="6400800" cy="131445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16C3AA4-67BE-44F7-809A-3582401494AF}" type="datetime4">
              <a:rPr lang="en-US" smtClean="0"/>
              <a:pPr/>
              <a:t>July 17, 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5172EEB-1769-4776-AD69-E7C1260563EB}" type="datetime4">
              <a:rPr lang="en-US" smtClean="0"/>
              <a:pPr/>
              <a:t>July 17, 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47BB8AF-C16A-4836-A92D-61834B5F0BA5}" type="datetime4">
              <a:rPr lang="en-US" smtClean="0"/>
              <a:pPr/>
              <a:t>July 17, 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457200"/>
            <a:ext cx="7086600" cy="13716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1880840"/>
            <a:ext cx="7086600" cy="1132284"/>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647D2193-4505-4A75-99BB-880C6989A757}" type="datetime4">
              <a:rPr lang="en-US" smtClean="0"/>
              <a:pPr/>
              <a:t>July 17, 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4812507"/>
            <a:ext cx="762000" cy="273844"/>
          </a:xfrm>
        </p:spPr>
        <p:txBody>
          <a:bodyPr/>
          <a:lstStyle/>
          <a:p>
            <a:pPr marL="0" lvl="0" indent="0" algn="r" rtl="0">
              <a:spcBef>
                <a:spcPts val="0"/>
              </a:spcBef>
              <a:spcAft>
                <a:spcPts val="0"/>
              </a:spcAft>
              <a:buNone/>
            </a:pPr>
            <a:fld id="{00000000-1234-1234-1234-123412341234}" type="slidenum">
              <a:rPr lang="en" smtClean="0"/>
              <a:t>‹#›</a:t>
            </a:fld>
            <a:endParaRPr lang="en"/>
          </a:p>
        </p:txBody>
      </p:sp>
    </p:spTree>
  </p:cSld>
  <p:clrMapOvr>
    <a:overrideClrMapping bg1="dk1" tx1="lt1" bg2="dk2" tx2="lt2" accent1="accent1" accent2="accent2" accent3="accent3" accent4="accent4" accent5="accent5" accent6="accent6" hlink="hlink" folHlink="folHlink"/>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200151"/>
            <a:ext cx="4038600" cy="3394472"/>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200151"/>
            <a:ext cx="4038600" cy="3394472"/>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13A18F4-33C3-445B-924C-31108C51719C}" type="datetime4">
              <a:rPr lang="en-US" smtClean="0"/>
              <a:pPr/>
              <a:t>July 17, 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8229600" cy="85725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151335"/>
            <a:ext cx="4040188" cy="563165"/>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1151335"/>
            <a:ext cx="4041775" cy="563165"/>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71651"/>
            <a:ext cx="4040188" cy="2822972"/>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6" y="1771651"/>
            <a:ext cx="4041775" cy="2822972"/>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AF7543A-E259-478F-9E0D-57BA40E442B7}" type="datetime4">
              <a:rPr lang="en-US" smtClean="0"/>
              <a:pPr/>
              <a:t>July 17, 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EFB012D-77A1-44B0-BB26-329BA1EE55C9}" type="datetime4">
              <a:rPr lang="en-US" smtClean="0"/>
              <a:pPr/>
              <a:t>July 17, 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B7499E-3031-413E-B01E-B94970708CAA}" type="datetime4">
              <a:rPr lang="en-US" smtClean="0"/>
              <a:pPr/>
              <a:t>July 17, 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1" y="1143001"/>
            <a:ext cx="3008313" cy="3451622"/>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04788"/>
            <a:ext cx="5111750" cy="4389835"/>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C7EAB0C-2220-4D0E-A0DD-DB7FA0F742F4}" type="datetime4">
              <a:rPr lang="en-US" smtClean="0"/>
              <a:pPr/>
              <a:t>July 17, 2021</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457200"/>
            <a:ext cx="5486400" cy="391716"/>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373981"/>
            <a:ext cx="5486400" cy="29718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875090"/>
            <a:ext cx="5486400" cy="397764"/>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3416D63-31BF-4B94-B6C5-E20B2C63F515}" type="datetime4">
              <a:rPr lang="en-US" smtClean="0"/>
              <a:pPr/>
              <a:t>July 17, 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05979"/>
            <a:ext cx="8229600" cy="85725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00150"/>
            <a:ext cx="8229600" cy="353187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4812507"/>
            <a:ext cx="2133600" cy="273844"/>
          </a:xfrm>
          <a:prstGeom prst="rect">
            <a:avLst/>
          </a:prstGeom>
        </p:spPr>
        <p:txBody>
          <a:bodyPr vert="horz" anchor="b"/>
          <a:lstStyle>
            <a:lvl1pPr algn="l" eaLnBrk="1" latinLnBrk="0" hangingPunct="1">
              <a:defRPr kumimoji="0" sz="1200">
                <a:solidFill>
                  <a:schemeClr val="tx1">
                    <a:shade val="50000"/>
                  </a:schemeClr>
                </a:solidFill>
              </a:defRPr>
            </a:lvl1pPr>
          </a:lstStyle>
          <a:p>
            <a:fld id="{62B1B13E-D5AF-485E-81A1-82A140076526}" type="datetime4">
              <a:rPr lang="en-US" smtClean="0"/>
              <a:pPr/>
              <a:t>July 17, 2021</a:t>
            </a:fld>
            <a:endParaRPr lang="en-US" dirty="0"/>
          </a:p>
        </p:txBody>
      </p:sp>
      <p:sp>
        <p:nvSpPr>
          <p:cNvPr id="3" name="Footer Placeholder 2"/>
          <p:cNvSpPr>
            <a:spLocks noGrp="1"/>
          </p:cNvSpPr>
          <p:nvPr>
            <p:ph type="ftr" sz="quarter" idx="3"/>
          </p:nvPr>
        </p:nvSpPr>
        <p:spPr>
          <a:xfrm>
            <a:off x="3124200" y="4812507"/>
            <a:ext cx="2895600" cy="273844"/>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dirty="0"/>
          </a:p>
        </p:txBody>
      </p:sp>
      <p:sp>
        <p:nvSpPr>
          <p:cNvPr id="23" name="Slide Number Placeholder 22"/>
          <p:cNvSpPr>
            <a:spLocks noGrp="1"/>
          </p:cNvSpPr>
          <p:nvPr>
            <p:ph type="sldNum" sz="quarter" idx="4"/>
          </p:nvPr>
        </p:nvSpPr>
        <p:spPr>
          <a:xfrm>
            <a:off x="7924800" y="4812507"/>
            <a:ext cx="762000" cy="273844"/>
          </a:xfrm>
          <a:prstGeom prst="rect">
            <a:avLst/>
          </a:prstGeom>
        </p:spPr>
        <p:txBody>
          <a:bodyPr vert="horz" lIns="0" rIns="0" anchor="b"/>
          <a:lstStyle>
            <a:lvl1pPr algn="r" eaLnBrk="1" latinLnBrk="0" hangingPunct="1">
              <a:defRPr kumimoji="0" sz="1200">
                <a:solidFill>
                  <a:schemeClr val="tx1">
                    <a:shade val="50000"/>
                  </a:schemeClr>
                </a:solidFill>
              </a:defRPr>
            </a:lvl1pPr>
          </a:lstStyle>
          <a:p>
            <a:pPr marL="0" lvl="0" indent="0" algn="r" rtl="0">
              <a:spcBef>
                <a:spcPts val="0"/>
              </a:spcBef>
              <a:spcAft>
                <a:spcPts val="0"/>
              </a:spcAft>
              <a:buNone/>
            </a:pPr>
            <a:fld id="{00000000-1234-1234-1234-123412341234}" type="slidenum">
              <a:rPr lang="en" smtClean="0"/>
              <a:t>‹#›</a:t>
            </a:fld>
            <a:endParaRPr lang="en"/>
          </a:p>
        </p:txBody>
      </p:sp>
    </p:spTree>
  </p:cSld>
  <p:clrMap bg1="dk1" tx1="lt1" bg2="dk2" tx2="lt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Lst>
  <p:hf sldNum="0" hdr="0" ftr="0" dt="0"/>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a:t>Physician Retaliation: What is it, Why, and What to Do?</a:t>
            </a:r>
            <a:endParaRPr/>
          </a:p>
        </p:txBody>
      </p:sp>
      <p:sp>
        <p:nvSpPr>
          <p:cNvPr id="55" name="Google Shape;55;p13"/>
          <p:cNvSpPr txBox="1">
            <a:spLocks noGrp="1"/>
          </p:cNvSpPr>
          <p:nvPr>
            <p:ph type="subTitle" idx="1"/>
          </p:nvPr>
        </p:nvSpPr>
        <p:spPr>
          <a:xfrm>
            <a:off x="311700" y="2834125"/>
            <a:ext cx="8520600" cy="1331700"/>
          </a:xfrm>
          <a:prstGeom prst="rect">
            <a:avLst/>
          </a:prstGeom>
        </p:spPr>
        <p:txBody>
          <a:bodyPr spcFirstLastPara="1" wrap="square" lIns="91425" tIns="91425" rIns="91425" bIns="91425" anchor="t" anchorCtr="0">
            <a:normAutofit fontScale="85000" lnSpcReduction="10000"/>
          </a:bodyPr>
          <a:lstStyle/>
          <a:p>
            <a:pPr marL="0" lvl="0" indent="0" algn="ctr" rtl="0">
              <a:spcBef>
                <a:spcPts val="0"/>
              </a:spcBef>
              <a:spcAft>
                <a:spcPts val="0"/>
              </a:spcAft>
              <a:buNone/>
            </a:pPr>
            <a:r>
              <a:rPr lang="en"/>
              <a:t>Robert Bitonte MD, JD</a:t>
            </a:r>
            <a:endParaRPr/>
          </a:p>
          <a:p>
            <a:pPr marL="0" lvl="0" indent="0" algn="ctr" rtl="0">
              <a:spcBef>
                <a:spcPts val="0"/>
              </a:spcBef>
              <a:spcAft>
                <a:spcPts val="0"/>
              </a:spcAft>
              <a:buNone/>
            </a:pPr>
            <a:r>
              <a:rPr lang="en"/>
              <a:t>California Society of Physical Medicine and Rehabilitation</a:t>
            </a:r>
            <a:endParaRPr/>
          </a:p>
          <a:p>
            <a:pPr marL="0" lvl="0" indent="0" algn="ctr" rtl="0">
              <a:spcBef>
                <a:spcPts val="0"/>
              </a:spcBef>
              <a:spcAft>
                <a:spcPts val="0"/>
              </a:spcAft>
              <a:buNone/>
            </a:pPr>
            <a:r>
              <a:rPr lang="en"/>
              <a:t>July 24,2021</a:t>
            </a:r>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2"/>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Must </a:t>
            </a:r>
            <a:r>
              <a:rPr lang="en" u="sng"/>
              <a:t>be in writing </a:t>
            </a:r>
            <a:endParaRPr u="sng"/>
          </a:p>
        </p:txBody>
      </p:sp>
      <p:sp>
        <p:nvSpPr>
          <p:cNvPr id="109" name="Google Shape;109;p22"/>
          <p:cNvSpPr txBox="1">
            <a:spLocks noGrp="1"/>
          </p:cNvSpPr>
          <p:nvPr>
            <p:ph type="body" idx="1"/>
          </p:nvPr>
        </p:nvSpPr>
        <p:spPr>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a:t>State you are advocating for “medically necessary care”</a:t>
            </a:r>
            <a:endParaRPr/>
          </a:p>
          <a:p>
            <a:pPr marL="457200" lvl="0" indent="-342900" algn="l" rtl="0">
              <a:spcBef>
                <a:spcPts val="0"/>
              </a:spcBef>
              <a:spcAft>
                <a:spcPts val="0"/>
              </a:spcAft>
              <a:buSzPts val="1800"/>
              <a:buChar char="●"/>
            </a:pPr>
            <a:r>
              <a:rPr lang="en"/>
              <a:t>Or, bringing attention to concerning patient care, or unsafe conditions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What is it?</a:t>
            </a:r>
            <a:endParaRPr/>
          </a:p>
        </p:txBody>
      </p:sp>
      <p:sp>
        <p:nvSpPr>
          <p:cNvPr id="61" name="Google Shape;61;p14"/>
          <p:cNvSpPr txBox="1">
            <a:spLocks noGrp="1"/>
          </p:cNvSpPr>
          <p:nvPr>
            <p:ph type="body" idx="1"/>
          </p:nvPr>
        </p:nvSpPr>
        <p:spPr>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a:t>Fired, demoted, humiliated, more weekend call, taken off of compensated committees, put on committees (uncompensated), pay cut reassigned to less pleasant location, facility, etc.</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Why</a:t>
            </a:r>
            <a:endParaRPr/>
          </a:p>
        </p:txBody>
      </p:sp>
      <p:sp>
        <p:nvSpPr>
          <p:cNvPr id="67" name="Google Shape;67;p15"/>
          <p:cNvSpPr txBox="1">
            <a:spLocks noGrp="1"/>
          </p:cNvSpPr>
          <p:nvPr>
            <p:ph type="body" idx="1"/>
          </p:nvPr>
        </p:nvSpPr>
        <p:spPr>
          <a:prstGeom prst="rect">
            <a:avLst/>
          </a:prstGeom>
        </p:spPr>
        <p:txBody>
          <a:bodyPr spcFirstLastPara="1" wrap="square" lIns="91425" tIns="91425" rIns="91425" bIns="91425" anchor="t" anchorCtr="0">
            <a:normAutofit fontScale="77500" lnSpcReduction="20000"/>
          </a:bodyPr>
          <a:lstStyle/>
          <a:p>
            <a:pPr marL="457200" lvl="0" indent="-342900" algn="l" rtl="0">
              <a:spcBef>
                <a:spcPts val="0"/>
              </a:spcBef>
              <a:spcAft>
                <a:spcPts val="0"/>
              </a:spcAft>
              <a:buSzPts val="1800"/>
              <a:buChar char="●"/>
            </a:pPr>
            <a:r>
              <a:rPr lang="en"/>
              <a:t>You are disruptive</a:t>
            </a:r>
            <a:endParaRPr/>
          </a:p>
          <a:p>
            <a:pPr marL="457200" lvl="0" indent="-342900" algn="l" rtl="0">
              <a:spcBef>
                <a:spcPts val="0"/>
              </a:spcBef>
              <a:spcAft>
                <a:spcPts val="0"/>
              </a:spcAft>
              <a:buSzPts val="1800"/>
              <a:buChar char="●"/>
            </a:pPr>
            <a:r>
              <a:rPr lang="en"/>
              <a:t>You are a distraction</a:t>
            </a:r>
            <a:endParaRPr/>
          </a:p>
          <a:p>
            <a:pPr marL="457200" lvl="0" indent="-342900" algn="l" rtl="0">
              <a:spcBef>
                <a:spcPts val="0"/>
              </a:spcBef>
              <a:spcAft>
                <a:spcPts val="0"/>
              </a:spcAft>
              <a:buSzPts val="1800"/>
              <a:buChar char="●"/>
            </a:pPr>
            <a:r>
              <a:rPr lang="en"/>
              <a:t>You are hostile</a:t>
            </a:r>
            <a:endParaRPr/>
          </a:p>
          <a:p>
            <a:pPr marL="457200" lvl="0" indent="-342900" algn="l" rtl="0">
              <a:spcBef>
                <a:spcPts val="0"/>
              </a:spcBef>
              <a:spcAft>
                <a:spcPts val="0"/>
              </a:spcAft>
              <a:buSzPts val="1800"/>
              <a:buChar char="●"/>
            </a:pPr>
            <a:r>
              <a:rPr lang="en"/>
              <a:t>You are not a team player</a:t>
            </a:r>
            <a:endParaRPr/>
          </a:p>
          <a:p>
            <a:pPr marL="457200" lvl="0" indent="-342900" algn="l" rtl="0">
              <a:spcBef>
                <a:spcPts val="0"/>
              </a:spcBef>
              <a:spcAft>
                <a:spcPts val="0"/>
              </a:spcAft>
              <a:buSzPts val="1800"/>
              <a:buChar char="●"/>
            </a:pPr>
            <a:r>
              <a:rPr lang="en"/>
              <a:t>You are unliked</a:t>
            </a:r>
            <a:endParaRPr/>
          </a:p>
          <a:p>
            <a:pPr marL="457200" lvl="0" indent="-342900" algn="l" rtl="0">
              <a:spcBef>
                <a:spcPts val="0"/>
              </a:spcBef>
              <a:spcAft>
                <a:spcPts val="0"/>
              </a:spcAft>
              <a:buSzPts val="1800"/>
              <a:buChar char="●"/>
            </a:pPr>
            <a:r>
              <a:rPr lang="en"/>
              <a:t>You are an a-hole</a:t>
            </a:r>
            <a:endParaRPr/>
          </a:p>
          <a:p>
            <a:pPr marL="457200" lvl="0" indent="-342900" algn="l" rtl="0">
              <a:spcBef>
                <a:spcPts val="0"/>
              </a:spcBef>
              <a:spcAft>
                <a:spcPts val="0"/>
              </a:spcAft>
              <a:buSzPts val="1800"/>
              <a:buChar char="●"/>
            </a:pPr>
            <a:r>
              <a:rPr lang="en"/>
              <a:t>You are …</a:t>
            </a:r>
            <a:endParaRPr/>
          </a:p>
          <a:p>
            <a:pPr marL="457200" lvl="0" indent="-342900" algn="l" rtl="0">
              <a:spcBef>
                <a:spcPts val="0"/>
              </a:spcBef>
              <a:spcAft>
                <a:spcPts val="0"/>
              </a:spcAft>
              <a:buSzPts val="1800"/>
              <a:buChar char="●"/>
            </a:pPr>
            <a:endParaRPr/>
          </a:p>
          <a:p>
            <a:pPr marL="457200" lvl="0" indent="-342900" algn="l" rtl="0">
              <a:spcBef>
                <a:spcPts val="0"/>
              </a:spcBef>
              <a:spcAft>
                <a:spcPts val="0"/>
              </a:spcAft>
              <a:buSzPts val="1800"/>
              <a:buChar char="●"/>
            </a:pPr>
            <a:r>
              <a:rPr lang="en"/>
              <a:t>But usually, it is because of money</a:t>
            </a:r>
            <a:endParaRPr/>
          </a:p>
          <a:p>
            <a:pPr marL="914400" lvl="1" indent="-317500" algn="l" rtl="0">
              <a:spcBef>
                <a:spcPts val="0"/>
              </a:spcBef>
              <a:spcAft>
                <a:spcPts val="0"/>
              </a:spcAft>
              <a:buSzPts val="1400"/>
              <a:buChar char="○"/>
            </a:pPr>
            <a:r>
              <a:rPr lang="en"/>
              <a:t>Not generating enough charges</a:t>
            </a:r>
            <a:endParaRPr/>
          </a:p>
          <a:p>
            <a:pPr marL="914400" lvl="1" indent="-317500" algn="l" rtl="0">
              <a:spcBef>
                <a:spcPts val="0"/>
              </a:spcBef>
              <a:spcAft>
                <a:spcPts val="0"/>
              </a:spcAft>
              <a:buSzPts val="1400"/>
              <a:buChar char="○"/>
            </a:pPr>
            <a:r>
              <a:rPr lang="en"/>
              <a:t>Recommending expensive care</a:t>
            </a:r>
            <a:endParaRPr/>
          </a:p>
          <a:p>
            <a:pPr marL="457200" lvl="0" indent="-342900" algn="l" rtl="0">
              <a:spcBef>
                <a:spcPts val="0"/>
              </a:spcBef>
              <a:spcAft>
                <a:spcPts val="0"/>
              </a:spcAft>
              <a:buSzPts val="1800"/>
              <a:buChar char="●"/>
            </a:pPr>
            <a:r>
              <a:rPr lang="en"/>
              <a:t>Mark Rodwin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Physician Duty</a:t>
            </a:r>
            <a:endParaRPr/>
          </a:p>
          <a:p>
            <a:pPr marL="0" lvl="0" indent="0" algn="l" rtl="0">
              <a:spcBef>
                <a:spcPts val="0"/>
              </a:spcBef>
              <a:spcAft>
                <a:spcPts val="0"/>
              </a:spcAft>
              <a:buNone/>
            </a:pPr>
            <a:endParaRPr/>
          </a:p>
        </p:txBody>
      </p:sp>
      <p:sp>
        <p:nvSpPr>
          <p:cNvPr id="73" name="Google Shape;73;p16"/>
          <p:cNvSpPr txBox="1">
            <a:spLocks noGrp="1"/>
          </p:cNvSpPr>
          <p:nvPr>
            <p:ph type="body" idx="1"/>
          </p:nvPr>
        </p:nvSpPr>
        <p:spPr>
          <a:prstGeom prst="rect">
            <a:avLst/>
          </a:prstGeom>
        </p:spPr>
        <p:txBody>
          <a:bodyPr spcFirstLastPara="1" wrap="square" lIns="91425" tIns="91425" rIns="91425" bIns="91425" anchor="t" anchorCtr="0">
            <a:normAutofit fontScale="77500" lnSpcReduction="20000"/>
          </a:bodyPr>
          <a:lstStyle/>
          <a:p>
            <a:pPr marL="457200" lvl="0" indent="-342900" algn="l" rtl="0">
              <a:spcBef>
                <a:spcPts val="0"/>
              </a:spcBef>
              <a:spcAft>
                <a:spcPts val="0"/>
              </a:spcAft>
              <a:buSzPts val="1800"/>
              <a:buChar char="●"/>
            </a:pPr>
            <a:r>
              <a:rPr lang="en"/>
              <a:t>Jury instruction Caci 502</a:t>
            </a:r>
            <a:endParaRPr/>
          </a:p>
          <a:p>
            <a:pPr marL="457200" lvl="0" indent="-342900" algn="l" rtl="0">
              <a:spcBef>
                <a:spcPts val="0"/>
              </a:spcBef>
              <a:spcAft>
                <a:spcPts val="0"/>
              </a:spcAft>
              <a:buSzPts val="1800"/>
              <a:buChar char="●"/>
            </a:pPr>
            <a:r>
              <a:rPr lang="en"/>
              <a:t>A [any specialist] is negligent if [he/she] fails to use  the level of skill, knowledge, and care in diagnosis and treatment that other reasonably careful [insert type of medical specialist] would use in similar circumstances. This level of skill, knowledge, and care is sometimes referred to as “the standard of care”</a:t>
            </a:r>
            <a:endParaRPr/>
          </a:p>
          <a:p>
            <a:pPr marL="457200" lvl="0" indent="-342900" algn="l" rtl="0">
              <a:spcBef>
                <a:spcPts val="0"/>
              </a:spcBef>
              <a:spcAft>
                <a:spcPts val="0"/>
              </a:spcAft>
              <a:buSzPts val="1800"/>
              <a:buChar char="●"/>
            </a:pPr>
            <a:r>
              <a:rPr lang="en"/>
              <a:t>[You must determine the level of skill, knowledge, and care that other reasonably careful [insert type of medical specialists] would use in similar circumstances based only on the testimony of the expert witnesses [including [name of defendant]] who have testified in this case.]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Duty to Advocate</a:t>
            </a:r>
            <a:endParaRPr/>
          </a:p>
        </p:txBody>
      </p:sp>
      <p:sp>
        <p:nvSpPr>
          <p:cNvPr id="79" name="Google Shape;79;p17"/>
          <p:cNvSpPr txBox="1">
            <a:spLocks noGrp="1"/>
          </p:cNvSpPr>
          <p:nvPr>
            <p:ph type="body" idx="1"/>
          </p:nvPr>
        </p:nvSpPr>
        <p:spPr>
          <a:prstGeom prst="rect">
            <a:avLst/>
          </a:prstGeom>
        </p:spPr>
        <p:txBody>
          <a:bodyPr spcFirstLastPara="1" wrap="square" lIns="91425" tIns="91425" rIns="91425" bIns="91425" anchor="t" anchorCtr="0">
            <a:normAutofit fontScale="92500" lnSpcReduction="20000"/>
          </a:bodyPr>
          <a:lstStyle/>
          <a:p>
            <a:pPr marL="457200" lvl="0" indent="-342900" algn="l" rtl="0">
              <a:spcBef>
                <a:spcPts val="0"/>
              </a:spcBef>
              <a:spcAft>
                <a:spcPts val="0"/>
              </a:spcAft>
              <a:buSzPts val="1800"/>
              <a:buChar char="●"/>
            </a:pPr>
            <a:r>
              <a:rPr lang="en"/>
              <a:t>Wickline v. State of California, 192 Cal. App. 3 d 1630</a:t>
            </a:r>
            <a:endParaRPr/>
          </a:p>
          <a:p>
            <a:pPr marL="914400" lvl="1" indent="-317500" algn="l" rtl="0">
              <a:spcBef>
                <a:spcPts val="0"/>
              </a:spcBef>
              <a:spcAft>
                <a:spcPts val="0"/>
              </a:spcAft>
              <a:buSzPts val="1400"/>
              <a:buChar char="○"/>
            </a:pPr>
            <a:r>
              <a:rPr lang="en"/>
              <a:t>Case occurred in 1976</a:t>
            </a:r>
            <a:endParaRPr/>
          </a:p>
          <a:p>
            <a:pPr marL="914400" lvl="1" indent="-317500" algn="l" rtl="0">
              <a:spcBef>
                <a:spcPts val="0"/>
              </a:spcBef>
              <a:spcAft>
                <a:spcPts val="0"/>
              </a:spcAft>
              <a:buSzPts val="1400"/>
              <a:buChar char="○"/>
            </a:pPr>
            <a:r>
              <a:rPr lang="en"/>
              <a:t>Finally decided in 1986</a:t>
            </a:r>
            <a:endParaRPr/>
          </a:p>
          <a:p>
            <a:pPr marL="457200" lvl="0" indent="-342900" algn="l" rtl="0">
              <a:spcBef>
                <a:spcPts val="0"/>
              </a:spcBef>
              <a:spcAft>
                <a:spcPts val="0"/>
              </a:spcAft>
              <a:buSzPts val="1800"/>
              <a:buChar char="●"/>
            </a:pPr>
            <a:r>
              <a:rPr lang="en"/>
              <a:t>Question of who is liable, physician or payor, is responsible for negligent outcomes and both have had a hand in medical decisions</a:t>
            </a:r>
            <a:endParaRPr/>
          </a:p>
          <a:p>
            <a:pPr marL="457200" lvl="0" indent="-342900" algn="l" rtl="0">
              <a:spcBef>
                <a:spcPts val="0"/>
              </a:spcBef>
              <a:spcAft>
                <a:spcPts val="0"/>
              </a:spcAft>
              <a:buSzPts val="1800"/>
              <a:buChar char="●"/>
            </a:pPr>
            <a:r>
              <a:rPr lang="en"/>
              <a:t>Answer: Payors can be liable for medical decisions that harm patients</a:t>
            </a:r>
            <a:endParaRPr/>
          </a:p>
          <a:p>
            <a:pPr marL="457200" lvl="0" indent="-342900" algn="l" rtl="0">
              <a:spcBef>
                <a:spcPts val="0"/>
              </a:spcBef>
              <a:spcAft>
                <a:spcPts val="0"/>
              </a:spcAft>
              <a:buSzPts val="1800"/>
              <a:buChar char="●"/>
            </a:pPr>
            <a:r>
              <a:rPr lang="en"/>
              <a:t>But: physicians have a affirmative duty to advocate for “medically necessary” care</a:t>
            </a:r>
            <a:endParaRPr/>
          </a:p>
          <a:p>
            <a:pPr marL="914400" lvl="0" indent="0" algn="l" rtl="0">
              <a:spcBef>
                <a:spcPts val="1200"/>
              </a:spcBef>
              <a:spcAft>
                <a:spcPts val="120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What is medically necessary care?</a:t>
            </a:r>
            <a:endParaRPr/>
          </a:p>
        </p:txBody>
      </p:sp>
      <p:sp>
        <p:nvSpPr>
          <p:cNvPr id="85" name="Google Shape;85;p18"/>
          <p:cNvSpPr txBox="1">
            <a:spLocks noGrp="1"/>
          </p:cNvSpPr>
          <p:nvPr>
            <p:ph type="body" idx="1"/>
          </p:nvPr>
        </p:nvSpPr>
        <p:spPr>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a:t>Sarchett v. Blue Shield of California (1984) 43 Cal. 3d1</a:t>
            </a:r>
            <a:endParaRPr/>
          </a:p>
          <a:p>
            <a:pPr marL="457200" lvl="0" indent="-342900" algn="l" rtl="0">
              <a:spcBef>
                <a:spcPts val="0"/>
              </a:spcBef>
              <a:spcAft>
                <a:spcPts val="0"/>
              </a:spcAft>
              <a:buSzPts val="1800"/>
              <a:buChar char="●"/>
            </a:pPr>
            <a:r>
              <a:rPr lang="en"/>
              <a:t>Case initiates on admission in Jan 1976 </a:t>
            </a:r>
            <a:endParaRPr/>
          </a:p>
          <a:p>
            <a:pPr marL="914400" lvl="1" indent="-317500" algn="l" rtl="0">
              <a:spcBef>
                <a:spcPts val="0"/>
              </a:spcBef>
              <a:spcAft>
                <a:spcPts val="0"/>
              </a:spcAft>
              <a:buSzPts val="1400"/>
              <a:buChar char="○"/>
            </a:pPr>
            <a:r>
              <a:rPr lang="en"/>
              <a:t>“We trust that, with doubts respecting coverage resolved in favor of subscriber, there will be few cases in which the physicians’ judgement is so plainly unreasonable,or contrary to good medical practice, that coverage will be refused”</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9"/>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Why not stand up for what you feel is medically necessary care?</a:t>
            </a:r>
            <a:endParaRPr/>
          </a:p>
        </p:txBody>
      </p:sp>
      <p:sp>
        <p:nvSpPr>
          <p:cNvPr id="91" name="Google Shape;91;p19"/>
          <p:cNvSpPr txBox="1">
            <a:spLocks noGrp="1"/>
          </p:cNvSpPr>
          <p:nvPr>
            <p:ph type="body" idx="1"/>
          </p:nvPr>
        </p:nvSpPr>
        <p:spPr>
          <a:xfrm>
            <a:off x="311700" y="1477900"/>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AutoNum type="arabicPeriod"/>
            </a:pPr>
            <a:r>
              <a:rPr lang="en"/>
              <a:t>Have bills, mortgage, car note, boat, kids, spouses</a:t>
            </a:r>
            <a:endParaRPr/>
          </a:p>
          <a:p>
            <a:pPr marL="457200" lvl="0" indent="-342900" algn="l" rtl="0">
              <a:spcBef>
                <a:spcPts val="0"/>
              </a:spcBef>
              <a:spcAft>
                <a:spcPts val="0"/>
              </a:spcAft>
              <a:buSzPts val="1800"/>
              <a:buAutoNum type="arabicPeriod"/>
            </a:pPr>
            <a:r>
              <a:rPr lang="en"/>
              <a:t>Deference to authority</a:t>
            </a:r>
            <a:endParaRPr/>
          </a:p>
          <a:p>
            <a:pPr marL="914400" lvl="1" indent="-317500" algn="l" rtl="0">
              <a:spcBef>
                <a:spcPts val="0"/>
              </a:spcBef>
              <a:spcAft>
                <a:spcPts val="0"/>
              </a:spcAft>
              <a:buSzPts val="1400"/>
              <a:buAutoNum type="alphaLcPeriod"/>
            </a:pPr>
            <a:r>
              <a:rPr lang="en"/>
              <a:t>Robert Cialdini “influence”</a:t>
            </a:r>
            <a:endParaRPr/>
          </a:p>
          <a:p>
            <a:pPr marL="914400" lvl="1" indent="-317500" algn="l" rtl="0">
              <a:spcBef>
                <a:spcPts val="0"/>
              </a:spcBef>
              <a:spcAft>
                <a:spcPts val="0"/>
              </a:spcAft>
              <a:buSzPts val="1400"/>
              <a:buAutoNum type="alphaLcPeriod"/>
            </a:pPr>
            <a:r>
              <a:rPr lang="en"/>
              <a:t>Kelman and Hamilton “Crimes of Obedience”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Legal protections for physicians</a:t>
            </a:r>
            <a:endParaRPr/>
          </a:p>
        </p:txBody>
      </p:sp>
      <p:sp>
        <p:nvSpPr>
          <p:cNvPr id="97" name="Google Shape;97;p20"/>
          <p:cNvSpPr txBox="1">
            <a:spLocks noGrp="1"/>
          </p:cNvSpPr>
          <p:nvPr>
            <p:ph type="body" idx="1"/>
          </p:nvPr>
        </p:nvSpPr>
        <p:spPr>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a:t>Business and professions code 2056</a:t>
            </a:r>
            <a:endParaRPr/>
          </a:p>
          <a:p>
            <a:pPr marL="457200" lvl="0" indent="-342900" algn="l" rtl="0">
              <a:spcBef>
                <a:spcPts val="0"/>
              </a:spcBef>
              <a:spcAft>
                <a:spcPts val="0"/>
              </a:spcAft>
              <a:buSzPts val="1800"/>
              <a:buChar char="●"/>
            </a:pPr>
            <a:r>
              <a:rPr lang="en"/>
              <a:t>“The purpose of this section is to provide protection against retaliation for physicians who advocate for medically appropriate healthcare pursuant to Wickline v. State of California”</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Protections (cont)</a:t>
            </a:r>
            <a:endParaRPr/>
          </a:p>
        </p:txBody>
      </p:sp>
      <p:sp>
        <p:nvSpPr>
          <p:cNvPr id="103" name="Google Shape;103;p21"/>
          <p:cNvSpPr txBox="1">
            <a:spLocks noGrp="1"/>
          </p:cNvSpPr>
          <p:nvPr>
            <p:ph type="body" idx="1"/>
          </p:nvPr>
        </p:nvSpPr>
        <p:spPr>
          <a:prstGeom prst="rect">
            <a:avLst/>
          </a:prstGeom>
        </p:spPr>
        <p:txBody>
          <a:bodyPr spcFirstLastPara="1" wrap="square" lIns="91425" tIns="91425" rIns="91425" bIns="91425" anchor="t" anchorCtr="0">
            <a:normAutofit fontScale="92500"/>
          </a:bodyPr>
          <a:lstStyle/>
          <a:p>
            <a:pPr marL="457200" lvl="0" indent="-342900" algn="l" rtl="0">
              <a:spcBef>
                <a:spcPts val="0"/>
              </a:spcBef>
              <a:spcAft>
                <a:spcPts val="0"/>
              </a:spcAft>
              <a:buSzPts val="1800"/>
              <a:buChar char="●"/>
            </a:pPr>
            <a:r>
              <a:rPr lang="en"/>
              <a:t>Health and Safety code 1278.5</a:t>
            </a:r>
            <a:endParaRPr/>
          </a:p>
          <a:p>
            <a:pPr marL="914400" lvl="1" indent="-317500" algn="l" rtl="0">
              <a:spcBef>
                <a:spcPts val="0"/>
              </a:spcBef>
              <a:spcAft>
                <a:spcPts val="0"/>
              </a:spcAft>
              <a:buSzPts val="1400"/>
              <a:buChar char="○"/>
            </a:pPr>
            <a:r>
              <a:rPr lang="en"/>
              <a:t>“No healthcare facility shall discriminate or retaliate , in any manner, against any patient, employee, member of the medical staff, or any other healthcare worker...because that person has...presented a grievance, complaint, or report to the facility...or the medical staff of the facility, or any other government entity”</a:t>
            </a:r>
            <a:endParaRPr/>
          </a:p>
          <a:p>
            <a:pPr marL="914400" lvl="1" indent="-317500" algn="l" rtl="0">
              <a:spcBef>
                <a:spcPts val="0"/>
              </a:spcBef>
              <a:spcAft>
                <a:spcPts val="0"/>
              </a:spcAft>
              <a:buSzPts val="1400"/>
              <a:buChar char="○"/>
            </a:pPr>
            <a:r>
              <a:rPr lang="en"/>
              <a:t>About complaints or poor patient care or unsafe conditions</a:t>
            </a:r>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3</TotalTime>
  <Words>564</Words>
  <Application>Microsoft Office PowerPoint</Application>
  <PresentationFormat>On-screen Show (16:9)</PresentationFormat>
  <Paragraphs>49</Paragraphs>
  <Slides>10</Slides>
  <Notes>10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Apex</vt:lpstr>
      <vt:lpstr>Physician Retaliation: What is it, Why, and What to Do?</vt:lpstr>
      <vt:lpstr>What is it?</vt:lpstr>
      <vt:lpstr>Why</vt:lpstr>
      <vt:lpstr>Physician Duty </vt:lpstr>
      <vt:lpstr>Duty to Advocate</vt:lpstr>
      <vt:lpstr>What is medically necessary care?</vt:lpstr>
      <vt:lpstr>Why not stand up for what you feel is medically necessary care?</vt:lpstr>
      <vt:lpstr>Legal protections for physicians</vt:lpstr>
      <vt:lpstr>Protections (cont)</vt:lpstr>
      <vt:lpstr>Must be in writing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Physician Retaliation: What is it, Why, and What to Do?</dc:title>
  <dc:creator>J</dc:creator>
  <cp:lastModifiedBy>Windows User</cp:lastModifiedBy>
  <cp:revision>2</cp:revision>
  <dcterms:modified xsi:type="dcterms:W3CDTF">2021-07-18T06:14:31Z</dcterms:modified>
</cp:coreProperties>
</file>