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47"/>
  </p:notesMasterIdLst>
  <p:sldIdLst>
    <p:sldId id="256" r:id="rId5"/>
    <p:sldId id="257" r:id="rId6"/>
    <p:sldId id="258" r:id="rId7"/>
    <p:sldId id="302" r:id="rId8"/>
    <p:sldId id="294" r:id="rId9"/>
    <p:sldId id="285" r:id="rId10"/>
    <p:sldId id="286" r:id="rId11"/>
    <p:sldId id="287" r:id="rId12"/>
    <p:sldId id="288" r:id="rId13"/>
    <p:sldId id="289" r:id="rId14"/>
    <p:sldId id="290" r:id="rId15"/>
    <p:sldId id="295" r:id="rId16"/>
    <p:sldId id="291" r:id="rId17"/>
    <p:sldId id="292" r:id="rId18"/>
    <p:sldId id="293" r:id="rId19"/>
    <p:sldId id="296" r:id="rId20"/>
    <p:sldId id="297" r:id="rId21"/>
    <p:sldId id="298" r:id="rId22"/>
    <p:sldId id="299" r:id="rId23"/>
    <p:sldId id="300" r:id="rId24"/>
    <p:sldId id="301" r:id="rId25"/>
    <p:sldId id="310" r:id="rId26"/>
    <p:sldId id="259" r:id="rId27"/>
    <p:sldId id="307" r:id="rId28"/>
    <p:sldId id="303" r:id="rId29"/>
    <p:sldId id="304" r:id="rId30"/>
    <p:sldId id="305" r:id="rId31"/>
    <p:sldId id="276" r:id="rId32"/>
    <p:sldId id="306" r:id="rId33"/>
    <p:sldId id="261" r:id="rId34"/>
    <p:sldId id="262" r:id="rId35"/>
    <p:sldId id="265" r:id="rId36"/>
    <p:sldId id="264" r:id="rId37"/>
    <p:sldId id="266" r:id="rId38"/>
    <p:sldId id="267" r:id="rId39"/>
    <p:sldId id="270" r:id="rId40"/>
    <p:sldId id="280" r:id="rId41"/>
    <p:sldId id="281" r:id="rId42"/>
    <p:sldId id="273" r:id="rId43"/>
    <p:sldId id="284" r:id="rId44"/>
    <p:sldId id="308" r:id="rId45"/>
    <p:sldId id="309"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82" autoAdjust="0"/>
    <p:restoredTop sz="70537" autoAdjust="0"/>
  </p:normalViewPr>
  <p:slideViewPr>
    <p:cSldViewPr snapToGrid="0">
      <p:cViewPr varScale="1">
        <p:scale>
          <a:sx n="81" d="100"/>
          <a:sy n="81" d="100"/>
        </p:scale>
        <p:origin x="148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5.png"/></Relationships>
</file>

<file path=ppt/diagrams/_rels/data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image" Target="../media/image14.svg"/><Relationship Id="rId1" Type="http://schemas.openxmlformats.org/officeDocument/2006/relationships/image" Target="../media/image31.png"/><Relationship Id="rId6" Type="http://schemas.openxmlformats.org/officeDocument/2006/relationships/image" Target="../media/image18.svg"/><Relationship Id="rId5" Type="http://schemas.openxmlformats.org/officeDocument/2006/relationships/image" Target="../media/image33.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3.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image" Target="../media/image14.svg"/><Relationship Id="rId1" Type="http://schemas.openxmlformats.org/officeDocument/2006/relationships/image" Target="../media/image31.png"/><Relationship Id="rId6" Type="http://schemas.openxmlformats.org/officeDocument/2006/relationships/image" Target="../media/image18.svg"/><Relationship Id="rId5" Type="http://schemas.openxmlformats.org/officeDocument/2006/relationships/image" Target="../media/image3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FA5D40-E1B4-4B8D-8AA1-2B81CF67F31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7FB2021-4036-4456-AB88-17F978141E92}">
      <dgm:prSet/>
      <dgm:spPr/>
      <dgm:t>
        <a:bodyPr/>
        <a:lstStyle/>
        <a:p>
          <a:pPr>
            <a:lnSpc>
              <a:spcPct val="100000"/>
            </a:lnSpc>
          </a:pPr>
          <a:r>
            <a:rPr lang="en-US" dirty="0" smtClean="0"/>
            <a:t>Ultrasound Basics</a:t>
          </a:r>
          <a:endParaRPr lang="en-US" dirty="0"/>
        </a:p>
      </dgm:t>
    </dgm:pt>
    <dgm:pt modelId="{EFA6290D-2BD6-45DB-A74E-1928301EC749}" type="parTrans" cxnId="{97428141-CDFE-4A25-9C4C-4F94AC491475}">
      <dgm:prSet/>
      <dgm:spPr/>
      <dgm:t>
        <a:bodyPr/>
        <a:lstStyle/>
        <a:p>
          <a:endParaRPr lang="en-US"/>
        </a:p>
      </dgm:t>
    </dgm:pt>
    <dgm:pt modelId="{FAE6C1CE-805E-4136-AC30-3455FD284B52}" type="sibTrans" cxnId="{97428141-CDFE-4A25-9C4C-4F94AC491475}">
      <dgm:prSet/>
      <dgm:spPr/>
      <dgm:t>
        <a:bodyPr/>
        <a:lstStyle/>
        <a:p>
          <a:endParaRPr lang="en-US"/>
        </a:p>
      </dgm:t>
    </dgm:pt>
    <dgm:pt modelId="{94F3D8EA-F3B8-4150-AB5B-AFB0185EB783}">
      <dgm:prSet/>
      <dgm:spPr/>
      <dgm:t>
        <a:bodyPr/>
        <a:lstStyle/>
        <a:p>
          <a:pPr>
            <a:lnSpc>
              <a:spcPct val="100000"/>
            </a:lnSpc>
          </a:pPr>
          <a:r>
            <a:rPr lang="en-US" dirty="0" smtClean="0"/>
            <a:t>Knee Ultrasound</a:t>
          </a:r>
          <a:endParaRPr lang="en-US" dirty="0"/>
        </a:p>
      </dgm:t>
    </dgm:pt>
    <dgm:pt modelId="{4F1E4EC9-0E02-4CAD-BDCE-EDAADAFC0A01}" type="parTrans" cxnId="{EDCB8C11-C4BA-459A-90E9-ECAF81FE83BB}">
      <dgm:prSet/>
      <dgm:spPr/>
      <dgm:t>
        <a:bodyPr/>
        <a:lstStyle/>
        <a:p>
          <a:endParaRPr lang="en-US"/>
        </a:p>
      </dgm:t>
    </dgm:pt>
    <dgm:pt modelId="{93705362-328A-40A3-8282-971D0D0B0EEF}" type="sibTrans" cxnId="{EDCB8C11-C4BA-459A-90E9-ECAF81FE83BB}">
      <dgm:prSet/>
      <dgm:spPr/>
      <dgm:t>
        <a:bodyPr/>
        <a:lstStyle/>
        <a:p>
          <a:endParaRPr lang="en-US"/>
        </a:p>
      </dgm:t>
    </dgm:pt>
    <dgm:pt modelId="{C9CF0B6C-AFE0-4EEA-A358-A1A327E70705}">
      <dgm:prSet/>
      <dgm:spPr/>
      <dgm:t>
        <a:bodyPr/>
        <a:lstStyle/>
        <a:p>
          <a:pPr>
            <a:lnSpc>
              <a:spcPct val="100000"/>
            </a:lnSpc>
          </a:pPr>
          <a:r>
            <a:rPr lang="en-US" dirty="0" smtClean="0"/>
            <a:t>Knee Osteoarthritis</a:t>
          </a:r>
          <a:endParaRPr lang="en-US" dirty="0"/>
        </a:p>
      </dgm:t>
    </dgm:pt>
    <dgm:pt modelId="{83E2B840-A3DB-4FFA-B8AD-DD6297F3E8A5}" type="parTrans" cxnId="{6DBFF428-AACF-4C66-9177-ADCC78779DFC}">
      <dgm:prSet/>
      <dgm:spPr/>
      <dgm:t>
        <a:bodyPr/>
        <a:lstStyle/>
        <a:p>
          <a:endParaRPr lang="en-US"/>
        </a:p>
      </dgm:t>
    </dgm:pt>
    <dgm:pt modelId="{827EF1BB-59A7-4BE4-9BA0-453D396E1387}" type="sibTrans" cxnId="{6DBFF428-AACF-4C66-9177-ADCC78779DFC}">
      <dgm:prSet/>
      <dgm:spPr/>
      <dgm:t>
        <a:bodyPr/>
        <a:lstStyle/>
        <a:p>
          <a:endParaRPr lang="en-US"/>
        </a:p>
      </dgm:t>
    </dgm:pt>
    <dgm:pt modelId="{526E9F6C-188C-4A6C-81AE-31315EA9963F}">
      <dgm:prSet/>
      <dgm:spPr/>
      <dgm:t>
        <a:bodyPr/>
        <a:lstStyle/>
        <a:p>
          <a:pPr>
            <a:lnSpc>
              <a:spcPct val="100000"/>
            </a:lnSpc>
          </a:pPr>
          <a:r>
            <a:rPr lang="en-US" dirty="0" smtClean="0"/>
            <a:t>Current treatment options</a:t>
          </a:r>
          <a:endParaRPr lang="en-US" dirty="0"/>
        </a:p>
      </dgm:t>
    </dgm:pt>
    <dgm:pt modelId="{51BB47D6-E348-4165-B704-661A16A8FB5C}" type="parTrans" cxnId="{6184645B-E21B-4BEF-841D-F794BF914861}">
      <dgm:prSet/>
      <dgm:spPr/>
      <dgm:t>
        <a:bodyPr/>
        <a:lstStyle/>
        <a:p>
          <a:endParaRPr lang="en-US"/>
        </a:p>
      </dgm:t>
    </dgm:pt>
    <dgm:pt modelId="{DC2E9B4A-B511-4FA4-AE78-7B1D2928A421}" type="sibTrans" cxnId="{6184645B-E21B-4BEF-841D-F794BF914861}">
      <dgm:prSet/>
      <dgm:spPr/>
      <dgm:t>
        <a:bodyPr/>
        <a:lstStyle/>
        <a:p>
          <a:endParaRPr lang="en-US"/>
        </a:p>
      </dgm:t>
    </dgm:pt>
    <dgm:pt modelId="{09C425D3-5C0A-4685-851A-0D1C64720E05}">
      <dgm:prSet/>
      <dgm:spPr/>
      <dgm:t>
        <a:bodyPr/>
        <a:lstStyle/>
        <a:p>
          <a:pPr>
            <a:lnSpc>
              <a:spcPct val="100000"/>
            </a:lnSpc>
          </a:pPr>
          <a:r>
            <a:rPr lang="en-US" dirty="0" smtClean="0"/>
            <a:t>Genicular Nerve radiofrequency ablation</a:t>
          </a:r>
          <a:endParaRPr lang="en-US" dirty="0"/>
        </a:p>
      </dgm:t>
    </dgm:pt>
    <dgm:pt modelId="{1FB62372-CEC3-483C-B735-448960DDB67F}" type="parTrans" cxnId="{46F43551-1F57-498C-8363-1BDEF8A78C69}">
      <dgm:prSet/>
      <dgm:spPr/>
      <dgm:t>
        <a:bodyPr/>
        <a:lstStyle/>
        <a:p>
          <a:endParaRPr lang="en-US"/>
        </a:p>
      </dgm:t>
    </dgm:pt>
    <dgm:pt modelId="{3D8CD5AA-BEDC-4173-B75B-A9DE8AC8C9E5}" type="sibTrans" cxnId="{46F43551-1F57-498C-8363-1BDEF8A78C69}">
      <dgm:prSet/>
      <dgm:spPr/>
      <dgm:t>
        <a:bodyPr/>
        <a:lstStyle/>
        <a:p>
          <a:endParaRPr lang="en-US"/>
        </a:p>
      </dgm:t>
    </dgm:pt>
    <dgm:pt modelId="{D38F60AD-C24B-4002-932E-0A641E447B0A}" type="pres">
      <dgm:prSet presAssocID="{2DFA5D40-E1B4-4B8D-8AA1-2B81CF67F314}" presName="root" presStyleCnt="0">
        <dgm:presLayoutVars>
          <dgm:dir/>
          <dgm:resizeHandles val="exact"/>
        </dgm:presLayoutVars>
      </dgm:prSet>
      <dgm:spPr/>
      <dgm:t>
        <a:bodyPr/>
        <a:lstStyle/>
        <a:p>
          <a:endParaRPr lang="en-US"/>
        </a:p>
      </dgm:t>
    </dgm:pt>
    <dgm:pt modelId="{CC8300D7-C5D1-4FD5-870C-78768844749E}" type="pres">
      <dgm:prSet presAssocID="{77FB2021-4036-4456-AB88-17F978141E92}" presName="compNode" presStyleCnt="0"/>
      <dgm:spPr/>
      <dgm:t>
        <a:bodyPr/>
        <a:lstStyle/>
        <a:p>
          <a:endParaRPr lang="en-US"/>
        </a:p>
      </dgm:t>
    </dgm:pt>
    <dgm:pt modelId="{B9539401-05C7-420D-996C-BDA9CDC0C13C}" type="pres">
      <dgm:prSet presAssocID="{77FB2021-4036-4456-AB88-17F978141E92}" presName="bgRect" presStyleLbl="bgShp" presStyleIdx="0" presStyleCnt="5"/>
      <dgm:spPr/>
      <dgm:t>
        <a:bodyPr/>
        <a:lstStyle/>
        <a:p>
          <a:endParaRPr lang="en-US"/>
        </a:p>
      </dgm:t>
    </dgm:pt>
    <dgm:pt modelId="{D9D0D116-166F-4720-82A8-EF64482B7AFD}" type="pres">
      <dgm:prSet presAssocID="{77FB2021-4036-4456-AB88-17F978141E9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dgm:spPr>
      <dgm:t>
        <a:bodyPr/>
        <a:lstStyle/>
        <a:p>
          <a:endParaRPr lang="en-US"/>
        </a:p>
      </dgm:t>
      <dgm:extLst>
        <a:ext uri="{E40237B7-FDA0-4F09-8148-C483321AD2D9}">
          <dgm14:cNvPr xmlns:dgm14="http://schemas.microsoft.com/office/drawing/2010/diagram" id="0" name="" descr="Medical"/>
        </a:ext>
      </dgm:extLst>
    </dgm:pt>
    <dgm:pt modelId="{FC94E27F-E155-4F1B-885D-0297EA419730}" type="pres">
      <dgm:prSet presAssocID="{77FB2021-4036-4456-AB88-17F978141E92}" presName="spaceRect" presStyleCnt="0"/>
      <dgm:spPr/>
      <dgm:t>
        <a:bodyPr/>
        <a:lstStyle/>
        <a:p>
          <a:endParaRPr lang="en-US"/>
        </a:p>
      </dgm:t>
    </dgm:pt>
    <dgm:pt modelId="{F221D473-4DB5-4C5A-99EC-E1A6CD07B52D}" type="pres">
      <dgm:prSet presAssocID="{77FB2021-4036-4456-AB88-17F978141E92}" presName="parTx" presStyleLbl="revTx" presStyleIdx="0" presStyleCnt="5">
        <dgm:presLayoutVars>
          <dgm:chMax val="0"/>
          <dgm:chPref val="0"/>
        </dgm:presLayoutVars>
      </dgm:prSet>
      <dgm:spPr/>
      <dgm:t>
        <a:bodyPr/>
        <a:lstStyle/>
        <a:p>
          <a:endParaRPr lang="en-US"/>
        </a:p>
      </dgm:t>
    </dgm:pt>
    <dgm:pt modelId="{BCC0DE7C-25A9-4EF1-93B3-121D15454948}" type="pres">
      <dgm:prSet presAssocID="{FAE6C1CE-805E-4136-AC30-3455FD284B52}" presName="sibTrans" presStyleCnt="0"/>
      <dgm:spPr/>
      <dgm:t>
        <a:bodyPr/>
        <a:lstStyle/>
        <a:p>
          <a:endParaRPr lang="en-US"/>
        </a:p>
      </dgm:t>
    </dgm:pt>
    <dgm:pt modelId="{925CE7E8-B208-4888-BB76-96A6B3BD1038}" type="pres">
      <dgm:prSet presAssocID="{94F3D8EA-F3B8-4150-AB5B-AFB0185EB783}" presName="compNode" presStyleCnt="0"/>
      <dgm:spPr/>
      <dgm:t>
        <a:bodyPr/>
        <a:lstStyle/>
        <a:p>
          <a:endParaRPr lang="en-US"/>
        </a:p>
      </dgm:t>
    </dgm:pt>
    <dgm:pt modelId="{4F993B00-ECE1-42F9-8987-B89EFBC1A5DD}" type="pres">
      <dgm:prSet presAssocID="{94F3D8EA-F3B8-4150-AB5B-AFB0185EB783}" presName="bgRect" presStyleLbl="bgShp" presStyleIdx="1" presStyleCnt="5"/>
      <dgm:spPr/>
      <dgm:t>
        <a:bodyPr/>
        <a:lstStyle/>
        <a:p>
          <a:endParaRPr lang="en-US"/>
        </a:p>
      </dgm:t>
    </dgm:pt>
    <dgm:pt modelId="{6F775B6E-AB3C-44AA-99D2-ADA92EB2C285}" type="pres">
      <dgm:prSet presAssocID="{94F3D8EA-F3B8-4150-AB5B-AFB0185EB783}" presName="iconRect" presStyleLbl="node1" presStyleIdx="1" presStyleCnt="5" custLinFactNeighborX="13548" custLinFactNeighborY="-1806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dgm:spPr>
      <dgm:t>
        <a:bodyPr/>
        <a:lstStyle/>
        <a:p>
          <a:endParaRPr lang="en-US"/>
        </a:p>
      </dgm:t>
      <dgm:extLst>
        <a:ext uri="{E40237B7-FDA0-4F09-8148-C483321AD2D9}">
          <dgm14:cNvPr xmlns:dgm14="http://schemas.microsoft.com/office/drawing/2010/diagram" id="0" name="" descr="Medicine"/>
        </a:ext>
      </dgm:extLst>
    </dgm:pt>
    <dgm:pt modelId="{1EFE2E59-09A9-4119-8CC6-8CEA53C0A0C6}" type="pres">
      <dgm:prSet presAssocID="{94F3D8EA-F3B8-4150-AB5B-AFB0185EB783}" presName="spaceRect" presStyleCnt="0"/>
      <dgm:spPr/>
      <dgm:t>
        <a:bodyPr/>
        <a:lstStyle/>
        <a:p>
          <a:endParaRPr lang="en-US"/>
        </a:p>
      </dgm:t>
    </dgm:pt>
    <dgm:pt modelId="{5C6F3989-BBB2-467F-8202-26A55E837A1C}" type="pres">
      <dgm:prSet presAssocID="{94F3D8EA-F3B8-4150-AB5B-AFB0185EB783}" presName="parTx" presStyleLbl="revTx" presStyleIdx="1" presStyleCnt="5">
        <dgm:presLayoutVars>
          <dgm:chMax val="0"/>
          <dgm:chPref val="0"/>
        </dgm:presLayoutVars>
      </dgm:prSet>
      <dgm:spPr/>
      <dgm:t>
        <a:bodyPr/>
        <a:lstStyle/>
        <a:p>
          <a:endParaRPr lang="en-US"/>
        </a:p>
      </dgm:t>
    </dgm:pt>
    <dgm:pt modelId="{F40A9C77-A83C-4F04-993A-9269900C84CD}" type="pres">
      <dgm:prSet presAssocID="{93705362-328A-40A3-8282-971D0D0B0EEF}" presName="sibTrans" presStyleCnt="0"/>
      <dgm:spPr/>
      <dgm:t>
        <a:bodyPr/>
        <a:lstStyle/>
        <a:p>
          <a:endParaRPr lang="en-US"/>
        </a:p>
      </dgm:t>
    </dgm:pt>
    <dgm:pt modelId="{196ECCF8-BAFF-4E0A-942A-E8E26BB68907}" type="pres">
      <dgm:prSet presAssocID="{C9CF0B6C-AFE0-4EEA-A358-A1A327E70705}" presName="compNode" presStyleCnt="0"/>
      <dgm:spPr/>
      <dgm:t>
        <a:bodyPr/>
        <a:lstStyle/>
        <a:p>
          <a:endParaRPr lang="en-US"/>
        </a:p>
      </dgm:t>
    </dgm:pt>
    <dgm:pt modelId="{85D69B62-133C-42C4-A3D6-4726D5E40852}" type="pres">
      <dgm:prSet presAssocID="{C9CF0B6C-AFE0-4EEA-A358-A1A327E70705}" presName="bgRect" presStyleLbl="bgShp" presStyleIdx="2" presStyleCnt="5"/>
      <dgm:spPr/>
      <dgm:t>
        <a:bodyPr/>
        <a:lstStyle/>
        <a:p>
          <a:endParaRPr lang="en-US"/>
        </a:p>
      </dgm:t>
    </dgm:pt>
    <dgm:pt modelId="{D0C2CE89-97A5-40C7-8D64-99861DC94300}" type="pres">
      <dgm:prSet presAssocID="{C9CF0B6C-AFE0-4EEA-A358-A1A327E7070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dgm:spPr>
      <dgm:t>
        <a:bodyPr/>
        <a:lstStyle/>
        <a:p>
          <a:endParaRPr lang="en-US"/>
        </a:p>
      </dgm:t>
      <dgm:extLst>
        <a:ext uri="{E40237B7-FDA0-4F09-8148-C483321AD2D9}">
          <dgm14:cNvPr xmlns:dgm14="http://schemas.microsoft.com/office/drawing/2010/diagram" id="0" name="" descr="Chat"/>
        </a:ext>
      </dgm:extLst>
    </dgm:pt>
    <dgm:pt modelId="{E06EBFCF-2CED-45AD-86EF-7D084DFCDEF4}" type="pres">
      <dgm:prSet presAssocID="{C9CF0B6C-AFE0-4EEA-A358-A1A327E70705}" presName="spaceRect" presStyleCnt="0"/>
      <dgm:spPr/>
      <dgm:t>
        <a:bodyPr/>
        <a:lstStyle/>
        <a:p>
          <a:endParaRPr lang="en-US"/>
        </a:p>
      </dgm:t>
    </dgm:pt>
    <dgm:pt modelId="{9D6BC1E4-BA6E-4CCD-9C73-0BD50512E5B4}" type="pres">
      <dgm:prSet presAssocID="{C9CF0B6C-AFE0-4EEA-A358-A1A327E70705}" presName="parTx" presStyleLbl="revTx" presStyleIdx="2" presStyleCnt="5">
        <dgm:presLayoutVars>
          <dgm:chMax val="0"/>
          <dgm:chPref val="0"/>
        </dgm:presLayoutVars>
      </dgm:prSet>
      <dgm:spPr/>
      <dgm:t>
        <a:bodyPr/>
        <a:lstStyle/>
        <a:p>
          <a:endParaRPr lang="en-US"/>
        </a:p>
      </dgm:t>
    </dgm:pt>
    <dgm:pt modelId="{39AF55AF-5B0A-404F-89B8-5A36826D3D75}" type="pres">
      <dgm:prSet presAssocID="{827EF1BB-59A7-4BE4-9BA0-453D396E1387}" presName="sibTrans" presStyleCnt="0"/>
      <dgm:spPr/>
      <dgm:t>
        <a:bodyPr/>
        <a:lstStyle/>
        <a:p>
          <a:endParaRPr lang="en-US"/>
        </a:p>
      </dgm:t>
    </dgm:pt>
    <dgm:pt modelId="{DB2E171B-98D0-4C5A-B0DA-71454C02BA10}" type="pres">
      <dgm:prSet presAssocID="{526E9F6C-188C-4A6C-81AE-31315EA9963F}" presName="compNode" presStyleCnt="0"/>
      <dgm:spPr/>
      <dgm:t>
        <a:bodyPr/>
        <a:lstStyle/>
        <a:p>
          <a:endParaRPr lang="en-US"/>
        </a:p>
      </dgm:t>
    </dgm:pt>
    <dgm:pt modelId="{3F495FD1-DD13-4F10-A51C-48CF1CD5A665}" type="pres">
      <dgm:prSet presAssocID="{526E9F6C-188C-4A6C-81AE-31315EA9963F}" presName="bgRect" presStyleLbl="bgShp" presStyleIdx="3" presStyleCnt="5"/>
      <dgm:spPr/>
      <dgm:t>
        <a:bodyPr/>
        <a:lstStyle/>
        <a:p>
          <a:endParaRPr lang="en-US"/>
        </a:p>
      </dgm:t>
    </dgm:pt>
    <dgm:pt modelId="{14473007-844C-4A76-8F44-5E6059CA2ED6}" type="pres">
      <dgm:prSet presAssocID="{526E9F6C-188C-4A6C-81AE-31315EA9963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dgm:spPr>
      <dgm:t>
        <a:bodyPr/>
        <a:lstStyle/>
        <a:p>
          <a:endParaRPr lang="en-US"/>
        </a:p>
      </dgm:t>
      <dgm:extLst>
        <a:ext uri="{E40237B7-FDA0-4F09-8148-C483321AD2D9}">
          <dgm14:cNvPr xmlns:dgm14="http://schemas.microsoft.com/office/drawing/2010/diagram" id="0" name="" descr="Checkmark"/>
        </a:ext>
      </dgm:extLst>
    </dgm:pt>
    <dgm:pt modelId="{A3E1E014-9DBD-4D79-B6F9-E4EF119C2093}" type="pres">
      <dgm:prSet presAssocID="{526E9F6C-188C-4A6C-81AE-31315EA9963F}" presName="spaceRect" presStyleCnt="0"/>
      <dgm:spPr/>
      <dgm:t>
        <a:bodyPr/>
        <a:lstStyle/>
        <a:p>
          <a:endParaRPr lang="en-US"/>
        </a:p>
      </dgm:t>
    </dgm:pt>
    <dgm:pt modelId="{CE57FE85-3919-4FF6-A703-8D8E8D861874}" type="pres">
      <dgm:prSet presAssocID="{526E9F6C-188C-4A6C-81AE-31315EA9963F}" presName="parTx" presStyleLbl="revTx" presStyleIdx="3" presStyleCnt="5">
        <dgm:presLayoutVars>
          <dgm:chMax val="0"/>
          <dgm:chPref val="0"/>
        </dgm:presLayoutVars>
      </dgm:prSet>
      <dgm:spPr/>
      <dgm:t>
        <a:bodyPr/>
        <a:lstStyle/>
        <a:p>
          <a:endParaRPr lang="en-US"/>
        </a:p>
      </dgm:t>
    </dgm:pt>
    <dgm:pt modelId="{0C26219C-5D5B-4D56-B871-2EEECA7A49AE}" type="pres">
      <dgm:prSet presAssocID="{DC2E9B4A-B511-4FA4-AE78-7B1D2928A421}" presName="sibTrans" presStyleCnt="0"/>
      <dgm:spPr/>
      <dgm:t>
        <a:bodyPr/>
        <a:lstStyle/>
        <a:p>
          <a:endParaRPr lang="en-US"/>
        </a:p>
      </dgm:t>
    </dgm:pt>
    <dgm:pt modelId="{2A866D75-7717-469C-B273-7D84590902CB}" type="pres">
      <dgm:prSet presAssocID="{09C425D3-5C0A-4685-851A-0D1C64720E05}" presName="compNode" presStyleCnt="0"/>
      <dgm:spPr/>
      <dgm:t>
        <a:bodyPr/>
        <a:lstStyle/>
        <a:p>
          <a:endParaRPr lang="en-US"/>
        </a:p>
      </dgm:t>
    </dgm:pt>
    <dgm:pt modelId="{7A06BCC7-969F-4617-8ABC-350AB2B8B1B4}" type="pres">
      <dgm:prSet presAssocID="{09C425D3-5C0A-4685-851A-0D1C64720E05}" presName="bgRect" presStyleLbl="bgShp" presStyleIdx="4" presStyleCnt="5"/>
      <dgm:spPr/>
      <dgm:t>
        <a:bodyPr/>
        <a:lstStyle/>
        <a:p>
          <a:endParaRPr lang="en-US"/>
        </a:p>
      </dgm:t>
    </dgm:pt>
    <dgm:pt modelId="{EBB59B0C-15B4-43FF-833C-ECE170151BB6}" type="pres">
      <dgm:prSet presAssocID="{09C425D3-5C0A-4685-851A-0D1C64720E0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dgm:spPr>
      <dgm:t>
        <a:bodyPr/>
        <a:lstStyle/>
        <a:p>
          <a:endParaRPr lang="en-US"/>
        </a:p>
      </dgm:t>
      <dgm:extLst>
        <a:ext uri="{E40237B7-FDA0-4F09-8148-C483321AD2D9}">
          <dgm14:cNvPr xmlns:dgm14="http://schemas.microsoft.com/office/drawing/2010/diagram" id="0" name="" descr="Magnifying glass"/>
        </a:ext>
      </dgm:extLst>
    </dgm:pt>
    <dgm:pt modelId="{8E18E659-2233-4FB1-9B89-BAB385D3239B}" type="pres">
      <dgm:prSet presAssocID="{09C425D3-5C0A-4685-851A-0D1C64720E05}" presName="spaceRect" presStyleCnt="0"/>
      <dgm:spPr/>
      <dgm:t>
        <a:bodyPr/>
        <a:lstStyle/>
        <a:p>
          <a:endParaRPr lang="en-US"/>
        </a:p>
      </dgm:t>
    </dgm:pt>
    <dgm:pt modelId="{4EE53A90-EF6A-4DFF-849C-2B9792CEE277}" type="pres">
      <dgm:prSet presAssocID="{09C425D3-5C0A-4685-851A-0D1C64720E05}" presName="parTx" presStyleLbl="revTx" presStyleIdx="4" presStyleCnt="5">
        <dgm:presLayoutVars>
          <dgm:chMax val="0"/>
          <dgm:chPref val="0"/>
        </dgm:presLayoutVars>
      </dgm:prSet>
      <dgm:spPr/>
      <dgm:t>
        <a:bodyPr/>
        <a:lstStyle/>
        <a:p>
          <a:endParaRPr lang="en-US"/>
        </a:p>
      </dgm:t>
    </dgm:pt>
  </dgm:ptLst>
  <dgm:cxnLst>
    <dgm:cxn modelId="{6DBFF428-AACF-4C66-9177-ADCC78779DFC}" srcId="{2DFA5D40-E1B4-4B8D-8AA1-2B81CF67F314}" destId="{C9CF0B6C-AFE0-4EEA-A358-A1A327E70705}" srcOrd="2" destOrd="0" parTransId="{83E2B840-A3DB-4FFA-B8AD-DD6297F3E8A5}" sibTransId="{827EF1BB-59A7-4BE4-9BA0-453D396E1387}"/>
    <dgm:cxn modelId="{6211151E-9864-4343-9CEB-68FF390FB2B8}" type="presOf" srcId="{94F3D8EA-F3B8-4150-AB5B-AFB0185EB783}" destId="{5C6F3989-BBB2-467F-8202-26A55E837A1C}" srcOrd="0" destOrd="0" presId="urn:microsoft.com/office/officeart/2018/2/layout/IconVerticalSolidList"/>
    <dgm:cxn modelId="{6AF16381-652E-BA45-880D-21543FBE783F}" type="presOf" srcId="{2DFA5D40-E1B4-4B8D-8AA1-2B81CF67F314}" destId="{D38F60AD-C24B-4002-932E-0A641E447B0A}" srcOrd="0" destOrd="0" presId="urn:microsoft.com/office/officeart/2018/2/layout/IconVerticalSolidList"/>
    <dgm:cxn modelId="{46F43551-1F57-498C-8363-1BDEF8A78C69}" srcId="{2DFA5D40-E1B4-4B8D-8AA1-2B81CF67F314}" destId="{09C425D3-5C0A-4685-851A-0D1C64720E05}" srcOrd="4" destOrd="0" parTransId="{1FB62372-CEC3-483C-B735-448960DDB67F}" sibTransId="{3D8CD5AA-BEDC-4173-B75B-A9DE8AC8C9E5}"/>
    <dgm:cxn modelId="{C9C8FF4D-4FA7-3A42-B7A1-CC43CC7D1C05}" type="presOf" srcId="{77FB2021-4036-4456-AB88-17F978141E92}" destId="{F221D473-4DB5-4C5A-99EC-E1A6CD07B52D}" srcOrd="0" destOrd="0" presId="urn:microsoft.com/office/officeart/2018/2/layout/IconVerticalSolidList"/>
    <dgm:cxn modelId="{8E00365B-3B29-6542-A6EA-73DFCEB310A7}" type="presOf" srcId="{C9CF0B6C-AFE0-4EEA-A358-A1A327E70705}" destId="{9D6BC1E4-BA6E-4CCD-9C73-0BD50512E5B4}" srcOrd="0" destOrd="0" presId="urn:microsoft.com/office/officeart/2018/2/layout/IconVerticalSolidList"/>
    <dgm:cxn modelId="{97428141-CDFE-4A25-9C4C-4F94AC491475}" srcId="{2DFA5D40-E1B4-4B8D-8AA1-2B81CF67F314}" destId="{77FB2021-4036-4456-AB88-17F978141E92}" srcOrd="0" destOrd="0" parTransId="{EFA6290D-2BD6-45DB-A74E-1928301EC749}" sibTransId="{FAE6C1CE-805E-4136-AC30-3455FD284B52}"/>
    <dgm:cxn modelId="{EDCB8C11-C4BA-459A-90E9-ECAF81FE83BB}" srcId="{2DFA5D40-E1B4-4B8D-8AA1-2B81CF67F314}" destId="{94F3D8EA-F3B8-4150-AB5B-AFB0185EB783}" srcOrd="1" destOrd="0" parTransId="{4F1E4EC9-0E02-4CAD-BDCE-EDAADAFC0A01}" sibTransId="{93705362-328A-40A3-8282-971D0D0B0EEF}"/>
    <dgm:cxn modelId="{6184645B-E21B-4BEF-841D-F794BF914861}" srcId="{2DFA5D40-E1B4-4B8D-8AA1-2B81CF67F314}" destId="{526E9F6C-188C-4A6C-81AE-31315EA9963F}" srcOrd="3" destOrd="0" parTransId="{51BB47D6-E348-4165-B704-661A16A8FB5C}" sibTransId="{DC2E9B4A-B511-4FA4-AE78-7B1D2928A421}"/>
    <dgm:cxn modelId="{FEA9C698-25EB-1649-BEF0-CE357B51FC99}" type="presOf" srcId="{526E9F6C-188C-4A6C-81AE-31315EA9963F}" destId="{CE57FE85-3919-4FF6-A703-8D8E8D861874}" srcOrd="0" destOrd="0" presId="urn:microsoft.com/office/officeart/2018/2/layout/IconVerticalSolidList"/>
    <dgm:cxn modelId="{2E09E1D9-5CE5-BA44-91F2-0BBD23A226B1}" type="presOf" srcId="{09C425D3-5C0A-4685-851A-0D1C64720E05}" destId="{4EE53A90-EF6A-4DFF-849C-2B9792CEE277}" srcOrd="0" destOrd="0" presId="urn:microsoft.com/office/officeart/2018/2/layout/IconVerticalSolidList"/>
    <dgm:cxn modelId="{0D3A29FC-7BC7-5945-B317-E0FBBF4B40DC}" type="presParOf" srcId="{D38F60AD-C24B-4002-932E-0A641E447B0A}" destId="{CC8300D7-C5D1-4FD5-870C-78768844749E}" srcOrd="0" destOrd="0" presId="urn:microsoft.com/office/officeart/2018/2/layout/IconVerticalSolidList"/>
    <dgm:cxn modelId="{50CF1B69-670C-5642-B8F7-DDE829EBEC88}" type="presParOf" srcId="{CC8300D7-C5D1-4FD5-870C-78768844749E}" destId="{B9539401-05C7-420D-996C-BDA9CDC0C13C}" srcOrd="0" destOrd="0" presId="urn:microsoft.com/office/officeart/2018/2/layout/IconVerticalSolidList"/>
    <dgm:cxn modelId="{0C885416-DD1A-2C4C-9089-BD1F298FDA76}" type="presParOf" srcId="{CC8300D7-C5D1-4FD5-870C-78768844749E}" destId="{D9D0D116-166F-4720-82A8-EF64482B7AFD}" srcOrd="1" destOrd="0" presId="urn:microsoft.com/office/officeart/2018/2/layout/IconVerticalSolidList"/>
    <dgm:cxn modelId="{EC60ACAF-CC45-E241-9622-C7B2F24C2479}" type="presParOf" srcId="{CC8300D7-C5D1-4FD5-870C-78768844749E}" destId="{FC94E27F-E155-4F1B-885D-0297EA419730}" srcOrd="2" destOrd="0" presId="urn:microsoft.com/office/officeart/2018/2/layout/IconVerticalSolidList"/>
    <dgm:cxn modelId="{B2134F45-C5FE-7641-A2DD-B44CD8813C2B}" type="presParOf" srcId="{CC8300D7-C5D1-4FD5-870C-78768844749E}" destId="{F221D473-4DB5-4C5A-99EC-E1A6CD07B52D}" srcOrd="3" destOrd="0" presId="urn:microsoft.com/office/officeart/2018/2/layout/IconVerticalSolidList"/>
    <dgm:cxn modelId="{41202F9A-C63B-6B47-A300-71B97D21E265}" type="presParOf" srcId="{D38F60AD-C24B-4002-932E-0A641E447B0A}" destId="{BCC0DE7C-25A9-4EF1-93B3-121D15454948}" srcOrd="1" destOrd="0" presId="urn:microsoft.com/office/officeart/2018/2/layout/IconVerticalSolidList"/>
    <dgm:cxn modelId="{E813204A-220F-BA42-B6B2-9C93A5D310B0}" type="presParOf" srcId="{D38F60AD-C24B-4002-932E-0A641E447B0A}" destId="{925CE7E8-B208-4888-BB76-96A6B3BD1038}" srcOrd="2" destOrd="0" presId="urn:microsoft.com/office/officeart/2018/2/layout/IconVerticalSolidList"/>
    <dgm:cxn modelId="{252807B7-A67E-9B44-9415-C60F6CF8BE23}" type="presParOf" srcId="{925CE7E8-B208-4888-BB76-96A6B3BD1038}" destId="{4F993B00-ECE1-42F9-8987-B89EFBC1A5DD}" srcOrd="0" destOrd="0" presId="urn:microsoft.com/office/officeart/2018/2/layout/IconVerticalSolidList"/>
    <dgm:cxn modelId="{B58D6949-3AA5-014A-B0F0-5ECF345D19E4}" type="presParOf" srcId="{925CE7E8-B208-4888-BB76-96A6B3BD1038}" destId="{6F775B6E-AB3C-44AA-99D2-ADA92EB2C285}" srcOrd="1" destOrd="0" presId="urn:microsoft.com/office/officeart/2018/2/layout/IconVerticalSolidList"/>
    <dgm:cxn modelId="{E0914549-2686-FC46-A04D-41870C765373}" type="presParOf" srcId="{925CE7E8-B208-4888-BB76-96A6B3BD1038}" destId="{1EFE2E59-09A9-4119-8CC6-8CEA53C0A0C6}" srcOrd="2" destOrd="0" presId="urn:microsoft.com/office/officeart/2018/2/layout/IconVerticalSolidList"/>
    <dgm:cxn modelId="{06C87289-C926-264D-B315-A920E26B8644}" type="presParOf" srcId="{925CE7E8-B208-4888-BB76-96A6B3BD1038}" destId="{5C6F3989-BBB2-467F-8202-26A55E837A1C}" srcOrd="3" destOrd="0" presId="urn:microsoft.com/office/officeart/2018/2/layout/IconVerticalSolidList"/>
    <dgm:cxn modelId="{A0585E6B-2D58-4442-931A-6F4FABB00D63}" type="presParOf" srcId="{D38F60AD-C24B-4002-932E-0A641E447B0A}" destId="{F40A9C77-A83C-4F04-993A-9269900C84CD}" srcOrd="3" destOrd="0" presId="urn:microsoft.com/office/officeart/2018/2/layout/IconVerticalSolidList"/>
    <dgm:cxn modelId="{1DF3EE41-17A4-7E48-990A-D074049534A6}" type="presParOf" srcId="{D38F60AD-C24B-4002-932E-0A641E447B0A}" destId="{196ECCF8-BAFF-4E0A-942A-E8E26BB68907}" srcOrd="4" destOrd="0" presId="urn:microsoft.com/office/officeart/2018/2/layout/IconVerticalSolidList"/>
    <dgm:cxn modelId="{DB4A656F-3249-A440-B0EC-4BB54FDDB10E}" type="presParOf" srcId="{196ECCF8-BAFF-4E0A-942A-E8E26BB68907}" destId="{85D69B62-133C-42C4-A3D6-4726D5E40852}" srcOrd="0" destOrd="0" presId="urn:microsoft.com/office/officeart/2018/2/layout/IconVerticalSolidList"/>
    <dgm:cxn modelId="{02CF2EE8-DD9A-D743-ADA5-85A0B9C31B11}" type="presParOf" srcId="{196ECCF8-BAFF-4E0A-942A-E8E26BB68907}" destId="{D0C2CE89-97A5-40C7-8D64-99861DC94300}" srcOrd="1" destOrd="0" presId="urn:microsoft.com/office/officeart/2018/2/layout/IconVerticalSolidList"/>
    <dgm:cxn modelId="{C07B8A67-F07D-7C46-AA07-837F3DB76AA5}" type="presParOf" srcId="{196ECCF8-BAFF-4E0A-942A-E8E26BB68907}" destId="{E06EBFCF-2CED-45AD-86EF-7D084DFCDEF4}" srcOrd="2" destOrd="0" presId="urn:microsoft.com/office/officeart/2018/2/layout/IconVerticalSolidList"/>
    <dgm:cxn modelId="{7966A9FE-A967-0444-B083-5CC1D75ECD67}" type="presParOf" srcId="{196ECCF8-BAFF-4E0A-942A-E8E26BB68907}" destId="{9D6BC1E4-BA6E-4CCD-9C73-0BD50512E5B4}" srcOrd="3" destOrd="0" presId="urn:microsoft.com/office/officeart/2018/2/layout/IconVerticalSolidList"/>
    <dgm:cxn modelId="{7139416F-553C-6847-91D7-B7E0A29BD550}" type="presParOf" srcId="{D38F60AD-C24B-4002-932E-0A641E447B0A}" destId="{39AF55AF-5B0A-404F-89B8-5A36826D3D75}" srcOrd="5" destOrd="0" presId="urn:microsoft.com/office/officeart/2018/2/layout/IconVerticalSolidList"/>
    <dgm:cxn modelId="{B912187B-522E-3544-BD5A-23E16ED8A324}" type="presParOf" srcId="{D38F60AD-C24B-4002-932E-0A641E447B0A}" destId="{DB2E171B-98D0-4C5A-B0DA-71454C02BA10}" srcOrd="6" destOrd="0" presId="urn:microsoft.com/office/officeart/2018/2/layout/IconVerticalSolidList"/>
    <dgm:cxn modelId="{C52C7081-F9CF-E840-9678-DDFFE07B3ECE}" type="presParOf" srcId="{DB2E171B-98D0-4C5A-B0DA-71454C02BA10}" destId="{3F495FD1-DD13-4F10-A51C-48CF1CD5A665}" srcOrd="0" destOrd="0" presId="urn:microsoft.com/office/officeart/2018/2/layout/IconVerticalSolidList"/>
    <dgm:cxn modelId="{03BD1B10-C5CE-B543-BDC5-3F28D5D8C362}" type="presParOf" srcId="{DB2E171B-98D0-4C5A-B0DA-71454C02BA10}" destId="{14473007-844C-4A76-8F44-5E6059CA2ED6}" srcOrd="1" destOrd="0" presId="urn:microsoft.com/office/officeart/2018/2/layout/IconVerticalSolidList"/>
    <dgm:cxn modelId="{2D831DD5-CC3F-7549-A8C3-F86AAC407DCD}" type="presParOf" srcId="{DB2E171B-98D0-4C5A-B0DA-71454C02BA10}" destId="{A3E1E014-9DBD-4D79-B6F9-E4EF119C2093}" srcOrd="2" destOrd="0" presId="urn:microsoft.com/office/officeart/2018/2/layout/IconVerticalSolidList"/>
    <dgm:cxn modelId="{547B0127-A07D-5A4B-86FD-915D8E114726}" type="presParOf" srcId="{DB2E171B-98D0-4C5A-B0DA-71454C02BA10}" destId="{CE57FE85-3919-4FF6-A703-8D8E8D861874}" srcOrd="3" destOrd="0" presId="urn:microsoft.com/office/officeart/2018/2/layout/IconVerticalSolidList"/>
    <dgm:cxn modelId="{C732B6F9-A3BC-CD4A-8D5A-8D0367763CAB}" type="presParOf" srcId="{D38F60AD-C24B-4002-932E-0A641E447B0A}" destId="{0C26219C-5D5B-4D56-B871-2EEECA7A49AE}" srcOrd="7" destOrd="0" presId="urn:microsoft.com/office/officeart/2018/2/layout/IconVerticalSolidList"/>
    <dgm:cxn modelId="{765BE7DD-3133-7147-9DF9-2DAA412D508D}" type="presParOf" srcId="{D38F60AD-C24B-4002-932E-0A641E447B0A}" destId="{2A866D75-7717-469C-B273-7D84590902CB}" srcOrd="8" destOrd="0" presId="urn:microsoft.com/office/officeart/2018/2/layout/IconVerticalSolidList"/>
    <dgm:cxn modelId="{D8626260-F294-3442-A62F-20ED39443039}" type="presParOf" srcId="{2A866D75-7717-469C-B273-7D84590902CB}" destId="{7A06BCC7-969F-4617-8ABC-350AB2B8B1B4}" srcOrd="0" destOrd="0" presId="urn:microsoft.com/office/officeart/2018/2/layout/IconVerticalSolidList"/>
    <dgm:cxn modelId="{61596CA8-CBEC-9649-8B2D-95FD82CD86D1}" type="presParOf" srcId="{2A866D75-7717-469C-B273-7D84590902CB}" destId="{EBB59B0C-15B4-43FF-833C-ECE170151BB6}" srcOrd="1" destOrd="0" presId="urn:microsoft.com/office/officeart/2018/2/layout/IconVerticalSolidList"/>
    <dgm:cxn modelId="{99D5EC71-EC8D-0443-929B-B6FE54DC4B6C}" type="presParOf" srcId="{2A866D75-7717-469C-B273-7D84590902CB}" destId="{8E18E659-2233-4FB1-9B89-BAB385D3239B}" srcOrd="2" destOrd="0" presId="urn:microsoft.com/office/officeart/2018/2/layout/IconVerticalSolidList"/>
    <dgm:cxn modelId="{7C1F3029-9265-0D4D-934D-1F7421E35F48}" type="presParOf" srcId="{2A866D75-7717-469C-B273-7D84590902CB}" destId="{4EE53A90-EF6A-4DFF-849C-2B9792CEE27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1DFAB5-B3DE-49F4-8D05-1379A06AC953}"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1F7DDEB5-5C5B-4843-84FB-7B3827DAC2F5}">
      <dgm:prSet/>
      <dgm:spPr/>
      <dgm:t>
        <a:bodyPr/>
        <a:lstStyle/>
        <a:p>
          <a:pPr>
            <a:lnSpc>
              <a:spcPct val="100000"/>
            </a:lnSpc>
          </a:pPr>
          <a:r>
            <a:rPr lang="en-US" dirty="0" smtClean="0"/>
            <a:t>Osteoarthritis is most </a:t>
          </a:r>
          <a:r>
            <a:rPr lang="en-US" dirty="0"/>
            <a:t>common </a:t>
          </a:r>
          <a:r>
            <a:rPr lang="en-US" dirty="0" smtClean="0"/>
            <a:t>joint disorder in </a:t>
          </a:r>
          <a:r>
            <a:rPr lang="en-US" dirty="0"/>
            <a:t>US</a:t>
          </a:r>
        </a:p>
      </dgm:t>
    </dgm:pt>
    <dgm:pt modelId="{82495817-C200-4E4B-A865-EC682D58230D}" type="parTrans" cxnId="{35C37E90-DFB6-4FE7-AD22-FA6A06F552BE}">
      <dgm:prSet/>
      <dgm:spPr/>
      <dgm:t>
        <a:bodyPr/>
        <a:lstStyle/>
        <a:p>
          <a:endParaRPr lang="en-US"/>
        </a:p>
      </dgm:t>
    </dgm:pt>
    <dgm:pt modelId="{F3912131-C726-4A58-BD5C-2450DCBD4004}" type="sibTrans" cxnId="{35C37E90-DFB6-4FE7-AD22-FA6A06F552BE}">
      <dgm:prSet/>
      <dgm:spPr/>
      <dgm:t>
        <a:bodyPr/>
        <a:lstStyle/>
        <a:p>
          <a:endParaRPr lang="en-US"/>
        </a:p>
      </dgm:t>
    </dgm:pt>
    <dgm:pt modelId="{0E82A65A-F6A9-4B6D-BB57-AB4D54B3A51F}">
      <dgm:prSet/>
      <dgm:spPr/>
      <dgm:t>
        <a:bodyPr/>
        <a:lstStyle/>
        <a:p>
          <a:pPr>
            <a:lnSpc>
              <a:spcPct val="100000"/>
            </a:lnSpc>
          </a:pPr>
          <a:r>
            <a:rPr lang="en-US" dirty="0"/>
            <a:t>Non modifiable and modifiable risk factors</a:t>
          </a:r>
        </a:p>
      </dgm:t>
    </dgm:pt>
    <dgm:pt modelId="{B7DA42F3-E132-4EE9-BCDF-5F97B5D75384}" type="parTrans" cxnId="{0EBF203B-8928-4ACE-86AF-607A95C4D511}">
      <dgm:prSet/>
      <dgm:spPr/>
      <dgm:t>
        <a:bodyPr/>
        <a:lstStyle/>
        <a:p>
          <a:endParaRPr lang="en-US"/>
        </a:p>
      </dgm:t>
    </dgm:pt>
    <dgm:pt modelId="{E1A4799F-2C33-4C6A-B35A-CD3043B21785}" type="sibTrans" cxnId="{0EBF203B-8928-4ACE-86AF-607A95C4D511}">
      <dgm:prSet/>
      <dgm:spPr/>
      <dgm:t>
        <a:bodyPr/>
        <a:lstStyle/>
        <a:p>
          <a:endParaRPr lang="en-US"/>
        </a:p>
      </dgm:t>
    </dgm:pt>
    <dgm:pt modelId="{4BCF983C-B012-44A7-8233-AD7C003219DA}">
      <dgm:prSet/>
      <dgm:spPr/>
      <dgm:t>
        <a:bodyPr/>
        <a:lstStyle/>
        <a:p>
          <a:pPr>
            <a:lnSpc>
              <a:spcPct val="100000"/>
            </a:lnSpc>
          </a:pPr>
          <a:r>
            <a:rPr lang="en-US" dirty="0"/>
            <a:t>Cost to society</a:t>
          </a:r>
        </a:p>
      </dgm:t>
    </dgm:pt>
    <dgm:pt modelId="{B86F38FF-9975-4AB8-911B-2938BAE6E4EC}" type="parTrans" cxnId="{5ADB0938-2D08-42D7-9520-FBBCAC0091DD}">
      <dgm:prSet/>
      <dgm:spPr/>
      <dgm:t>
        <a:bodyPr/>
        <a:lstStyle/>
        <a:p>
          <a:endParaRPr lang="en-US"/>
        </a:p>
      </dgm:t>
    </dgm:pt>
    <dgm:pt modelId="{20C29683-126E-44BC-A233-3ACCF139C038}" type="sibTrans" cxnId="{5ADB0938-2D08-42D7-9520-FBBCAC0091DD}">
      <dgm:prSet/>
      <dgm:spPr/>
      <dgm:t>
        <a:bodyPr/>
        <a:lstStyle/>
        <a:p>
          <a:endParaRPr lang="en-US"/>
        </a:p>
      </dgm:t>
    </dgm:pt>
    <dgm:pt modelId="{5FE7C195-D855-49B3-A933-F952C81EEA10}">
      <dgm:prSet/>
      <dgm:spPr/>
      <dgm:t>
        <a:bodyPr/>
        <a:lstStyle/>
        <a:p>
          <a:pPr>
            <a:lnSpc>
              <a:spcPct val="100000"/>
            </a:lnSpc>
          </a:pPr>
          <a:r>
            <a:rPr lang="en-US" dirty="0"/>
            <a:t>OA largely affects weight bearing joints</a:t>
          </a:r>
        </a:p>
      </dgm:t>
    </dgm:pt>
    <dgm:pt modelId="{9E17F36B-9781-4AB4-8801-BAD10404AC46}" type="parTrans" cxnId="{DD43F750-D51F-43A7-A942-C6B6A0502292}">
      <dgm:prSet/>
      <dgm:spPr/>
      <dgm:t>
        <a:bodyPr/>
        <a:lstStyle/>
        <a:p>
          <a:endParaRPr lang="en-US"/>
        </a:p>
      </dgm:t>
    </dgm:pt>
    <dgm:pt modelId="{9C439205-C2C2-4274-A40C-F08BCC5246EA}" type="sibTrans" cxnId="{DD43F750-D51F-43A7-A942-C6B6A0502292}">
      <dgm:prSet/>
      <dgm:spPr/>
      <dgm:t>
        <a:bodyPr/>
        <a:lstStyle/>
        <a:p>
          <a:endParaRPr lang="en-US"/>
        </a:p>
      </dgm:t>
    </dgm:pt>
    <dgm:pt modelId="{9EDAA04B-FC9C-4052-8DFC-B6604E309B0D}" type="pres">
      <dgm:prSet presAssocID="{881DFAB5-B3DE-49F4-8D05-1379A06AC953}" presName="root" presStyleCnt="0">
        <dgm:presLayoutVars>
          <dgm:dir/>
          <dgm:resizeHandles val="exact"/>
        </dgm:presLayoutVars>
      </dgm:prSet>
      <dgm:spPr/>
      <dgm:t>
        <a:bodyPr/>
        <a:lstStyle/>
        <a:p>
          <a:endParaRPr lang="en-US"/>
        </a:p>
      </dgm:t>
    </dgm:pt>
    <dgm:pt modelId="{2AAC4F30-24E1-4B9A-8396-DC212B8BF01C}" type="pres">
      <dgm:prSet presAssocID="{1F7DDEB5-5C5B-4843-84FB-7B3827DAC2F5}" presName="compNode" presStyleCnt="0"/>
      <dgm:spPr/>
    </dgm:pt>
    <dgm:pt modelId="{9F4DB471-F13B-4E6F-BB50-5AB1DD254D5A}" type="pres">
      <dgm:prSet presAssocID="{1F7DDEB5-5C5B-4843-84FB-7B3827DAC2F5}" presName="bgRect" presStyleLbl="bgShp" presStyleIdx="0" presStyleCnt="4"/>
      <dgm:spPr/>
    </dgm:pt>
    <dgm:pt modelId="{5D87355F-0EB7-40B6-AFB1-72FD7C654981}" type="pres">
      <dgm:prSet presAssocID="{1F7DDEB5-5C5B-4843-84FB-7B3827DAC2F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heelchair Access"/>
        </a:ext>
      </dgm:extLst>
    </dgm:pt>
    <dgm:pt modelId="{B0757351-03AC-4D99-8BF5-7E793B93620C}" type="pres">
      <dgm:prSet presAssocID="{1F7DDEB5-5C5B-4843-84FB-7B3827DAC2F5}" presName="spaceRect" presStyleCnt="0"/>
      <dgm:spPr/>
    </dgm:pt>
    <dgm:pt modelId="{BD3EC3A3-02ED-44F9-AED8-76669E9706EA}" type="pres">
      <dgm:prSet presAssocID="{1F7DDEB5-5C5B-4843-84FB-7B3827DAC2F5}" presName="parTx" presStyleLbl="revTx" presStyleIdx="0" presStyleCnt="4">
        <dgm:presLayoutVars>
          <dgm:chMax val="0"/>
          <dgm:chPref val="0"/>
        </dgm:presLayoutVars>
      </dgm:prSet>
      <dgm:spPr/>
      <dgm:t>
        <a:bodyPr/>
        <a:lstStyle/>
        <a:p>
          <a:endParaRPr lang="en-US"/>
        </a:p>
      </dgm:t>
    </dgm:pt>
    <dgm:pt modelId="{93517D25-0FA6-48BF-94F6-9C3BFB8AC452}" type="pres">
      <dgm:prSet presAssocID="{F3912131-C726-4A58-BD5C-2450DCBD4004}" presName="sibTrans" presStyleCnt="0"/>
      <dgm:spPr/>
    </dgm:pt>
    <dgm:pt modelId="{0DACEB08-8D3D-43DB-8066-D5C52D06C8E1}" type="pres">
      <dgm:prSet presAssocID="{0E82A65A-F6A9-4B6D-BB57-AB4D54B3A51F}" presName="compNode" presStyleCnt="0"/>
      <dgm:spPr/>
    </dgm:pt>
    <dgm:pt modelId="{802EBB8A-B88E-4E8A-9D5F-CA070F879926}" type="pres">
      <dgm:prSet presAssocID="{0E82A65A-F6A9-4B6D-BB57-AB4D54B3A51F}" presName="bgRect" presStyleLbl="bgShp" presStyleIdx="1" presStyleCnt="4"/>
      <dgm:spPr/>
    </dgm:pt>
    <dgm:pt modelId="{F2FEC6A8-CF78-480B-96AC-CC3752C1BFEC}" type="pres">
      <dgm:prSet presAssocID="{0E82A65A-F6A9-4B6D-BB57-AB4D54B3A51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NA"/>
        </a:ext>
      </dgm:extLst>
    </dgm:pt>
    <dgm:pt modelId="{ACBFD99F-79AC-4B85-8287-C6C142DE8961}" type="pres">
      <dgm:prSet presAssocID="{0E82A65A-F6A9-4B6D-BB57-AB4D54B3A51F}" presName="spaceRect" presStyleCnt="0"/>
      <dgm:spPr/>
    </dgm:pt>
    <dgm:pt modelId="{702080EE-6FAA-40CE-8364-4995BF037345}" type="pres">
      <dgm:prSet presAssocID="{0E82A65A-F6A9-4B6D-BB57-AB4D54B3A51F}" presName="parTx" presStyleLbl="revTx" presStyleIdx="1" presStyleCnt="4">
        <dgm:presLayoutVars>
          <dgm:chMax val="0"/>
          <dgm:chPref val="0"/>
        </dgm:presLayoutVars>
      </dgm:prSet>
      <dgm:spPr/>
      <dgm:t>
        <a:bodyPr/>
        <a:lstStyle/>
        <a:p>
          <a:endParaRPr lang="en-US"/>
        </a:p>
      </dgm:t>
    </dgm:pt>
    <dgm:pt modelId="{499AB10A-BF5C-4D0A-BE5C-CB4F78DE4095}" type="pres">
      <dgm:prSet presAssocID="{E1A4799F-2C33-4C6A-B35A-CD3043B21785}" presName="sibTrans" presStyleCnt="0"/>
      <dgm:spPr/>
    </dgm:pt>
    <dgm:pt modelId="{DD093F4A-B63A-4431-9506-C5D2A0AF41BE}" type="pres">
      <dgm:prSet presAssocID="{4BCF983C-B012-44A7-8233-AD7C003219DA}" presName="compNode" presStyleCnt="0"/>
      <dgm:spPr/>
    </dgm:pt>
    <dgm:pt modelId="{2E3FF8F9-653D-4A09-9F48-9B1F618A64A8}" type="pres">
      <dgm:prSet presAssocID="{4BCF983C-B012-44A7-8233-AD7C003219DA}" presName="bgRect" presStyleLbl="bgShp" presStyleIdx="2" presStyleCnt="4" custLinFactNeighborY="1356"/>
      <dgm:spPr/>
    </dgm:pt>
    <dgm:pt modelId="{B17962F0-10FF-4EAB-986D-A1D6C436770C}" type="pres">
      <dgm:prSet presAssocID="{4BCF983C-B012-44A7-8233-AD7C003219D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BA9840F1-C05E-4234-8FC8-D7C282099D7D}" type="pres">
      <dgm:prSet presAssocID="{4BCF983C-B012-44A7-8233-AD7C003219DA}" presName="spaceRect" presStyleCnt="0"/>
      <dgm:spPr/>
    </dgm:pt>
    <dgm:pt modelId="{8C49E8D9-0874-48A6-AD35-8E44BCCA16E9}" type="pres">
      <dgm:prSet presAssocID="{4BCF983C-B012-44A7-8233-AD7C003219DA}" presName="parTx" presStyleLbl="revTx" presStyleIdx="2" presStyleCnt="4">
        <dgm:presLayoutVars>
          <dgm:chMax val="0"/>
          <dgm:chPref val="0"/>
        </dgm:presLayoutVars>
      </dgm:prSet>
      <dgm:spPr/>
      <dgm:t>
        <a:bodyPr/>
        <a:lstStyle/>
        <a:p>
          <a:endParaRPr lang="en-US"/>
        </a:p>
      </dgm:t>
    </dgm:pt>
    <dgm:pt modelId="{AA58270B-B1F7-494B-A542-983F8F248049}" type="pres">
      <dgm:prSet presAssocID="{20C29683-126E-44BC-A233-3ACCF139C038}" presName="sibTrans" presStyleCnt="0"/>
      <dgm:spPr/>
    </dgm:pt>
    <dgm:pt modelId="{BCEC759D-CED9-4CCE-8FA8-2938248FFA8B}" type="pres">
      <dgm:prSet presAssocID="{5FE7C195-D855-49B3-A933-F952C81EEA10}" presName="compNode" presStyleCnt="0"/>
      <dgm:spPr/>
    </dgm:pt>
    <dgm:pt modelId="{DE5A29D7-EF75-4DEB-A714-50553C1D2E95}" type="pres">
      <dgm:prSet presAssocID="{5FE7C195-D855-49B3-A933-F952C81EEA10}" presName="bgRect" presStyleLbl="bgShp" presStyleIdx="3" presStyleCnt="4"/>
      <dgm:spPr/>
    </dgm:pt>
    <dgm:pt modelId="{AC960EE9-873A-45FD-B894-CDAB99EAE4BE}" type="pres">
      <dgm:prSet presAssocID="{5FE7C195-D855-49B3-A933-F952C81EEA1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umbbell"/>
        </a:ext>
      </dgm:extLst>
    </dgm:pt>
    <dgm:pt modelId="{7AFAC21C-60C2-4B75-8011-D013194D565C}" type="pres">
      <dgm:prSet presAssocID="{5FE7C195-D855-49B3-A933-F952C81EEA10}" presName="spaceRect" presStyleCnt="0"/>
      <dgm:spPr/>
    </dgm:pt>
    <dgm:pt modelId="{B407C199-7DCB-40CA-8649-61337F0E76DA}" type="pres">
      <dgm:prSet presAssocID="{5FE7C195-D855-49B3-A933-F952C81EEA10}" presName="parTx" presStyleLbl="revTx" presStyleIdx="3" presStyleCnt="4">
        <dgm:presLayoutVars>
          <dgm:chMax val="0"/>
          <dgm:chPref val="0"/>
        </dgm:presLayoutVars>
      </dgm:prSet>
      <dgm:spPr/>
      <dgm:t>
        <a:bodyPr/>
        <a:lstStyle/>
        <a:p>
          <a:endParaRPr lang="en-US"/>
        </a:p>
      </dgm:t>
    </dgm:pt>
  </dgm:ptLst>
  <dgm:cxnLst>
    <dgm:cxn modelId="{0EBF203B-8928-4ACE-86AF-607A95C4D511}" srcId="{881DFAB5-B3DE-49F4-8D05-1379A06AC953}" destId="{0E82A65A-F6A9-4B6D-BB57-AB4D54B3A51F}" srcOrd="1" destOrd="0" parTransId="{B7DA42F3-E132-4EE9-BCDF-5F97B5D75384}" sibTransId="{E1A4799F-2C33-4C6A-B35A-CD3043B21785}"/>
    <dgm:cxn modelId="{3EF78B8B-D15A-4D6F-BA87-ADE06125A9FA}" type="presOf" srcId="{5FE7C195-D855-49B3-A933-F952C81EEA10}" destId="{B407C199-7DCB-40CA-8649-61337F0E76DA}" srcOrd="0" destOrd="0" presId="urn:microsoft.com/office/officeart/2018/2/layout/IconVerticalSolidList"/>
    <dgm:cxn modelId="{8FC093D6-5F32-4F15-82EB-09CEBE65EC0A}" type="presOf" srcId="{4BCF983C-B012-44A7-8233-AD7C003219DA}" destId="{8C49E8D9-0874-48A6-AD35-8E44BCCA16E9}" srcOrd="0" destOrd="0" presId="urn:microsoft.com/office/officeart/2018/2/layout/IconVerticalSolidList"/>
    <dgm:cxn modelId="{DD43F750-D51F-43A7-A942-C6B6A0502292}" srcId="{881DFAB5-B3DE-49F4-8D05-1379A06AC953}" destId="{5FE7C195-D855-49B3-A933-F952C81EEA10}" srcOrd="3" destOrd="0" parTransId="{9E17F36B-9781-4AB4-8801-BAD10404AC46}" sibTransId="{9C439205-C2C2-4274-A40C-F08BCC5246EA}"/>
    <dgm:cxn modelId="{5ADB0938-2D08-42D7-9520-FBBCAC0091DD}" srcId="{881DFAB5-B3DE-49F4-8D05-1379A06AC953}" destId="{4BCF983C-B012-44A7-8233-AD7C003219DA}" srcOrd="2" destOrd="0" parTransId="{B86F38FF-9975-4AB8-911B-2938BAE6E4EC}" sibTransId="{20C29683-126E-44BC-A233-3ACCF139C038}"/>
    <dgm:cxn modelId="{486BCFF0-12B7-4F62-8879-8EE826FA4C64}" type="presOf" srcId="{0E82A65A-F6A9-4B6D-BB57-AB4D54B3A51F}" destId="{702080EE-6FAA-40CE-8364-4995BF037345}" srcOrd="0" destOrd="0" presId="urn:microsoft.com/office/officeart/2018/2/layout/IconVerticalSolidList"/>
    <dgm:cxn modelId="{35C37E90-DFB6-4FE7-AD22-FA6A06F552BE}" srcId="{881DFAB5-B3DE-49F4-8D05-1379A06AC953}" destId="{1F7DDEB5-5C5B-4843-84FB-7B3827DAC2F5}" srcOrd="0" destOrd="0" parTransId="{82495817-C200-4E4B-A865-EC682D58230D}" sibTransId="{F3912131-C726-4A58-BD5C-2450DCBD4004}"/>
    <dgm:cxn modelId="{05F47DA8-32B6-4E08-988C-7D09E10D8BC1}" type="presOf" srcId="{1F7DDEB5-5C5B-4843-84FB-7B3827DAC2F5}" destId="{BD3EC3A3-02ED-44F9-AED8-76669E9706EA}" srcOrd="0" destOrd="0" presId="urn:microsoft.com/office/officeart/2018/2/layout/IconVerticalSolidList"/>
    <dgm:cxn modelId="{4845C5AF-493A-4D4A-928B-3C3AC58265E8}" type="presOf" srcId="{881DFAB5-B3DE-49F4-8D05-1379A06AC953}" destId="{9EDAA04B-FC9C-4052-8DFC-B6604E309B0D}" srcOrd="0" destOrd="0" presId="urn:microsoft.com/office/officeart/2018/2/layout/IconVerticalSolidList"/>
    <dgm:cxn modelId="{6943DA53-86A3-454F-B9EA-8C5310435975}" type="presParOf" srcId="{9EDAA04B-FC9C-4052-8DFC-B6604E309B0D}" destId="{2AAC4F30-24E1-4B9A-8396-DC212B8BF01C}" srcOrd="0" destOrd="0" presId="urn:microsoft.com/office/officeart/2018/2/layout/IconVerticalSolidList"/>
    <dgm:cxn modelId="{5A1642FD-1A69-4543-AFB2-17C21A1185B7}" type="presParOf" srcId="{2AAC4F30-24E1-4B9A-8396-DC212B8BF01C}" destId="{9F4DB471-F13B-4E6F-BB50-5AB1DD254D5A}" srcOrd="0" destOrd="0" presId="urn:microsoft.com/office/officeart/2018/2/layout/IconVerticalSolidList"/>
    <dgm:cxn modelId="{40315AC8-8B37-4384-BD1E-EB618AC29740}" type="presParOf" srcId="{2AAC4F30-24E1-4B9A-8396-DC212B8BF01C}" destId="{5D87355F-0EB7-40B6-AFB1-72FD7C654981}" srcOrd="1" destOrd="0" presId="urn:microsoft.com/office/officeart/2018/2/layout/IconVerticalSolidList"/>
    <dgm:cxn modelId="{42514907-E4F0-4268-A068-45A2A6D19DEE}" type="presParOf" srcId="{2AAC4F30-24E1-4B9A-8396-DC212B8BF01C}" destId="{B0757351-03AC-4D99-8BF5-7E793B93620C}" srcOrd="2" destOrd="0" presId="urn:microsoft.com/office/officeart/2018/2/layout/IconVerticalSolidList"/>
    <dgm:cxn modelId="{AC424C4E-4232-45A1-8DAB-217D4436D5D9}" type="presParOf" srcId="{2AAC4F30-24E1-4B9A-8396-DC212B8BF01C}" destId="{BD3EC3A3-02ED-44F9-AED8-76669E9706EA}" srcOrd="3" destOrd="0" presId="urn:microsoft.com/office/officeart/2018/2/layout/IconVerticalSolidList"/>
    <dgm:cxn modelId="{2DF14C6C-B1B2-4341-8B15-99E1C56C7544}" type="presParOf" srcId="{9EDAA04B-FC9C-4052-8DFC-B6604E309B0D}" destId="{93517D25-0FA6-48BF-94F6-9C3BFB8AC452}" srcOrd="1" destOrd="0" presId="urn:microsoft.com/office/officeart/2018/2/layout/IconVerticalSolidList"/>
    <dgm:cxn modelId="{A7E5488A-1A72-46E3-B387-8A00F5148625}" type="presParOf" srcId="{9EDAA04B-FC9C-4052-8DFC-B6604E309B0D}" destId="{0DACEB08-8D3D-43DB-8066-D5C52D06C8E1}" srcOrd="2" destOrd="0" presId="urn:microsoft.com/office/officeart/2018/2/layout/IconVerticalSolidList"/>
    <dgm:cxn modelId="{2E29CA47-F27B-4D83-B144-4E84A701829E}" type="presParOf" srcId="{0DACEB08-8D3D-43DB-8066-D5C52D06C8E1}" destId="{802EBB8A-B88E-4E8A-9D5F-CA070F879926}" srcOrd="0" destOrd="0" presId="urn:microsoft.com/office/officeart/2018/2/layout/IconVerticalSolidList"/>
    <dgm:cxn modelId="{B5034FC2-FEB5-4B1A-BFDF-54D8615C224D}" type="presParOf" srcId="{0DACEB08-8D3D-43DB-8066-D5C52D06C8E1}" destId="{F2FEC6A8-CF78-480B-96AC-CC3752C1BFEC}" srcOrd="1" destOrd="0" presId="urn:microsoft.com/office/officeart/2018/2/layout/IconVerticalSolidList"/>
    <dgm:cxn modelId="{C1EB8194-1A7B-4745-9472-43EF29DC5097}" type="presParOf" srcId="{0DACEB08-8D3D-43DB-8066-D5C52D06C8E1}" destId="{ACBFD99F-79AC-4B85-8287-C6C142DE8961}" srcOrd="2" destOrd="0" presId="urn:microsoft.com/office/officeart/2018/2/layout/IconVerticalSolidList"/>
    <dgm:cxn modelId="{2BC37BC0-EEF1-4194-BD45-DA5C17522F81}" type="presParOf" srcId="{0DACEB08-8D3D-43DB-8066-D5C52D06C8E1}" destId="{702080EE-6FAA-40CE-8364-4995BF037345}" srcOrd="3" destOrd="0" presId="urn:microsoft.com/office/officeart/2018/2/layout/IconVerticalSolidList"/>
    <dgm:cxn modelId="{99ACE51B-7C03-43D2-82D3-C8DE957E8FBB}" type="presParOf" srcId="{9EDAA04B-FC9C-4052-8DFC-B6604E309B0D}" destId="{499AB10A-BF5C-4D0A-BE5C-CB4F78DE4095}" srcOrd="3" destOrd="0" presId="urn:microsoft.com/office/officeart/2018/2/layout/IconVerticalSolidList"/>
    <dgm:cxn modelId="{EF7A3067-62CB-459F-8474-D8741BFD015B}" type="presParOf" srcId="{9EDAA04B-FC9C-4052-8DFC-B6604E309B0D}" destId="{DD093F4A-B63A-4431-9506-C5D2A0AF41BE}" srcOrd="4" destOrd="0" presId="urn:microsoft.com/office/officeart/2018/2/layout/IconVerticalSolidList"/>
    <dgm:cxn modelId="{CA24A658-8F7A-4DBF-86B0-BCAC40AD653C}" type="presParOf" srcId="{DD093F4A-B63A-4431-9506-C5D2A0AF41BE}" destId="{2E3FF8F9-653D-4A09-9F48-9B1F618A64A8}" srcOrd="0" destOrd="0" presId="urn:microsoft.com/office/officeart/2018/2/layout/IconVerticalSolidList"/>
    <dgm:cxn modelId="{10419DFC-4B81-48F8-A5F5-E2912995E0E0}" type="presParOf" srcId="{DD093F4A-B63A-4431-9506-C5D2A0AF41BE}" destId="{B17962F0-10FF-4EAB-986D-A1D6C436770C}" srcOrd="1" destOrd="0" presId="urn:microsoft.com/office/officeart/2018/2/layout/IconVerticalSolidList"/>
    <dgm:cxn modelId="{60E3615D-5964-4560-9DF9-D1138379A310}" type="presParOf" srcId="{DD093F4A-B63A-4431-9506-C5D2A0AF41BE}" destId="{BA9840F1-C05E-4234-8FC8-D7C282099D7D}" srcOrd="2" destOrd="0" presId="urn:microsoft.com/office/officeart/2018/2/layout/IconVerticalSolidList"/>
    <dgm:cxn modelId="{57302D1B-D4DB-4023-92C4-30571F8CBD51}" type="presParOf" srcId="{DD093F4A-B63A-4431-9506-C5D2A0AF41BE}" destId="{8C49E8D9-0874-48A6-AD35-8E44BCCA16E9}" srcOrd="3" destOrd="0" presId="urn:microsoft.com/office/officeart/2018/2/layout/IconVerticalSolidList"/>
    <dgm:cxn modelId="{BCBA30EF-A755-4ED2-855A-0890C904D3E9}" type="presParOf" srcId="{9EDAA04B-FC9C-4052-8DFC-B6604E309B0D}" destId="{AA58270B-B1F7-494B-A542-983F8F248049}" srcOrd="5" destOrd="0" presId="urn:microsoft.com/office/officeart/2018/2/layout/IconVerticalSolidList"/>
    <dgm:cxn modelId="{C687AAF7-8E70-490F-925F-B066B40FABCA}" type="presParOf" srcId="{9EDAA04B-FC9C-4052-8DFC-B6604E309B0D}" destId="{BCEC759D-CED9-4CCE-8FA8-2938248FFA8B}" srcOrd="6" destOrd="0" presId="urn:microsoft.com/office/officeart/2018/2/layout/IconVerticalSolidList"/>
    <dgm:cxn modelId="{977DD3AE-F01D-479E-81B3-CF5754232EFA}" type="presParOf" srcId="{BCEC759D-CED9-4CCE-8FA8-2938248FFA8B}" destId="{DE5A29D7-EF75-4DEB-A714-50553C1D2E95}" srcOrd="0" destOrd="0" presId="urn:microsoft.com/office/officeart/2018/2/layout/IconVerticalSolidList"/>
    <dgm:cxn modelId="{9E6A26D0-0725-4AF4-89E3-83E5288E9852}" type="presParOf" srcId="{BCEC759D-CED9-4CCE-8FA8-2938248FFA8B}" destId="{AC960EE9-873A-45FD-B894-CDAB99EAE4BE}" srcOrd="1" destOrd="0" presId="urn:microsoft.com/office/officeart/2018/2/layout/IconVerticalSolidList"/>
    <dgm:cxn modelId="{470F6859-5869-435B-8074-BC8362702803}" type="presParOf" srcId="{BCEC759D-CED9-4CCE-8FA8-2938248FFA8B}" destId="{7AFAC21C-60C2-4B75-8011-D013194D565C}" srcOrd="2" destOrd="0" presId="urn:microsoft.com/office/officeart/2018/2/layout/IconVerticalSolidList"/>
    <dgm:cxn modelId="{12ED22AD-6368-4A1C-AD87-13C37805F18B}" type="presParOf" srcId="{BCEC759D-CED9-4CCE-8FA8-2938248FFA8B}" destId="{B407C199-7DCB-40CA-8649-61337F0E76D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70E474-36C2-A44E-A4C6-6BA98B47724B}" type="doc">
      <dgm:prSet loTypeId="urn:microsoft.com/office/officeart/2005/8/layout/cycle6" loCatId="icon" qsTypeId="urn:microsoft.com/office/officeart/2005/8/quickstyle/simple1" qsCatId="simple" csTypeId="urn:microsoft.com/office/officeart/2005/8/colors/accent1_2" csCatId="accent1" phldr="1"/>
      <dgm:spPr/>
      <dgm:t>
        <a:bodyPr/>
        <a:lstStyle/>
        <a:p>
          <a:endParaRPr lang="en-US"/>
        </a:p>
      </dgm:t>
    </dgm:pt>
    <dgm:pt modelId="{F38D9666-EC4D-284D-AE96-7B3E03986872}">
      <dgm:prSet/>
      <dgm:spPr/>
      <dgm:t>
        <a:bodyPr/>
        <a:lstStyle/>
        <a:p>
          <a:r>
            <a:rPr lang="en-US" dirty="0"/>
            <a:t>Medications</a:t>
          </a:r>
        </a:p>
      </dgm:t>
    </dgm:pt>
    <dgm:pt modelId="{75B23552-E943-564C-8FB0-8A9A526BEE46}" type="parTrans" cxnId="{4EB531F1-D37E-6044-AA23-BC7C3A57DA6F}">
      <dgm:prSet/>
      <dgm:spPr/>
      <dgm:t>
        <a:bodyPr/>
        <a:lstStyle/>
        <a:p>
          <a:endParaRPr lang="en-US"/>
        </a:p>
      </dgm:t>
    </dgm:pt>
    <dgm:pt modelId="{2FFE4E62-AF58-C44A-855D-ABA280BE6CB9}" type="sibTrans" cxnId="{4EB531F1-D37E-6044-AA23-BC7C3A57DA6F}">
      <dgm:prSet/>
      <dgm:spPr/>
      <dgm:t>
        <a:bodyPr/>
        <a:lstStyle/>
        <a:p>
          <a:endParaRPr lang="en-US"/>
        </a:p>
      </dgm:t>
    </dgm:pt>
    <dgm:pt modelId="{81ACE586-211C-A54B-85C1-18F233A652EA}">
      <dgm:prSet/>
      <dgm:spPr/>
      <dgm:t>
        <a:bodyPr/>
        <a:lstStyle/>
        <a:p>
          <a:r>
            <a:rPr lang="en-US" dirty="0"/>
            <a:t>PT</a:t>
          </a:r>
        </a:p>
      </dgm:t>
    </dgm:pt>
    <dgm:pt modelId="{F3DD37C3-7C56-A047-B888-B9F45D97636D}" type="parTrans" cxnId="{F55EC8CF-D1F5-EE41-B357-6E23539504A4}">
      <dgm:prSet/>
      <dgm:spPr/>
      <dgm:t>
        <a:bodyPr/>
        <a:lstStyle/>
        <a:p>
          <a:endParaRPr lang="en-US"/>
        </a:p>
      </dgm:t>
    </dgm:pt>
    <dgm:pt modelId="{824FF85E-9584-7745-AB24-B742FEBF8283}" type="sibTrans" cxnId="{F55EC8CF-D1F5-EE41-B357-6E23539504A4}">
      <dgm:prSet/>
      <dgm:spPr/>
      <dgm:t>
        <a:bodyPr/>
        <a:lstStyle/>
        <a:p>
          <a:endParaRPr lang="en-US"/>
        </a:p>
      </dgm:t>
    </dgm:pt>
    <dgm:pt modelId="{348F45F2-FAD1-2B42-9399-79186E7D9B31}">
      <dgm:prSet/>
      <dgm:spPr/>
      <dgm:t>
        <a:bodyPr/>
        <a:lstStyle/>
        <a:p>
          <a:r>
            <a:rPr lang="en-US"/>
            <a:t>Steroid injections</a:t>
          </a:r>
        </a:p>
      </dgm:t>
    </dgm:pt>
    <dgm:pt modelId="{1A323448-DC9A-894C-8025-633A70C9DF8F}" type="parTrans" cxnId="{D27A2F14-4323-4747-A6E3-15B0B4D72011}">
      <dgm:prSet/>
      <dgm:spPr/>
      <dgm:t>
        <a:bodyPr/>
        <a:lstStyle/>
        <a:p>
          <a:endParaRPr lang="en-US"/>
        </a:p>
      </dgm:t>
    </dgm:pt>
    <dgm:pt modelId="{9FF6026E-A511-1642-85D0-7E76127A5F51}" type="sibTrans" cxnId="{D27A2F14-4323-4747-A6E3-15B0B4D72011}">
      <dgm:prSet/>
      <dgm:spPr/>
      <dgm:t>
        <a:bodyPr/>
        <a:lstStyle/>
        <a:p>
          <a:endParaRPr lang="en-US"/>
        </a:p>
      </dgm:t>
    </dgm:pt>
    <dgm:pt modelId="{9E5A6DC5-79B7-5C49-9B0D-26ADC8519336}">
      <dgm:prSet/>
      <dgm:spPr/>
      <dgm:t>
        <a:bodyPr/>
        <a:lstStyle/>
        <a:p>
          <a:r>
            <a:rPr lang="en-US"/>
            <a:t>Hyalaronic Acid Injections</a:t>
          </a:r>
        </a:p>
      </dgm:t>
    </dgm:pt>
    <dgm:pt modelId="{3E2CEE11-98A1-064F-9202-3BC0E1213DB3}" type="parTrans" cxnId="{8406FFB6-59EB-2A4B-B8C6-7A92E6EEEC66}">
      <dgm:prSet/>
      <dgm:spPr/>
      <dgm:t>
        <a:bodyPr/>
        <a:lstStyle/>
        <a:p>
          <a:endParaRPr lang="en-US"/>
        </a:p>
      </dgm:t>
    </dgm:pt>
    <dgm:pt modelId="{5731CB15-D672-2046-8AD6-F5256B8A5F5F}" type="sibTrans" cxnId="{8406FFB6-59EB-2A4B-B8C6-7A92E6EEEC66}">
      <dgm:prSet/>
      <dgm:spPr/>
      <dgm:t>
        <a:bodyPr/>
        <a:lstStyle/>
        <a:p>
          <a:endParaRPr lang="en-US"/>
        </a:p>
      </dgm:t>
    </dgm:pt>
    <dgm:pt modelId="{0126BF15-73A9-714E-9F55-6DE44F3B27B6}">
      <dgm:prSet/>
      <dgm:spPr/>
      <dgm:t>
        <a:bodyPr/>
        <a:lstStyle/>
        <a:p>
          <a:r>
            <a:rPr lang="en-US" dirty="0" smtClean="0"/>
            <a:t>?Regenerative </a:t>
          </a:r>
          <a:r>
            <a:rPr lang="en-US" dirty="0"/>
            <a:t>medicine</a:t>
          </a:r>
        </a:p>
      </dgm:t>
    </dgm:pt>
    <dgm:pt modelId="{F0326BCC-3BCC-0148-989B-61458F804037}" type="parTrans" cxnId="{873A88F9-40A5-AC45-8455-0FE94C6A3B3C}">
      <dgm:prSet/>
      <dgm:spPr/>
      <dgm:t>
        <a:bodyPr/>
        <a:lstStyle/>
        <a:p>
          <a:endParaRPr lang="en-US"/>
        </a:p>
      </dgm:t>
    </dgm:pt>
    <dgm:pt modelId="{3CEC64FB-B21F-B949-9240-CB105BD3F27C}" type="sibTrans" cxnId="{873A88F9-40A5-AC45-8455-0FE94C6A3B3C}">
      <dgm:prSet/>
      <dgm:spPr/>
      <dgm:t>
        <a:bodyPr/>
        <a:lstStyle/>
        <a:p>
          <a:endParaRPr lang="en-US"/>
        </a:p>
      </dgm:t>
    </dgm:pt>
    <dgm:pt modelId="{7837D0D6-10D1-E44D-ABB6-CBCD491197E7}">
      <dgm:prSet/>
      <dgm:spPr/>
      <dgm:t>
        <a:bodyPr/>
        <a:lstStyle/>
        <a:p>
          <a:r>
            <a:rPr lang="en-US"/>
            <a:t>Surgery</a:t>
          </a:r>
        </a:p>
      </dgm:t>
    </dgm:pt>
    <dgm:pt modelId="{5ECC894F-E758-824C-9476-84D43D67DA2C}" type="parTrans" cxnId="{7EDD369F-0D81-1D42-BBB2-8B5063B88630}">
      <dgm:prSet/>
      <dgm:spPr/>
      <dgm:t>
        <a:bodyPr/>
        <a:lstStyle/>
        <a:p>
          <a:endParaRPr lang="en-US"/>
        </a:p>
      </dgm:t>
    </dgm:pt>
    <dgm:pt modelId="{6CE626BA-FA5E-C843-8EF5-9B9FB4BDC19F}" type="sibTrans" cxnId="{7EDD369F-0D81-1D42-BBB2-8B5063B88630}">
      <dgm:prSet/>
      <dgm:spPr/>
      <dgm:t>
        <a:bodyPr/>
        <a:lstStyle/>
        <a:p>
          <a:endParaRPr lang="en-US"/>
        </a:p>
      </dgm:t>
    </dgm:pt>
    <dgm:pt modelId="{DA20F30C-F5B4-264C-B6AD-F3241C2A199B}">
      <dgm:prSet/>
      <dgm:spPr/>
      <dgm:t>
        <a:bodyPr/>
        <a:lstStyle/>
        <a:p>
          <a:r>
            <a:rPr lang="en-US"/>
            <a:t>Radiofrequency ablation?</a:t>
          </a:r>
        </a:p>
      </dgm:t>
    </dgm:pt>
    <dgm:pt modelId="{B52FEB08-A160-914A-B35F-C9FCF4848127}" type="parTrans" cxnId="{67E13E7A-62FF-C348-80F5-6091E880B833}">
      <dgm:prSet/>
      <dgm:spPr/>
      <dgm:t>
        <a:bodyPr/>
        <a:lstStyle/>
        <a:p>
          <a:endParaRPr lang="en-US"/>
        </a:p>
      </dgm:t>
    </dgm:pt>
    <dgm:pt modelId="{C108C230-E305-3140-8F79-F6513C5EB486}" type="sibTrans" cxnId="{67E13E7A-62FF-C348-80F5-6091E880B833}">
      <dgm:prSet/>
      <dgm:spPr/>
      <dgm:t>
        <a:bodyPr/>
        <a:lstStyle/>
        <a:p>
          <a:endParaRPr lang="en-US"/>
        </a:p>
      </dgm:t>
    </dgm:pt>
    <dgm:pt modelId="{63F7BB7A-5943-C64D-BA12-9605023DB058}" type="pres">
      <dgm:prSet presAssocID="{3E70E474-36C2-A44E-A4C6-6BA98B47724B}" presName="cycle" presStyleCnt="0">
        <dgm:presLayoutVars>
          <dgm:dir/>
          <dgm:resizeHandles val="exact"/>
        </dgm:presLayoutVars>
      </dgm:prSet>
      <dgm:spPr/>
      <dgm:t>
        <a:bodyPr/>
        <a:lstStyle/>
        <a:p>
          <a:endParaRPr lang="en-US"/>
        </a:p>
      </dgm:t>
    </dgm:pt>
    <dgm:pt modelId="{A905F538-A657-F745-8B4A-52B15DAF1B2A}" type="pres">
      <dgm:prSet presAssocID="{F38D9666-EC4D-284D-AE96-7B3E03986872}" presName="node" presStyleLbl="node1" presStyleIdx="0" presStyleCnt="7">
        <dgm:presLayoutVars>
          <dgm:bulletEnabled val="1"/>
        </dgm:presLayoutVars>
      </dgm:prSet>
      <dgm:spPr/>
      <dgm:t>
        <a:bodyPr/>
        <a:lstStyle/>
        <a:p>
          <a:endParaRPr lang="en-US"/>
        </a:p>
      </dgm:t>
    </dgm:pt>
    <dgm:pt modelId="{2BF52A06-9200-D943-AC99-509327D9927C}" type="pres">
      <dgm:prSet presAssocID="{F38D9666-EC4D-284D-AE96-7B3E03986872}" presName="spNode" presStyleCnt="0"/>
      <dgm:spPr/>
    </dgm:pt>
    <dgm:pt modelId="{24509D52-2DB2-1848-9906-9DE3138F9473}" type="pres">
      <dgm:prSet presAssocID="{2FFE4E62-AF58-C44A-855D-ABA280BE6CB9}" presName="sibTrans" presStyleLbl="sibTrans1D1" presStyleIdx="0" presStyleCnt="7"/>
      <dgm:spPr/>
      <dgm:t>
        <a:bodyPr/>
        <a:lstStyle/>
        <a:p>
          <a:endParaRPr lang="en-US"/>
        </a:p>
      </dgm:t>
    </dgm:pt>
    <dgm:pt modelId="{01E93599-65F2-F842-8DF4-A47DA2220E44}" type="pres">
      <dgm:prSet presAssocID="{81ACE586-211C-A54B-85C1-18F233A652EA}" presName="node" presStyleLbl="node1" presStyleIdx="1" presStyleCnt="7">
        <dgm:presLayoutVars>
          <dgm:bulletEnabled val="1"/>
        </dgm:presLayoutVars>
      </dgm:prSet>
      <dgm:spPr/>
      <dgm:t>
        <a:bodyPr/>
        <a:lstStyle/>
        <a:p>
          <a:endParaRPr lang="en-US"/>
        </a:p>
      </dgm:t>
    </dgm:pt>
    <dgm:pt modelId="{FC332EEC-76B6-5E4B-B49C-E6EBAC4DE73D}" type="pres">
      <dgm:prSet presAssocID="{81ACE586-211C-A54B-85C1-18F233A652EA}" presName="spNode" presStyleCnt="0"/>
      <dgm:spPr/>
    </dgm:pt>
    <dgm:pt modelId="{762F07FC-6389-0F45-A88C-6F8F321AB27C}" type="pres">
      <dgm:prSet presAssocID="{824FF85E-9584-7745-AB24-B742FEBF8283}" presName="sibTrans" presStyleLbl="sibTrans1D1" presStyleIdx="1" presStyleCnt="7"/>
      <dgm:spPr/>
      <dgm:t>
        <a:bodyPr/>
        <a:lstStyle/>
        <a:p>
          <a:endParaRPr lang="en-US"/>
        </a:p>
      </dgm:t>
    </dgm:pt>
    <dgm:pt modelId="{95F2F04A-7C75-8945-8A5C-947187460888}" type="pres">
      <dgm:prSet presAssocID="{348F45F2-FAD1-2B42-9399-79186E7D9B31}" presName="node" presStyleLbl="node1" presStyleIdx="2" presStyleCnt="7">
        <dgm:presLayoutVars>
          <dgm:bulletEnabled val="1"/>
        </dgm:presLayoutVars>
      </dgm:prSet>
      <dgm:spPr/>
      <dgm:t>
        <a:bodyPr/>
        <a:lstStyle/>
        <a:p>
          <a:endParaRPr lang="en-US"/>
        </a:p>
      </dgm:t>
    </dgm:pt>
    <dgm:pt modelId="{0E3D0FF4-5EB0-274A-AF33-FD891BD915E5}" type="pres">
      <dgm:prSet presAssocID="{348F45F2-FAD1-2B42-9399-79186E7D9B31}" presName="spNode" presStyleCnt="0"/>
      <dgm:spPr/>
    </dgm:pt>
    <dgm:pt modelId="{5440D4D0-5C1A-8249-A83B-E28A94B088F9}" type="pres">
      <dgm:prSet presAssocID="{9FF6026E-A511-1642-85D0-7E76127A5F51}" presName="sibTrans" presStyleLbl="sibTrans1D1" presStyleIdx="2" presStyleCnt="7"/>
      <dgm:spPr/>
      <dgm:t>
        <a:bodyPr/>
        <a:lstStyle/>
        <a:p>
          <a:endParaRPr lang="en-US"/>
        </a:p>
      </dgm:t>
    </dgm:pt>
    <dgm:pt modelId="{FC632ACE-83B9-A346-9592-153D17712D96}" type="pres">
      <dgm:prSet presAssocID="{9E5A6DC5-79B7-5C49-9B0D-26ADC8519336}" presName="node" presStyleLbl="node1" presStyleIdx="3" presStyleCnt="7">
        <dgm:presLayoutVars>
          <dgm:bulletEnabled val="1"/>
        </dgm:presLayoutVars>
      </dgm:prSet>
      <dgm:spPr/>
      <dgm:t>
        <a:bodyPr/>
        <a:lstStyle/>
        <a:p>
          <a:endParaRPr lang="en-US"/>
        </a:p>
      </dgm:t>
    </dgm:pt>
    <dgm:pt modelId="{FB7F4A81-D4F2-784D-9983-FC1C90C2B4AF}" type="pres">
      <dgm:prSet presAssocID="{9E5A6DC5-79B7-5C49-9B0D-26ADC8519336}" presName="spNode" presStyleCnt="0"/>
      <dgm:spPr/>
    </dgm:pt>
    <dgm:pt modelId="{7FE8411D-2CF1-CA4C-BD79-19C6E7DDA9B0}" type="pres">
      <dgm:prSet presAssocID="{5731CB15-D672-2046-8AD6-F5256B8A5F5F}" presName="sibTrans" presStyleLbl="sibTrans1D1" presStyleIdx="3" presStyleCnt="7"/>
      <dgm:spPr/>
      <dgm:t>
        <a:bodyPr/>
        <a:lstStyle/>
        <a:p>
          <a:endParaRPr lang="en-US"/>
        </a:p>
      </dgm:t>
    </dgm:pt>
    <dgm:pt modelId="{A2DB00B9-75BB-0649-930D-035DBDED331D}" type="pres">
      <dgm:prSet presAssocID="{0126BF15-73A9-714E-9F55-6DE44F3B27B6}" presName="node" presStyleLbl="node1" presStyleIdx="4" presStyleCnt="7">
        <dgm:presLayoutVars>
          <dgm:bulletEnabled val="1"/>
        </dgm:presLayoutVars>
      </dgm:prSet>
      <dgm:spPr/>
      <dgm:t>
        <a:bodyPr/>
        <a:lstStyle/>
        <a:p>
          <a:endParaRPr lang="en-US"/>
        </a:p>
      </dgm:t>
    </dgm:pt>
    <dgm:pt modelId="{09BE82DC-7447-494C-8493-4C710456A377}" type="pres">
      <dgm:prSet presAssocID="{0126BF15-73A9-714E-9F55-6DE44F3B27B6}" presName="spNode" presStyleCnt="0"/>
      <dgm:spPr/>
    </dgm:pt>
    <dgm:pt modelId="{9A06A13A-920B-A141-BCCB-07F608CF9EA6}" type="pres">
      <dgm:prSet presAssocID="{3CEC64FB-B21F-B949-9240-CB105BD3F27C}" presName="sibTrans" presStyleLbl="sibTrans1D1" presStyleIdx="4" presStyleCnt="7"/>
      <dgm:spPr/>
      <dgm:t>
        <a:bodyPr/>
        <a:lstStyle/>
        <a:p>
          <a:endParaRPr lang="en-US"/>
        </a:p>
      </dgm:t>
    </dgm:pt>
    <dgm:pt modelId="{094B2DCA-7E91-A74F-8E70-08818986DB96}" type="pres">
      <dgm:prSet presAssocID="{7837D0D6-10D1-E44D-ABB6-CBCD491197E7}" presName="node" presStyleLbl="node1" presStyleIdx="5" presStyleCnt="7">
        <dgm:presLayoutVars>
          <dgm:bulletEnabled val="1"/>
        </dgm:presLayoutVars>
      </dgm:prSet>
      <dgm:spPr/>
      <dgm:t>
        <a:bodyPr/>
        <a:lstStyle/>
        <a:p>
          <a:endParaRPr lang="en-US"/>
        </a:p>
      </dgm:t>
    </dgm:pt>
    <dgm:pt modelId="{3FD7E3AA-E5A6-314A-9B98-3AC40921D391}" type="pres">
      <dgm:prSet presAssocID="{7837D0D6-10D1-E44D-ABB6-CBCD491197E7}" presName="spNode" presStyleCnt="0"/>
      <dgm:spPr/>
    </dgm:pt>
    <dgm:pt modelId="{E686631F-A365-2A4F-96BA-976C75ADE04D}" type="pres">
      <dgm:prSet presAssocID="{6CE626BA-FA5E-C843-8EF5-9B9FB4BDC19F}" presName="sibTrans" presStyleLbl="sibTrans1D1" presStyleIdx="5" presStyleCnt="7"/>
      <dgm:spPr/>
      <dgm:t>
        <a:bodyPr/>
        <a:lstStyle/>
        <a:p>
          <a:endParaRPr lang="en-US"/>
        </a:p>
      </dgm:t>
    </dgm:pt>
    <dgm:pt modelId="{098ABC8C-A85B-E846-A3B4-A10506FBA672}" type="pres">
      <dgm:prSet presAssocID="{DA20F30C-F5B4-264C-B6AD-F3241C2A199B}" presName="node" presStyleLbl="node1" presStyleIdx="6" presStyleCnt="7">
        <dgm:presLayoutVars>
          <dgm:bulletEnabled val="1"/>
        </dgm:presLayoutVars>
      </dgm:prSet>
      <dgm:spPr/>
      <dgm:t>
        <a:bodyPr/>
        <a:lstStyle/>
        <a:p>
          <a:endParaRPr lang="en-US"/>
        </a:p>
      </dgm:t>
    </dgm:pt>
    <dgm:pt modelId="{087E5E03-FCB4-C04F-AE05-B8330FC9004D}" type="pres">
      <dgm:prSet presAssocID="{DA20F30C-F5B4-264C-B6AD-F3241C2A199B}" presName="spNode" presStyleCnt="0"/>
      <dgm:spPr/>
    </dgm:pt>
    <dgm:pt modelId="{E5A8520E-4182-A94D-80F2-F20BAADAFD8E}" type="pres">
      <dgm:prSet presAssocID="{C108C230-E305-3140-8F79-F6513C5EB486}" presName="sibTrans" presStyleLbl="sibTrans1D1" presStyleIdx="6" presStyleCnt="7"/>
      <dgm:spPr/>
      <dgm:t>
        <a:bodyPr/>
        <a:lstStyle/>
        <a:p>
          <a:endParaRPr lang="en-US"/>
        </a:p>
      </dgm:t>
    </dgm:pt>
  </dgm:ptLst>
  <dgm:cxnLst>
    <dgm:cxn modelId="{8406FFB6-59EB-2A4B-B8C6-7A92E6EEEC66}" srcId="{3E70E474-36C2-A44E-A4C6-6BA98B47724B}" destId="{9E5A6DC5-79B7-5C49-9B0D-26ADC8519336}" srcOrd="3" destOrd="0" parTransId="{3E2CEE11-98A1-064F-9202-3BC0E1213DB3}" sibTransId="{5731CB15-D672-2046-8AD6-F5256B8A5F5F}"/>
    <dgm:cxn modelId="{3481B2EE-0E2D-4843-BD3D-D5C579AFA549}" type="presOf" srcId="{2FFE4E62-AF58-C44A-855D-ABA280BE6CB9}" destId="{24509D52-2DB2-1848-9906-9DE3138F9473}" srcOrd="0" destOrd="0" presId="urn:microsoft.com/office/officeart/2005/8/layout/cycle6"/>
    <dgm:cxn modelId="{EA1F528F-1200-F049-991F-F3900CDEA929}" type="presOf" srcId="{9E5A6DC5-79B7-5C49-9B0D-26ADC8519336}" destId="{FC632ACE-83B9-A346-9592-153D17712D96}" srcOrd="0" destOrd="0" presId="urn:microsoft.com/office/officeart/2005/8/layout/cycle6"/>
    <dgm:cxn modelId="{F55EC8CF-D1F5-EE41-B357-6E23539504A4}" srcId="{3E70E474-36C2-A44E-A4C6-6BA98B47724B}" destId="{81ACE586-211C-A54B-85C1-18F233A652EA}" srcOrd="1" destOrd="0" parTransId="{F3DD37C3-7C56-A047-B888-B9F45D97636D}" sibTransId="{824FF85E-9584-7745-AB24-B742FEBF8283}"/>
    <dgm:cxn modelId="{7EDD369F-0D81-1D42-BBB2-8B5063B88630}" srcId="{3E70E474-36C2-A44E-A4C6-6BA98B47724B}" destId="{7837D0D6-10D1-E44D-ABB6-CBCD491197E7}" srcOrd="5" destOrd="0" parTransId="{5ECC894F-E758-824C-9476-84D43D67DA2C}" sibTransId="{6CE626BA-FA5E-C843-8EF5-9B9FB4BDC19F}"/>
    <dgm:cxn modelId="{CCD4146A-2132-0C4A-9C01-80E01F53C777}" type="presOf" srcId="{3E70E474-36C2-A44E-A4C6-6BA98B47724B}" destId="{63F7BB7A-5943-C64D-BA12-9605023DB058}" srcOrd="0" destOrd="0" presId="urn:microsoft.com/office/officeart/2005/8/layout/cycle6"/>
    <dgm:cxn modelId="{2C20AD56-CE17-1E4D-8BB2-50093E41DF5E}" type="presOf" srcId="{7837D0D6-10D1-E44D-ABB6-CBCD491197E7}" destId="{094B2DCA-7E91-A74F-8E70-08818986DB96}" srcOrd="0" destOrd="0" presId="urn:microsoft.com/office/officeart/2005/8/layout/cycle6"/>
    <dgm:cxn modelId="{3C80F63E-1A4E-744F-A8A9-C3385C94D8DD}" type="presOf" srcId="{824FF85E-9584-7745-AB24-B742FEBF8283}" destId="{762F07FC-6389-0F45-A88C-6F8F321AB27C}" srcOrd="0" destOrd="0" presId="urn:microsoft.com/office/officeart/2005/8/layout/cycle6"/>
    <dgm:cxn modelId="{770AE737-25B8-E14F-BDD4-7C1975A70EFE}" type="presOf" srcId="{F38D9666-EC4D-284D-AE96-7B3E03986872}" destId="{A905F538-A657-F745-8B4A-52B15DAF1B2A}" srcOrd="0" destOrd="0" presId="urn:microsoft.com/office/officeart/2005/8/layout/cycle6"/>
    <dgm:cxn modelId="{8BF279E8-1111-9446-A698-A89C6DBBE665}" type="presOf" srcId="{DA20F30C-F5B4-264C-B6AD-F3241C2A199B}" destId="{098ABC8C-A85B-E846-A3B4-A10506FBA672}" srcOrd="0" destOrd="0" presId="urn:microsoft.com/office/officeart/2005/8/layout/cycle6"/>
    <dgm:cxn modelId="{4EB531F1-D37E-6044-AA23-BC7C3A57DA6F}" srcId="{3E70E474-36C2-A44E-A4C6-6BA98B47724B}" destId="{F38D9666-EC4D-284D-AE96-7B3E03986872}" srcOrd="0" destOrd="0" parTransId="{75B23552-E943-564C-8FB0-8A9A526BEE46}" sibTransId="{2FFE4E62-AF58-C44A-855D-ABA280BE6CB9}"/>
    <dgm:cxn modelId="{D27A2F14-4323-4747-A6E3-15B0B4D72011}" srcId="{3E70E474-36C2-A44E-A4C6-6BA98B47724B}" destId="{348F45F2-FAD1-2B42-9399-79186E7D9B31}" srcOrd="2" destOrd="0" parTransId="{1A323448-DC9A-894C-8025-633A70C9DF8F}" sibTransId="{9FF6026E-A511-1642-85D0-7E76127A5F51}"/>
    <dgm:cxn modelId="{6422D01C-6CDE-CB47-A5C9-55B5995D1F2E}" type="presOf" srcId="{348F45F2-FAD1-2B42-9399-79186E7D9B31}" destId="{95F2F04A-7C75-8945-8A5C-947187460888}" srcOrd="0" destOrd="0" presId="urn:microsoft.com/office/officeart/2005/8/layout/cycle6"/>
    <dgm:cxn modelId="{F951F370-9760-0147-8F85-D012B039387A}" type="presOf" srcId="{C108C230-E305-3140-8F79-F6513C5EB486}" destId="{E5A8520E-4182-A94D-80F2-F20BAADAFD8E}" srcOrd="0" destOrd="0" presId="urn:microsoft.com/office/officeart/2005/8/layout/cycle6"/>
    <dgm:cxn modelId="{873A88F9-40A5-AC45-8455-0FE94C6A3B3C}" srcId="{3E70E474-36C2-A44E-A4C6-6BA98B47724B}" destId="{0126BF15-73A9-714E-9F55-6DE44F3B27B6}" srcOrd="4" destOrd="0" parTransId="{F0326BCC-3BCC-0148-989B-61458F804037}" sibTransId="{3CEC64FB-B21F-B949-9240-CB105BD3F27C}"/>
    <dgm:cxn modelId="{E635B6E8-9EB0-604F-ADEE-4852C842E968}" type="presOf" srcId="{9FF6026E-A511-1642-85D0-7E76127A5F51}" destId="{5440D4D0-5C1A-8249-A83B-E28A94B088F9}" srcOrd="0" destOrd="0" presId="urn:microsoft.com/office/officeart/2005/8/layout/cycle6"/>
    <dgm:cxn modelId="{A1D89EA3-33B4-9F4A-A9E7-9E30C5A34C23}" type="presOf" srcId="{3CEC64FB-B21F-B949-9240-CB105BD3F27C}" destId="{9A06A13A-920B-A141-BCCB-07F608CF9EA6}" srcOrd="0" destOrd="0" presId="urn:microsoft.com/office/officeart/2005/8/layout/cycle6"/>
    <dgm:cxn modelId="{94A6753F-60E3-0940-A478-14430640587C}" type="presOf" srcId="{6CE626BA-FA5E-C843-8EF5-9B9FB4BDC19F}" destId="{E686631F-A365-2A4F-96BA-976C75ADE04D}" srcOrd="0" destOrd="0" presId="urn:microsoft.com/office/officeart/2005/8/layout/cycle6"/>
    <dgm:cxn modelId="{E77E1A49-FBBE-7E4E-9CC2-8E497E58DEE9}" type="presOf" srcId="{5731CB15-D672-2046-8AD6-F5256B8A5F5F}" destId="{7FE8411D-2CF1-CA4C-BD79-19C6E7DDA9B0}" srcOrd="0" destOrd="0" presId="urn:microsoft.com/office/officeart/2005/8/layout/cycle6"/>
    <dgm:cxn modelId="{C3B50D01-D496-1345-AFC1-246F77C64EFA}" type="presOf" srcId="{0126BF15-73A9-714E-9F55-6DE44F3B27B6}" destId="{A2DB00B9-75BB-0649-930D-035DBDED331D}" srcOrd="0" destOrd="0" presId="urn:microsoft.com/office/officeart/2005/8/layout/cycle6"/>
    <dgm:cxn modelId="{9F0810D4-85AB-3548-BC00-646B28E51E96}" type="presOf" srcId="{81ACE586-211C-A54B-85C1-18F233A652EA}" destId="{01E93599-65F2-F842-8DF4-A47DA2220E44}" srcOrd="0" destOrd="0" presId="urn:microsoft.com/office/officeart/2005/8/layout/cycle6"/>
    <dgm:cxn modelId="{67E13E7A-62FF-C348-80F5-6091E880B833}" srcId="{3E70E474-36C2-A44E-A4C6-6BA98B47724B}" destId="{DA20F30C-F5B4-264C-B6AD-F3241C2A199B}" srcOrd="6" destOrd="0" parTransId="{B52FEB08-A160-914A-B35F-C9FCF4848127}" sibTransId="{C108C230-E305-3140-8F79-F6513C5EB486}"/>
    <dgm:cxn modelId="{82B0CA6E-DB84-D343-85CD-E43DC4DBA82B}" type="presParOf" srcId="{63F7BB7A-5943-C64D-BA12-9605023DB058}" destId="{A905F538-A657-F745-8B4A-52B15DAF1B2A}" srcOrd="0" destOrd="0" presId="urn:microsoft.com/office/officeart/2005/8/layout/cycle6"/>
    <dgm:cxn modelId="{A1070A2B-BD17-F644-A95D-7ABF0CB59452}" type="presParOf" srcId="{63F7BB7A-5943-C64D-BA12-9605023DB058}" destId="{2BF52A06-9200-D943-AC99-509327D9927C}" srcOrd="1" destOrd="0" presId="urn:microsoft.com/office/officeart/2005/8/layout/cycle6"/>
    <dgm:cxn modelId="{B4ABF8D8-C596-5C4A-BD8B-665590D99FF3}" type="presParOf" srcId="{63F7BB7A-5943-C64D-BA12-9605023DB058}" destId="{24509D52-2DB2-1848-9906-9DE3138F9473}" srcOrd="2" destOrd="0" presId="urn:microsoft.com/office/officeart/2005/8/layout/cycle6"/>
    <dgm:cxn modelId="{B54E6D91-9D84-5047-8CA2-8B7CC200B953}" type="presParOf" srcId="{63F7BB7A-5943-C64D-BA12-9605023DB058}" destId="{01E93599-65F2-F842-8DF4-A47DA2220E44}" srcOrd="3" destOrd="0" presId="urn:microsoft.com/office/officeart/2005/8/layout/cycle6"/>
    <dgm:cxn modelId="{3AA988A1-4224-BA4C-AAEC-877F7FCC0CEC}" type="presParOf" srcId="{63F7BB7A-5943-C64D-BA12-9605023DB058}" destId="{FC332EEC-76B6-5E4B-B49C-E6EBAC4DE73D}" srcOrd="4" destOrd="0" presId="urn:microsoft.com/office/officeart/2005/8/layout/cycle6"/>
    <dgm:cxn modelId="{E3BFAA86-A549-374A-84B8-FDC1B20D466B}" type="presParOf" srcId="{63F7BB7A-5943-C64D-BA12-9605023DB058}" destId="{762F07FC-6389-0F45-A88C-6F8F321AB27C}" srcOrd="5" destOrd="0" presId="urn:microsoft.com/office/officeart/2005/8/layout/cycle6"/>
    <dgm:cxn modelId="{91F8863A-2108-0742-8ADD-E6A6DD5130B1}" type="presParOf" srcId="{63F7BB7A-5943-C64D-BA12-9605023DB058}" destId="{95F2F04A-7C75-8945-8A5C-947187460888}" srcOrd="6" destOrd="0" presId="urn:microsoft.com/office/officeart/2005/8/layout/cycle6"/>
    <dgm:cxn modelId="{5110AA74-6F79-044B-AB3C-F1372B778A93}" type="presParOf" srcId="{63F7BB7A-5943-C64D-BA12-9605023DB058}" destId="{0E3D0FF4-5EB0-274A-AF33-FD891BD915E5}" srcOrd="7" destOrd="0" presId="urn:microsoft.com/office/officeart/2005/8/layout/cycle6"/>
    <dgm:cxn modelId="{6C8B87F7-FEAC-6D4F-B579-93D6FF2CBC0E}" type="presParOf" srcId="{63F7BB7A-5943-C64D-BA12-9605023DB058}" destId="{5440D4D0-5C1A-8249-A83B-E28A94B088F9}" srcOrd="8" destOrd="0" presId="urn:microsoft.com/office/officeart/2005/8/layout/cycle6"/>
    <dgm:cxn modelId="{EFFE167C-D8BC-BF40-8EFF-F51FCB3CB652}" type="presParOf" srcId="{63F7BB7A-5943-C64D-BA12-9605023DB058}" destId="{FC632ACE-83B9-A346-9592-153D17712D96}" srcOrd="9" destOrd="0" presId="urn:microsoft.com/office/officeart/2005/8/layout/cycle6"/>
    <dgm:cxn modelId="{07A18206-E358-B145-8676-09C843202D30}" type="presParOf" srcId="{63F7BB7A-5943-C64D-BA12-9605023DB058}" destId="{FB7F4A81-D4F2-784D-9983-FC1C90C2B4AF}" srcOrd="10" destOrd="0" presId="urn:microsoft.com/office/officeart/2005/8/layout/cycle6"/>
    <dgm:cxn modelId="{30EE1450-260A-D04B-B077-0603ED0F89AE}" type="presParOf" srcId="{63F7BB7A-5943-C64D-BA12-9605023DB058}" destId="{7FE8411D-2CF1-CA4C-BD79-19C6E7DDA9B0}" srcOrd="11" destOrd="0" presId="urn:microsoft.com/office/officeart/2005/8/layout/cycle6"/>
    <dgm:cxn modelId="{C91853CB-2C7A-EE43-9CC8-8A35244340D7}" type="presParOf" srcId="{63F7BB7A-5943-C64D-BA12-9605023DB058}" destId="{A2DB00B9-75BB-0649-930D-035DBDED331D}" srcOrd="12" destOrd="0" presId="urn:microsoft.com/office/officeart/2005/8/layout/cycle6"/>
    <dgm:cxn modelId="{C2A9F9EE-1367-8A43-9C9B-F0E97B60774F}" type="presParOf" srcId="{63F7BB7A-5943-C64D-BA12-9605023DB058}" destId="{09BE82DC-7447-494C-8493-4C710456A377}" srcOrd="13" destOrd="0" presId="urn:microsoft.com/office/officeart/2005/8/layout/cycle6"/>
    <dgm:cxn modelId="{16A49694-701F-CB4C-8782-4CA1D1997650}" type="presParOf" srcId="{63F7BB7A-5943-C64D-BA12-9605023DB058}" destId="{9A06A13A-920B-A141-BCCB-07F608CF9EA6}" srcOrd="14" destOrd="0" presId="urn:microsoft.com/office/officeart/2005/8/layout/cycle6"/>
    <dgm:cxn modelId="{0767E3A9-D190-3840-8A7B-6C38A30D896D}" type="presParOf" srcId="{63F7BB7A-5943-C64D-BA12-9605023DB058}" destId="{094B2DCA-7E91-A74F-8E70-08818986DB96}" srcOrd="15" destOrd="0" presId="urn:microsoft.com/office/officeart/2005/8/layout/cycle6"/>
    <dgm:cxn modelId="{D9CDBE84-BC95-D243-99F3-E15D76C8DCE0}" type="presParOf" srcId="{63F7BB7A-5943-C64D-BA12-9605023DB058}" destId="{3FD7E3AA-E5A6-314A-9B98-3AC40921D391}" srcOrd="16" destOrd="0" presId="urn:microsoft.com/office/officeart/2005/8/layout/cycle6"/>
    <dgm:cxn modelId="{9CCC7434-7539-814A-9D82-61D8DC49DFD3}" type="presParOf" srcId="{63F7BB7A-5943-C64D-BA12-9605023DB058}" destId="{E686631F-A365-2A4F-96BA-976C75ADE04D}" srcOrd="17" destOrd="0" presId="urn:microsoft.com/office/officeart/2005/8/layout/cycle6"/>
    <dgm:cxn modelId="{6B746D7B-EF55-CA48-96F3-A9D0C3B823BA}" type="presParOf" srcId="{63F7BB7A-5943-C64D-BA12-9605023DB058}" destId="{098ABC8C-A85B-E846-A3B4-A10506FBA672}" srcOrd="18" destOrd="0" presId="urn:microsoft.com/office/officeart/2005/8/layout/cycle6"/>
    <dgm:cxn modelId="{6523C973-8CCC-4A46-AFC9-927DD6C7AD98}" type="presParOf" srcId="{63F7BB7A-5943-C64D-BA12-9605023DB058}" destId="{087E5E03-FCB4-C04F-AE05-B8330FC9004D}" srcOrd="19" destOrd="0" presId="urn:microsoft.com/office/officeart/2005/8/layout/cycle6"/>
    <dgm:cxn modelId="{E9FCCB44-3F0A-B04A-ACD7-2A98D06E5657}" type="presParOf" srcId="{63F7BB7A-5943-C64D-BA12-9605023DB058}" destId="{E5A8520E-4182-A94D-80F2-F20BAADAFD8E}"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39401-05C7-420D-996C-BDA9CDC0C13C}">
      <dsp:nvSpPr>
        <dsp:cNvPr id="0" name=""/>
        <dsp:cNvSpPr/>
      </dsp:nvSpPr>
      <dsp:spPr>
        <a:xfrm>
          <a:off x="0" y="3974"/>
          <a:ext cx="7728267" cy="8465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D0D116-166F-4720-82A8-EF64482B7AFD}">
      <dsp:nvSpPr>
        <dsp:cNvPr id="0" name=""/>
        <dsp:cNvSpPr/>
      </dsp:nvSpPr>
      <dsp:spPr>
        <a:xfrm>
          <a:off x="256085" y="194451"/>
          <a:ext cx="465609" cy="4656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079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21D473-4DB5-4C5A-99EC-E1A6CD07B52D}">
      <dsp:nvSpPr>
        <dsp:cNvPr id="0" name=""/>
        <dsp:cNvSpPr/>
      </dsp:nvSpPr>
      <dsp:spPr>
        <a:xfrm>
          <a:off x="977779" y="3974"/>
          <a:ext cx="6750487" cy="84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95" tIns="89595" rIns="89595" bIns="89595" numCol="1" spcCol="1270" anchor="ctr" anchorCtr="0">
          <a:noAutofit/>
        </a:bodyPr>
        <a:lstStyle/>
        <a:p>
          <a:pPr lvl="0" algn="l" defTabSz="844550">
            <a:lnSpc>
              <a:spcPct val="100000"/>
            </a:lnSpc>
            <a:spcBef>
              <a:spcPct val="0"/>
            </a:spcBef>
            <a:spcAft>
              <a:spcPct val="35000"/>
            </a:spcAft>
          </a:pPr>
          <a:r>
            <a:rPr lang="en-US" sz="1900" kern="1200" dirty="0" smtClean="0"/>
            <a:t>Ultrasound Basics</a:t>
          </a:r>
          <a:endParaRPr lang="en-US" sz="1900" kern="1200" dirty="0"/>
        </a:p>
      </dsp:txBody>
      <dsp:txXfrm>
        <a:off x="977779" y="3974"/>
        <a:ext cx="6750487" cy="846562"/>
      </dsp:txXfrm>
    </dsp:sp>
    <dsp:sp modelId="{4F993B00-ECE1-42F9-8987-B89EFBC1A5DD}">
      <dsp:nvSpPr>
        <dsp:cNvPr id="0" name=""/>
        <dsp:cNvSpPr/>
      </dsp:nvSpPr>
      <dsp:spPr>
        <a:xfrm>
          <a:off x="0" y="1062177"/>
          <a:ext cx="7728267" cy="8465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775B6E-AB3C-44AA-99D2-ADA92EB2C285}">
      <dsp:nvSpPr>
        <dsp:cNvPr id="0" name=""/>
        <dsp:cNvSpPr/>
      </dsp:nvSpPr>
      <dsp:spPr>
        <a:xfrm>
          <a:off x="319165" y="1168546"/>
          <a:ext cx="465609" cy="4656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079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6F3989-BBB2-467F-8202-26A55E837A1C}">
      <dsp:nvSpPr>
        <dsp:cNvPr id="0" name=""/>
        <dsp:cNvSpPr/>
      </dsp:nvSpPr>
      <dsp:spPr>
        <a:xfrm>
          <a:off x="977779" y="1062177"/>
          <a:ext cx="6750487" cy="84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95" tIns="89595" rIns="89595" bIns="89595" numCol="1" spcCol="1270" anchor="ctr" anchorCtr="0">
          <a:noAutofit/>
        </a:bodyPr>
        <a:lstStyle/>
        <a:p>
          <a:pPr lvl="0" algn="l" defTabSz="844550">
            <a:lnSpc>
              <a:spcPct val="100000"/>
            </a:lnSpc>
            <a:spcBef>
              <a:spcPct val="0"/>
            </a:spcBef>
            <a:spcAft>
              <a:spcPct val="35000"/>
            </a:spcAft>
          </a:pPr>
          <a:r>
            <a:rPr lang="en-US" sz="1900" kern="1200" dirty="0" smtClean="0"/>
            <a:t>Knee Ultrasound</a:t>
          </a:r>
          <a:endParaRPr lang="en-US" sz="1900" kern="1200" dirty="0"/>
        </a:p>
      </dsp:txBody>
      <dsp:txXfrm>
        <a:off x="977779" y="1062177"/>
        <a:ext cx="6750487" cy="846562"/>
      </dsp:txXfrm>
    </dsp:sp>
    <dsp:sp modelId="{85D69B62-133C-42C4-A3D6-4726D5E40852}">
      <dsp:nvSpPr>
        <dsp:cNvPr id="0" name=""/>
        <dsp:cNvSpPr/>
      </dsp:nvSpPr>
      <dsp:spPr>
        <a:xfrm>
          <a:off x="0" y="2120380"/>
          <a:ext cx="7728267" cy="8465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C2CE89-97A5-40C7-8D64-99861DC94300}">
      <dsp:nvSpPr>
        <dsp:cNvPr id="0" name=""/>
        <dsp:cNvSpPr/>
      </dsp:nvSpPr>
      <dsp:spPr>
        <a:xfrm>
          <a:off x="256085" y="2310857"/>
          <a:ext cx="465609" cy="4656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079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6BC1E4-BA6E-4CCD-9C73-0BD50512E5B4}">
      <dsp:nvSpPr>
        <dsp:cNvPr id="0" name=""/>
        <dsp:cNvSpPr/>
      </dsp:nvSpPr>
      <dsp:spPr>
        <a:xfrm>
          <a:off x="977779" y="2120380"/>
          <a:ext cx="6750487" cy="84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95" tIns="89595" rIns="89595" bIns="89595" numCol="1" spcCol="1270" anchor="ctr" anchorCtr="0">
          <a:noAutofit/>
        </a:bodyPr>
        <a:lstStyle/>
        <a:p>
          <a:pPr lvl="0" algn="l" defTabSz="844550">
            <a:lnSpc>
              <a:spcPct val="100000"/>
            </a:lnSpc>
            <a:spcBef>
              <a:spcPct val="0"/>
            </a:spcBef>
            <a:spcAft>
              <a:spcPct val="35000"/>
            </a:spcAft>
          </a:pPr>
          <a:r>
            <a:rPr lang="en-US" sz="1900" kern="1200" dirty="0" smtClean="0"/>
            <a:t>Knee Osteoarthritis</a:t>
          </a:r>
          <a:endParaRPr lang="en-US" sz="1900" kern="1200" dirty="0"/>
        </a:p>
      </dsp:txBody>
      <dsp:txXfrm>
        <a:off x="977779" y="2120380"/>
        <a:ext cx="6750487" cy="846562"/>
      </dsp:txXfrm>
    </dsp:sp>
    <dsp:sp modelId="{3F495FD1-DD13-4F10-A51C-48CF1CD5A665}">
      <dsp:nvSpPr>
        <dsp:cNvPr id="0" name=""/>
        <dsp:cNvSpPr/>
      </dsp:nvSpPr>
      <dsp:spPr>
        <a:xfrm>
          <a:off x="0" y="3178583"/>
          <a:ext cx="7728267" cy="8465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473007-844C-4A76-8F44-5E6059CA2ED6}">
      <dsp:nvSpPr>
        <dsp:cNvPr id="0" name=""/>
        <dsp:cNvSpPr/>
      </dsp:nvSpPr>
      <dsp:spPr>
        <a:xfrm>
          <a:off x="256085" y="3369060"/>
          <a:ext cx="465609" cy="4656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079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57FE85-3919-4FF6-A703-8D8E8D861874}">
      <dsp:nvSpPr>
        <dsp:cNvPr id="0" name=""/>
        <dsp:cNvSpPr/>
      </dsp:nvSpPr>
      <dsp:spPr>
        <a:xfrm>
          <a:off x="977779" y="3178583"/>
          <a:ext cx="6750487" cy="84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95" tIns="89595" rIns="89595" bIns="89595" numCol="1" spcCol="1270" anchor="ctr" anchorCtr="0">
          <a:noAutofit/>
        </a:bodyPr>
        <a:lstStyle/>
        <a:p>
          <a:pPr lvl="0" algn="l" defTabSz="844550">
            <a:lnSpc>
              <a:spcPct val="100000"/>
            </a:lnSpc>
            <a:spcBef>
              <a:spcPct val="0"/>
            </a:spcBef>
            <a:spcAft>
              <a:spcPct val="35000"/>
            </a:spcAft>
          </a:pPr>
          <a:r>
            <a:rPr lang="en-US" sz="1900" kern="1200" dirty="0" smtClean="0"/>
            <a:t>Current treatment options</a:t>
          </a:r>
          <a:endParaRPr lang="en-US" sz="1900" kern="1200" dirty="0"/>
        </a:p>
      </dsp:txBody>
      <dsp:txXfrm>
        <a:off x="977779" y="3178583"/>
        <a:ext cx="6750487" cy="846562"/>
      </dsp:txXfrm>
    </dsp:sp>
    <dsp:sp modelId="{7A06BCC7-969F-4617-8ABC-350AB2B8B1B4}">
      <dsp:nvSpPr>
        <dsp:cNvPr id="0" name=""/>
        <dsp:cNvSpPr/>
      </dsp:nvSpPr>
      <dsp:spPr>
        <a:xfrm>
          <a:off x="0" y="4236787"/>
          <a:ext cx="7728267" cy="8465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B59B0C-15B4-43FF-833C-ECE170151BB6}">
      <dsp:nvSpPr>
        <dsp:cNvPr id="0" name=""/>
        <dsp:cNvSpPr/>
      </dsp:nvSpPr>
      <dsp:spPr>
        <a:xfrm>
          <a:off x="256085" y="4427263"/>
          <a:ext cx="465609" cy="46560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a:blipFill>
        <a:ln w="1079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E53A90-EF6A-4DFF-849C-2B9792CEE277}">
      <dsp:nvSpPr>
        <dsp:cNvPr id="0" name=""/>
        <dsp:cNvSpPr/>
      </dsp:nvSpPr>
      <dsp:spPr>
        <a:xfrm>
          <a:off x="977779" y="4236787"/>
          <a:ext cx="6750487" cy="846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95" tIns="89595" rIns="89595" bIns="89595" numCol="1" spcCol="1270" anchor="ctr" anchorCtr="0">
          <a:noAutofit/>
        </a:bodyPr>
        <a:lstStyle/>
        <a:p>
          <a:pPr lvl="0" algn="l" defTabSz="844550">
            <a:lnSpc>
              <a:spcPct val="100000"/>
            </a:lnSpc>
            <a:spcBef>
              <a:spcPct val="0"/>
            </a:spcBef>
            <a:spcAft>
              <a:spcPct val="35000"/>
            </a:spcAft>
          </a:pPr>
          <a:r>
            <a:rPr lang="en-US" sz="1900" kern="1200" dirty="0" smtClean="0"/>
            <a:t>Genicular Nerve radiofrequency ablation</a:t>
          </a:r>
          <a:endParaRPr lang="en-US" sz="1900" kern="1200" dirty="0"/>
        </a:p>
      </dsp:txBody>
      <dsp:txXfrm>
        <a:off x="977779" y="4236787"/>
        <a:ext cx="6750487" cy="8465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DB471-F13B-4E6F-BB50-5AB1DD254D5A}">
      <dsp:nvSpPr>
        <dsp:cNvPr id="0" name=""/>
        <dsp:cNvSpPr/>
      </dsp:nvSpPr>
      <dsp:spPr>
        <a:xfrm>
          <a:off x="0" y="2111"/>
          <a:ext cx="7728267" cy="107012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87355F-0EB7-40B6-AFB1-72FD7C654981}">
      <dsp:nvSpPr>
        <dsp:cNvPr id="0" name=""/>
        <dsp:cNvSpPr/>
      </dsp:nvSpPr>
      <dsp:spPr>
        <a:xfrm>
          <a:off x="323713" y="242889"/>
          <a:ext cx="588569" cy="5885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3EC3A3-02ED-44F9-AED8-76669E9706EA}">
      <dsp:nvSpPr>
        <dsp:cNvPr id="0" name=""/>
        <dsp:cNvSpPr/>
      </dsp:nvSpPr>
      <dsp:spPr>
        <a:xfrm>
          <a:off x="1235996" y="2111"/>
          <a:ext cx="6492270" cy="1070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255" tIns="113255" rIns="113255" bIns="113255" numCol="1" spcCol="1270" anchor="ctr" anchorCtr="0">
          <a:noAutofit/>
        </a:bodyPr>
        <a:lstStyle/>
        <a:p>
          <a:pPr lvl="0" algn="l" defTabSz="977900">
            <a:lnSpc>
              <a:spcPct val="100000"/>
            </a:lnSpc>
            <a:spcBef>
              <a:spcPct val="0"/>
            </a:spcBef>
            <a:spcAft>
              <a:spcPct val="35000"/>
            </a:spcAft>
          </a:pPr>
          <a:r>
            <a:rPr lang="en-US" sz="2200" kern="1200" dirty="0" smtClean="0"/>
            <a:t>Osteoarthritis is most </a:t>
          </a:r>
          <a:r>
            <a:rPr lang="en-US" sz="2200" kern="1200" dirty="0"/>
            <a:t>common </a:t>
          </a:r>
          <a:r>
            <a:rPr lang="en-US" sz="2200" kern="1200" dirty="0" smtClean="0"/>
            <a:t>joint disorder in </a:t>
          </a:r>
          <a:r>
            <a:rPr lang="en-US" sz="2200" kern="1200" dirty="0"/>
            <a:t>US</a:t>
          </a:r>
        </a:p>
      </dsp:txBody>
      <dsp:txXfrm>
        <a:off x="1235996" y="2111"/>
        <a:ext cx="6492270" cy="1070126"/>
      </dsp:txXfrm>
    </dsp:sp>
    <dsp:sp modelId="{802EBB8A-B88E-4E8A-9D5F-CA070F879926}">
      <dsp:nvSpPr>
        <dsp:cNvPr id="0" name=""/>
        <dsp:cNvSpPr/>
      </dsp:nvSpPr>
      <dsp:spPr>
        <a:xfrm>
          <a:off x="0" y="1339769"/>
          <a:ext cx="7728267" cy="1070126"/>
        </a:xfrm>
        <a:prstGeom prst="roundRect">
          <a:avLst>
            <a:gd name="adj" fmla="val 10000"/>
          </a:avLst>
        </a:prstGeom>
        <a:solidFill>
          <a:schemeClr val="accent5">
            <a:hueOff val="3726106"/>
            <a:satOff val="-3211"/>
            <a:lumOff val="4249"/>
            <a:alphaOff val="0"/>
          </a:schemeClr>
        </a:solidFill>
        <a:ln>
          <a:noFill/>
        </a:ln>
        <a:effectLst/>
      </dsp:spPr>
      <dsp:style>
        <a:lnRef idx="0">
          <a:scrgbClr r="0" g="0" b="0"/>
        </a:lnRef>
        <a:fillRef idx="1">
          <a:scrgbClr r="0" g="0" b="0"/>
        </a:fillRef>
        <a:effectRef idx="0">
          <a:scrgbClr r="0" g="0" b="0"/>
        </a:effectRef>
        <a:fontRef idx="minor"/>
      </dsp:style>
    </dsp:sp>
    <dsp:sp modelId="{F2FEC6A8-CF78-480B-96AC-CC3752C1BFEC}">
      <dsp:nvSpPr>
        <dsp:cNvPr id="0" name=""/>
        <dsp:cNvSpPr/>
      </dsp:nvSpPr>
      <dsp:spPr>
        <a:xfrm>
          <a:off x="323713" y="1580548"/>
          <a:ext cx="588569" cy="5885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2080EE-6FAA-40CE-8364-4995BF037345}">
      <dsp:nvSpPr>
        <dsp:cNvPr id="0" name=""/>
        <dsp:cNvSpPr/>
      </dsp:nvSpPr>
      <dsp:spPr>
        <a:xfrm>
          <a:off x="1235996" y="1339769"/>
          <a:ext cx="6492270" cy="1070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255" tIns="113255" rIns="113255" bIns="113255" numCol="1" spcCol="1270" anchor="ctr" anchorCtr="0">
          <a:noAutofit/>
        </a:bodyPr>
        <a:lstStyle/>
        <a:p>
          <a:pPr lvl="0" algn="l" defTabSz="977900">
            <a:lnSpc>
              <a:spcPct val="100000"/>
            </a:lnSpc>
            <a:spcBef>
              <a:spcPct val="0"/>
            </a:spcBef>
            <a:spcAft>
              <a:spcPct val="35000"/>
            </a:spcAft>
          </a:pPr>
          <a:r>
            <a:rPr lang="en-US" sz="2200" kern="1200" dirty="0"/>
            <a:t>Non modifiable and modifiable risk factors</a:t>
          </a:r>
        </a:p>
      </dsp:txBody>
      <dsp:txXfrm>
        <a:off x="1235996" y="1339769"/>
        <a:ext cx="6492270" cy="1070126"/>
      </dsp:txXfrm>
    </dsp:sp>
    <dsp:sp modelId="{2E3FF8F9-653D-4A09-9F48-9B1F618A64A8}">
      <dsp:nvSpPr>
        <dsp:cNvPr id="0" name=""/>
        <dsp:cNvSpPr/>
      </dsp:nvSpPr>
      <dsp:spPr>
        <a:xfrm>
          <a:off x="0" y="2691938"/>
          <a:ext cx="7728267" cy="1070126"/>
        </a:xfrm>
        <a:prstGeom prst="roundRect">
          <a:avLst>
            <a:gd name="adj" fmla="val 10000"/>
          </a:avLst>
        </a:prstGeom>
        <a:solidFill>
          <a:schemeClr val="accent5">
            <a:hueOff val="7452213"/>
            <a:satOff val="-6423"/>
            <a:lumOff val="8497"/>
            <a:alphaOff val="0"/>
          </a:schemeClr>
        </a:solidFill>
        <a:ln>
          <a:noFill/>
        </a:ln>
        <a:effectLst/>
      </dsp:spPr>
      <dsp:style>
        <a:lnRef idx="0">
          <a:scrgbClr r="0" g="0" b="0"/>
        </a:lnRef>
        <a:fillRef idx="1">
          <a:scrgbClr r="0" g="0" b="0"/>
        </a:fillRef>
        <a:effectRef idx="0">
          <a:scrgbClr r="0" g="0" b="0"/>
        </a:effectRef>
        <a:fontRef idx="minor"/>
      </dsp:style>
    </dsp:sp>
    <dsp:sp modelId="{B17962F0-10FF-4EAB-986D-A1D6C436770C}">
      <dsp:nvSpPr>
        <dsp:cNvPr id="0" name=""/>
        <dsp:cNvSpPr/>
      </dsp:nvSpPr>
      <dsp:spPr>
        <a:xfrm>
          <a:off x="323713" y="2918206"/>
          <a:ext cx="588569" cy="5885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49E8D9-0874-48A6-AD35-8E44BCCA16E9}">
      <dsp:nvSpPr>
        <dsp:cNvPr id="0" name=""/>
        <dsp:cNvSpPr/>
      </dsp:nvSpPr>
      <dsp:spPr>
        <a:xfrm>
          <a:off x="1235996" y="2677427"/>
          <a:ext cx="6492270" cy="1070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255" tIns="113255" rIns="113255" bIns="113255" numCol="1" spcCol="1270" anchor="ctr" anchorCtr="0">
          <a:noAutofit/>
        </a:bodyPr>
        <a:lstStyle/>
        <a:p>
          <a:pPr lvl="0" algn="l" defTabSz="977900">
            <a:lnSpc>
              <a:spcPct val="100000"/>
            </a:lnSpc>
            <a:spcBef>
              <a:spcPct val="0"/>
            </a:spcBef>
            <a:spcAft>
              <a:spcPct val="35000"/>
            </a:spcAft>
          </a:pPr>
          <a:r>
            <a:rPr lang="en-US" sz="2200" kern="1200" dirty="0"/>
            <a:t>Cost to society</a:t>
          </a:r>
        </a:p>
      </dsp:txBody>
      <dsp:txXfrm>
        <a:off x="1235996" y="2677427"/>
        <a:ext cx="6492270" cy="1070126"/>
      </dsp:txXfrm>
    </dsp:sp>
    <dsp:sp modelId="{DE5A29D7-EF75-4DEB-A714-50553C1D2E95}">
      <dsp:nvSpPr>
        <dsp:cNvPr id="0" name=""/>
        <dsp:cNvSpPr/>
      </dsp:nvSpPr>
      <dsp:spPr>
        <a:xfrm>
          <a:off x="0" y="4015086"/>
          <a:ext cx="7728267" cy="1070126"/>
        </a:xfrm>
        <a:prstGeom prst="roundRect">
          <a:avLst>
            <a:gd name="adj" fmla="val 10000"/>
          </a:avLst>
        </a:prstGeom>
        <a:solidFill>
          <a:schemeClr val="accent5">
            <a:hueOff val="11178319"/>
            <a:satOff val="-9634"/>
            <a:lumOff val="12746"/>
            <a:alphaOff val="0"/>
          </a:schemeClr>
        </a:solidFill>
        <a:ln>
          <a:noFill/>
        </a:ln>
        <a:effectLst/>
      </dsp:spPr>
      <dsp:style>
        <a:lnRef idx="0">
          <a:scrgbClr r="0" g="0" b="0"/>
        </a:lnRef>
        <a:fillRef idx="1">
          <a:scrgbClr r="0" g="0" b="0"/>
        </a:fillRef>
        <a:effectRef idx="0">
          <a:scrgbClr r="0" g="0" b="0"/>
        </a:effectRef>
        <a:fontRef idx="minor"/>
      </dsp:style>
    </dsp:sp>
    <dsp:sp modelId="{AC960EE9-873A-45FD-B894-CDAB99EAE4BE}">
      <dsp:nvSpPr>
        <dsp:cNvPr id="0" name=""/>
        <dsp:cNvSpPr/>
      </dsp:nvSpPr>
      <dsp:spPr>
        <a:xfrm>
          <a:off x="323713" y="4255864"/>
          <a:ext cx="588569" cy="5885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07C199-7DCB-40CA-8649-61337F0E76DA}">
      <dsp:nvSpPr>
        <dsp:cNvPr id="0" name=""/>
        <dsp:cNvSpPr/>
      </dsp:nvSpPr>
      <dsp:spPr>
        <a:xfrm>
          <a:off x="1235996" y="4015086"/>
          <a:ext cx="6492270" cy="1070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255" tIns="113255" rIns="113255" bIns="113255" numCol="1" spcCol="1270" anchor="ctr" anchorCtr="0">
          <a:noAutofit/>
        </a:bodyPr>
        <a:lstStyle/>
        <a:p>
          <a:pPr lvl="0" algn="l" defTabSz="977900">
            <a:lnSpc>
              <a:spcPct val="100000"/>
            </a:lnSpc>
            <a:spcBef>
              <a:spcPct val="0"/>
            </a:spcBef>
            <a:spcAft>
              <a:spcPct val="35000"/>
            </a:spcAft>
          </a:pPr>
          <a:r>
            <a:rPr lang="en-US" sz="2200" kern="1200" dirty="0"/>
            <a:t>OA largely affects weight bearing joints</a:t>
          </a:r>
        </a:p>
      </dsp:txBody>
      <dsp:txXfrm>
        <a:off x="1235996" y="4015086"/>
        <a:ext cx="6492270" cy="10701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5F538-A657-F745-8B4A-52B15DAF1B2A}">
      <dsp:nvSpPr>
        <dsp:cNvPr id="0" name=""/>
        <dsp:cNvSpPr/>
      </dsp:nvSpPr>
      <dsp:spPr>
        <a:xfrm>
          <a:off x="3115481" y="2356"/>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Medications</a:t>
          </a:r>
        </a:p>
      </dsp:txBody>
      <dsp:txXfrm>
        <a:off x="3160669" y="47544"/>
        <a:ext cx="1333737" cy="835297"/>
      </dsp:txXfrm>
    </dsp:sp>
    <dsp:sp modelId="{24509D52-2DB2-1848-9906-9DE3138F9473}">
      <dsp:nvSpPr>
        <dsp:cNvPr id="0" name=""/>
        <dsp:cNvSpPr/>
      </dsp:nvSpPr>
      <dsp:spPr>
        <a:xfrm>
          <a:off x="1186532" y="465193"/>
          <a:ext cx="5282010" cy="5282010"/>
        </a:xfrm>
        <a:custGeom>
          <a:avLst/>
          <a:gdLst/>
          <a:ahLst/>
          <a:cxnLst/>
          <a:rect l="0" t="0" r="0" b="0"/>
          <a:pathLst>
            <a:path>
              <a:moveTo>
                <a:pt x="3362478" y="100457"/>
              </a:moveTo>
              <a:arcTo wR="2641005" hR="2641005" stAng="17151219" swAng="125544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1E93599-65F2-F842-8DF4-A47DA2220E44}">
      <dsp:nvSpPr>
        <dsp:cNvPr id="0" name=""/>
        <dsp:cNvSpPr/>
      </dsp:nvSpPr>
      <dsp:spPr>
        <a:xfrm>
          <a:off x="5180302" y="996722"/>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PT</a:t>
          </a:r>
        </a:p>
      </dsp:txBody>
      <dsp:txXfrm>
        <a:off x="5225490" y="1041910"/>
        <a:ext cx="1333737" cy="835297"/>
      </dsp:txXfrm>
    </dsp:sp>
    <dsp:sp modelId="{762F07FC-6389-0F45-A88C-6F8F321AB27C}">
      <dsp:nvSpPr>
        <dsp:cNvPr id="0" name=""/>
        <dsp:cNvSpPr/>
      </dsp:nvSpPr>
      <dsp:spPr>
        <a:xfrm>
          <a:off x="1186532" y="465193"/>
          <a:ext cx="5282010" cy="5282010"/>
        </a:xfrm>
        <a:custGeom>
          <a:avLst/>
          <a:gdLst/>
          <a:ahLst/>
          <a:cxnLst/>
          <a:rect l="0" t="0" r="0" b="0"/>
          <a:pathLst>
            <a:path>
              <a:moveTo>
                <a:pt x="5007801" y="1469175"/>
              </a:moveTo>
              <a:arcTo wR="2641005" hR="2641005" stAng="20019565" swAng="172558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5F2F04A-7C75-8945-8A5C-947187460888}">
      <dsp:nvSpPr>
        <dsp:cNvPr id="0" name=""/>
        <dsp:cNvSpPr/>
      </dsp:nvSpPr>
      <dsp:spPr>
        <a:xfrm>
          <a:off x="5690271" y="3231041"/>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Steroid injections</a:t>
          </a:r>
        </a:p>
      </dsp:txBody>
      <dsp:txXfrm>
        <a:off x="5735459" y="3276229"/>
        <a:ext cx="1333737" cy="835297"/>
      </dsp:txXfrm>
    </dsp:sp>
    <dsp:sp modelId="{5440D4D0-5C1A-8249-A83B-E28A94B088F9}">
      <dsp:nvSpPr>
        <dsp:cNvPr id="0" name=""/>
        <dsp:cNvSpPr/>
      </dsp:nvSpPr>
      <dsp:spPr>
        <a:xfrm>
          <a:off x="1186532" y="465193"/>
          <a:ext cx="5282010" cy="5282010"/>
        </a:xfrm>
        <a:custGeom>
          <a:avLst/>
          <a:gdLst/>
          <a:ahLst/>
          <a:cxnLst/>
          <a:rect l="0" t="0" r="0" b="0"/>
          <a:pathLst>
            <a:path>
              <a:moveTo>
                <a:pt x="5059862" y="3701211"/>
              </a:moveTo>
              <a:arcTo wR="2641005" hR="2641005" stAng="1420095" swAng="135786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C632ACE-83B9-A346-9592-153D17712D96}">
      <dsp:nvSpPr>
        <dsp:cNvPr id="0" name=""/>
        <dsp:cNvSpPr/>
      </dsp:nvSpPr>
      <dsp:spPr>
        <a:xfrm>
          <a:off x="4261370" y="5022825"/>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Hyalaronic Acid Injections</a:t>
          </a:r>
        </a:p>
      </dsp:txBody>
      <dsp:txXfrm>
        <a:off x="4306558" y="5068013"/>
        <a:ext cx="1333737" cy="835297"/>
      </dsp:txXfrm>
    </dsp:sp>
    <dsp:sp modelId="{7FE8411D-2CF1-CA4C-BD79-19C6E7DDA9B0}">
      <dsp:nvSpPr>
        <dsp:cNvPr id="0" name=""/>
        <dsp:cNvSpPr/>
      </dsp:nvSpPr>
      <dsp:spPr>
        <a:xfrm>
          <a:off x="1186532" y="465193"/>
          <a:ext cx="5282010" cy="5282010"/>
        </a:xfrm>
        <a:custGeom>
          <a:avLst/>
          <a:gdLst/>
          <a:ahLst/>
          <a:cxnLst/>
          <a:rect l="0" t="0" r="0" b="0"/>
          <a:pathLst>
            <a:path>
              <a:moveTo>
                <a:pt x="3066276" y="5247545"/>
              </a:moveTo>
              <a:arcTo wR="2641005" hR="2641005" stAng="4844011" swAng="111197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DB00B9-75BB-0649-930D-035DBDED331D}">
      <dsp:nvSpPr>
        <dsp:cNvPr id="0" name=""/>
        <dsp:cNvSpPr/>
      </dsp:nvSpPr>
      <dsp:spPr>
        <a:xfrm>
          <a:off x="1969592" y="5022825"/>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?Regenerative </a:t>
          </a:r>
          <a:r>
            <a:rPr lang="en-US" sz="1400" kern="1200" dirty="0"/>
            <a:t>medicine</a:t>
          </a:r>
        </a:p>
      </dsp:txBody>
      <dsp:txXfrm>
        <a:off x="2014780" y="5068013"/>
        <a:ext cx="1333737" cy="835297"/>
      </dsp:txXfrm>
    </dsp:sp>
    <dsp:sp modelId="{9A06A13A-920B-A141-BCCB-07F608CF9EA6}">
      <dsp:nvSpPr>
        <dsp:cNvPr id="0" name=""/>
        <dsp:cNvSpPr/>
      </dsp:nvSpPr>
      <dsp:spPr>
        <a:xfrm>
          <a:off x="1186532" y="465193"/>
          <a:ext cx="5282010" cy="5282010"/>
        </a:xfrm>
        <a:custGeom>
          <a:avLst/>
          <a:gdLst/>
          <a:ahLst/>
          <a:cxnLst/>
          <a:rect l="0" t="0" r="0" b="0"/>
          <a:pathLst>
            <a:path>
              <a:moveTo>
                <a:pt x="816358" y="4550343"/>
              </a:moveTo>
              <a:arcTo wR="2641005" hR="2641005" stAng="8022041" swAng="135786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4B2DCA-7E91-A74F-8E70-08818986DB96}">
      <dsp:nvSpPr>
        <dsp:cNvPr id="0" name=""/>
        <dsp:cNvSpPr/>
      </dsp:nvSpPr>
      <dsp:spPr>
        <a:xfrm>
          <a:off x="540691" y="3231041"/>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Surgery</a:t>
          </a:r>
        </a:p>
      </dsp:txBody>
      <dsp:txXfrm>
        <a:off x="585879" y="3276229"/>
        <a:ext cx="1333737" cy="835297"/>
      </dsp:txXfrm>
    </dsp:sp>
    <dsp:sp modelId="{E686631F-A365-2A4F-96BA-976C75ADE04D}">
      <dsp:nvSpPr>
        <dsp:cNvPr id="0" name=""/>
        <dsp:cNvSpPr/>
      </dsp:nvSpPr>
      <dsp:spPr>
        <a:xfrm>
          <a:off x="1186532" y="465193"/>
          <a:ext cx="5282010" cy="5282010"/>
        </a:xfrm>
        <a:custGeom>
          <a:avLst/>
          <a:gdLst/>
          <a:ahLst/>
          <a:cxnLst/>
          <a:rect l="0" t="0" r="0" b="0"/>
          <a:pathLst>
            <a:path>
              <a:moveTo>
                <a:pt x="2353" y="2752483"/>
              </a:moveTo>
              <a:arcTo wR="2641005" hR="2641005" stAng="10654847" swAng="172558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98ABC8C-A85B-E846-A3B4-A10506FBA672}">
      <dsp:nvSpPr>
        <dsp:cNvPr id="0" name=""/>
        <dsp:cNvSpPr/>
      </dsp:nvSpPr>
      <dsp:spPr>
        <a:xfrm>
          <a:off x="1050660" y="996722"/>
          <a:ext cx="1424113" cy="925673"/>
        </a:xfrm>
        <a:prstGeom prst="round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a:t>Radiofrequency ablation?</a:t>
          </a:r>
        </a:p>
      </dsp:txBody>
      <dsp:txXfrm>
        <a:off x="1095848" y="1041910"/>
        <a:ext cx="1333737" cy="835297"/>
      </dsp:txXfrm>
    </dsp:sp>
    <dsp:sp modelId="{E5A8520E-4182-A94D-80F2-F20BAADAFD8E}">
      <dsp:nvSpPr>
        <dsp:cNvPr id="0" name=""/>
        <dsp:cNvSpPr/>
      </dsp:nvSpPr>
      <dsp:spPr>
        <a:xfrm>
          <a:off x="1186532" y="465193"/>
          <a:ext cx="5282010" cy="5282010"/>
        </a:xfrm>
        <a:custGeom>
          <a:avLst/>
          <a:gdLst/>
          <a:ahLst/>
          <a:cxnLst/>
          <a:rect l="0" t="0" r="0" b="0"/>
          <a:pathLst>
            <a:path>
              <a:moveTo>
                <a:pt x="1059800" y="525656"/>
              </a:moveTo>
              <a:arcTo wR="2641005" hR="2641005" stAng="13993332" swAng="1255448"/>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B742C-18C8-4943-B6F2-AAA7464486CF}" type="datetimeFigureOut">
              <a:rPr lang="en-US" smtClean="0"/>
              <a:t>7/21/2021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C8FBB7-AC8E-40BC-A0C4-982B32A9D2A8}" type="slidenum">
              <a:rPr lang="en-US" smtClean="0"/>
              <a:t>‹#›</a:t>
            </a:fld>
            <a:endParaRPr lang="en-US"/>
          </a:p>
        </p:txBody>
      </p:sp>
    </p:spTree>
    <p:extLst>
      <p:ext uri="{BB962C8B-B14F-4D97-AF65-F5344CB8AC3E}">
        <p14:creationId xmlns:p14="http://schemas.microsoft.com/office/powerpoint/2010/main" val="950778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bi.nlm.nih.gov/entrez/eutils/elink.fcgi?dbfrom=pubmed&amp;retmode=ref&amp;cmd=prlinks&amp;id=20699159"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C8FBB7-AC8E-40BC-A0C4-982B32A9D2A8}" type="slidenum">
              <a:rPr lang="en-US" smtClean="0"/>
              <a:t>1</a:t>
            </a:fld>
            <a:endParaRPr lang="en-US"/>
          </a:p>
        </p:txBody>
      </p:sp>
    </p:spTree>
    <p:extLst>
      <p:ext uri="{BB962C8B-B14F-4D97-AF65-F5344CB8AC3E}">
        <p14:creationId xmlns:p14="http://schemas.microsoft.com/office/powerpoint/2010/main" val="2516477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American Academy of </a:t>
            </a:r>
            <a:r>
              <a:rPr lang="en-US" sz="1200" b="0" i="0" u="none" strike="noStrike" kern="1200" baseline="0" dirty="0" err="1" smtClean="0">
                <a:solidFill>
                  <a:schemeClr val="tx1"/>
                </a:solidFill>
                <a:latin typeface="+mn-lt"/>
                <a:ea typeface="+mn-ea"/>
                <a:cs typeface="+mn-cs"/>
              </a:rPr>
              <a:t>Orthopaedic</a:t>
            </a:r>
            <a:r>
              <a:rPr lang="en-US" sz="1200" b="0" i="0" u="none" strike="noStrike" kern="1200" baseline="0" dirty="0" smtClean="0">
                <a:solidFill>
                  <a:schemeClr val="tx1"/>
                </a:solidFill>
                <a:latin typeface="+mn-lt"/>
                <a:ea typeface="+mn-ea"/>
                <a:cs typeface="+mn-cs"/>
              </a:rPr>
              <a:t> Surgeons. Treatment of Osteoarthritis of the Knee – 2nd Edition</a:t>
            </a:r>
          </a:p>
          <a:p>
            <a:r>
              <a:rPr lang="en-US" sz="1200" b="0" i="0" u="none" strike="noStrike" kern="1200" baseline="0" dirty="0" smtClean="0">
                <a:solidFill>
                  <a:schemeClr val="tx1"/>
                </a:solidFill>
                <a:latin typeface="+mn-lt"/>
                <a:ea typeface="+mn-ea"/>
                <a:cs typeface="+mn-cs"/>
              </a:rPr>
              <a:t>Evidence-Based Clinical Practice Guideline. https://www.aaos.org/globalassets/quality-and-practiceresources/</a:t>
            </a:r>
          </a:p>
          <a:p>
            <a:r>
              <a:rPr lang="en-US" sz="1200" b="0" i="0" u="none" strike="noStrike" kern="1200" baseline="0" dirty="0" smtClean="0">
                <a:solidFill>
                  <a:schemeClr val="tx1"/>
                </a:solidFill>
                <a:latin typeface="+mn-lt"/>
                <a:ea typeface="+mn-ea"/>
                <a:cs typeface="+mn-cs"/>
              </a:rPr>
              <a:t>osteoarthritis-of-the-knee/osteoarthritis-of-the-knee-2nd-editiion-clinical-practice-guideline.pdf.</a:t>
            </a:r>
          </a:p>
          <a:p>
            <a:r>
              <a:rPr lang="en-US" sz="1200" b="0" i="0" u="none" strike="noStrike" kern="1200" baseline="0" dirty="0" smtClean="0">
                <a:solidFill>
                  <a:schemeClr val="tx1"/>
                </a:solidFill>
                <a:latin typeface="+mn-lt"/>
                <a:ea typeface="+mn-ea"/>
                <a:cs typeface="+mn-cs"/>
              </a:rPr>
              <a:t>Published May 18, 2013.</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27</a:t>
            </a:fld>
            <a:endParaRPr lang="en-US"/>
          </a:p>
        </p:txBody>
      </p:sp>
    </p:spTree>
    <p:extLst>
      <p:ext uri="{BB962C8B-B14F-4D97-AF65-F5344CB8AC3E}">
        <p14:creationId xmlns:p14="http://schemas.microsoft.com/office/powerpoint/2010/main" val="209565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Kolasinski</a:t>
            </a:r>
            <a:r>
              <a:rPr lang="en-US" baseline="0" dirty="0" smtClean="0"/>
              <a:t> et al. 2019 American College of Rheumatology/Arthritis Foundation Guideline for the Management of Osteoarthritis of the Hand, Hip, and Knee.  </a:t>
            </a:r>
            <a:r>
              <a:rPr lang="en-US" i="1" baseline="0" dirty="0" err="1" smtClean="0"/>
              <a:t>Arthritis&amp;Rheumatology</a:t>
            </a:r>
            <a:r>
              <a:rPr lang="en-US" i="1" baseline="0" dirty="0" smtClean="0"/>
              <a:t> 2020: 220-233</a:t>
            </a:r>
            <a:r>
              <a:rPr lang="en-US" i="0" baseline="0" dirty="0" smtClean="0"/>
              <a:t> Vol 72. https://www.rheumatology.org/Portals/0/Files/Osteoarthritis-Guideline-Early-View-2019.pdf</a:t>
            </a:r>
            <a:endParaRPr lang="en-US" dirty="0"/>
          </a:p>
        </p:txBody>
      </p:sp>
      <p:sp>
        <p:nvSpPr>
          <p:cNvPr id="4" name="Slide Number Placeholder 3"/>
          <p:cNvSpPr>
            <a:spLocks noGrp="1"/>
          </p:cNvSpPr>
          <p:nvPr>
            <p:ph type="sldNum" sz="quarter" idx="5"/>
          </p:nvPr>
        </p:nvSpPr>
        <p:spPr/>
        <p:txBody>
          <a:bodyPr/>
          <a:lstStyle/>
          <a:p>
            <a:fld id="{CCC8FBB7-AC8E-40BC-A0C4-982B32A9D2A8}" type="slidenum">
              <a:rPr lang="en-US" smtClean="0"/>
              <a:t>28</a:t>
            </a:fld>
            <a:endParaRPr lang="en-US"/>
          </a:p>
        </p:txBody>
      </p:sp>
    </p:spTree>
    <p:extLst>
      <p:ext uri="{BB962C8B-B14F-4D97-AF65-F5344CB8AC3E}">
        <p14:creationId xmlns:p14="http://schemas.microsoft.com/office/powerpoint/2010/main" val="616132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Intararticular</a:t>
            </a:r>
            <a:r>
              <a:rPr lang="en-US" dirty="0" smtClean="0"/>
              <a:t> hyaluronic acid injections conditionally recommended against in patients with knee OA. In prior systemic reviewed, benefits have been reported. Paper believed reviewed didn’t take into account the risk of bias of individual studies. “The finding that best evidence fails to establish a benefit and that harm may be associated with these </a:t>
            </a:r>
            <a:r>
              <a:rPr lang="en-US" dirty="0" err="1" smtClean="0"/>
              <a:t>injectiosn</a:t>
            </a:r>
            <a:r>
              <a:rPr lang="en-US" dirty="0" smtClean="0"/>
              <a:t> motivated the recommendation against use of this treatment”. In clinical practice, use of these may be viewed more favorably. Shared decision making. </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29</a:t>
            </a:fld>
            <a:endParaRPr lang="en-US"/>
          </a:p>
        </p:txBody>
      </p:sp>
    </p:spTree>
    <p:extLst>
      <p:ext uri="{BB962C8B-B14F-4D97-AF65-F5344CB8AC3E}">
        <p14:creationId xmlns:p14="http://schemas.microsoft.com/office/powerpoint/2010/main" val="147571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NSAIDs, Tylenol, topical medications </a:t>
            </a:r>
            <a:r>
              <a:rPr lang="en-US" dirty="0" err="1"/>
              <a:t>voltaren</a:t>
            </a:r>
            <a:r>
              <a:rPr lang="en-US" dirty="0"/>
              <a:t> gel/lidocaine ointment, SNRI, TCA, gabapentin, muscle relaxants, last option opiates</a:t>
            </a:r>
          </a:p>
          <a:p>
            <a:r>
              <a:rPr lang="en-US" dirty="0"/>
              <a:t>PT: land based or aqua</a:t>
            </a:r>
          </a:p>
          <a:p>
            <a:r>
              <a:rPr lang="en-US" dirty="0"/>
              <a:t>Steroid injections: no more than 3-4 in a year- may increase risk of cartilage degeneration, patient with DM may increase BS temporarily</a:t>
            </a:r>
          </a:p>
          <a:p>
            <a:r>
              <a:rPr lang="en-US" dirty="0"/>
              <a:t>HA acid: no more than 2 in a year. AAOS in a statement said not efficacious therefore some insurance companies may not cover</a:t>
            </a:r>
          </a:p>
          <a:p>
            <a:r>
              <a:rPr lang="en-US" dirty="0"/>
              <a:t>Regen Med: </a:t>
            </a:r>
            <a:r>
              <a:rPr lang="en-US" dirty="0" err="1"/>
              <a:t>Prolo</a:t>
            </a:r>
            <a:r>
              <a:rPr lang="en-US" dirty="0"/>
              <a:t>, PRP, stem cells- </a:t>
            </a:r>
          </a:p>
          <a:p>
            <a:r>
              <a:rPr lang="en-US" dirty="0"/>
              <a:t>Surgery: TKR, in 2010 total number hospital discharges related to knee joint arthroplasties due to OA was 155,000 per quarter with up to 44% patients experience pain after apparently successful surgery</a:t>
            </a:r>
          </a:p>
        </p:txBody>
      </p:sp>
      <p:sp>
        <p:nvSpPr>
          <p:cNvPr id="4" name="Slide Number Placeholder 3"/>
          <p:cNvSpPr>
            <a:spLocks noGrp="1"/>
          </p:cNvSpPr>
          <p:nvPr>
            <p:ph type="sldNum" sz="quarter" idx="5"/>
          </p:nvPr>
        </p:nvSpPr>
        <p:spPr/>
        <p:txBody>
          <a:bodyPr/>
          <a:lstStyle/>
          <a:p>
            <a:fld id="{CCC8FBB7-AC8E-40BC-A0C4-982B32A9D2A8}" type="slidenum">
              <a:rPr lang="en-US" smtClean="0"/>
              <a:t>30</a:t>
            </a:fld>
            <a:endParaRPr lang="en-US"/>
          </a:p>
        </p:txBody>
      </p:sp>
    </p:spTree>
    <p:extLst>
      <p:ext uri="{BB962C8B-B14F-4D97-AF65-F5344CB8AC3E}">
        <p14:creationId xmlns:p14="http://schemas.microsoft.com/office/powerpoint/2010/main" val="1297792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1950's electrical currents have been used to create predictable thermal lesions however use of radiofrequency ablation for intractable pain first appeared in the literature in the 1970s.passage of radiofrequency currents through an electrode that is placed nearby a nociceptive pathway to interrupt the pain impulses.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RFA: thermal energy creates a predictable area of tissue destruction that is targeted to contain the nerve responsible for transmitting and or modulating pain sensation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procedural stetting the RF ablation needle tip acts as a cathode of an electrical circuit which is closed by a dispersing grounding pad placed elsewhere on the body. The electrode itself however does </a:t>
            </a:r>
            <a:r>
              <a:rPr lang="en-US" dirty="0" err="1"/>
              <a:t>ot</a:t>
            </a:r>
            <a:r>
              <a:rPr lang="en-US" dirty="0"/>
              <a:t> heat up and is not hot to touch- it generates an alternating electromagnetic field that sets nearby molecules into motion. Energy lost between these molecules results in temperature increase. These molecules become the sources of heat which is transmitted farther by tissue connectivity</a:t>
            </a:r>
          </a:p>
          <a:p>
            <a:endParaRPr lang="en-US" dirty="0"/>
          </a:p>
        </p:txBody>
      </p:sp>
      <p:sp>
        <p:nvSpPr>
          <p:cNvPr id="4" name="Slide Number Placeholder 3"/>
          <p:cNvSpPr>
            <a:spLocks noGrp="1"/>
          </p:cNvSpPr>
          <p:nvPr>
            <p:ph type="sldNum" sz="quarter" idx="5"/>
          </p:nvPr>
        </p:nvSpPr>
        <p:spPr/>
        <p:txBody>
          <a:bodyPr/>
          <a:lstStyle/>
          <a:p>
            <a:fld id="{CCC8FBB7-AC8E-40BC-A0C4-982B32A9D2A8}" type="slidenum">
              <a:rPr lang="en-US" smtClean="0"/>
              <a:t>31</a:t>
            </a:fld>
            <a:endParaRPr lang="en-US"/>
          </a:p>
        </p:txBody>
      </p:sp>
    </p:spTree>
    <p:extLst>
      <p:ext uri="{BB962C8B-B14F-4D97-AF65-F5344CB8AC3E}">
        <p14:creationId xmlns:p14="http://schemas.microsoft.com/office/powerpoint/2010/main" val="2185174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Methods: Randomized, double blinded, sham lesion controlled study conducted at Pain Clinic of </a:t>
            </a:r>
            <a:r>
              <a:rPr lang="en-US" dirty="0" err="1"/>
              <a:t>Asan</a:t>
            </a:r>
            <a:r>
              <a:rPr lang="en-US" dirty="0"/>
              <a:t> Medical Center in Seoul. Patients age 50-80 with knee pain. After clinical and radiologic assessment study subjects comprised elderly patients with chronic knee pain- moderate intensity of greater on most or all days &gt;3 months, and </a:t>
            </a:r>
            <a:r>
              <a:rPr lang="en-US" dirty="0" err="1"/>
              <a:t>xray</a:t>
            </a:r>
            <a:r>
              <a:rPr lang="en-US" dirty="0"/>
              <a:t> OA </a:t>
            </a:r>
            <a:r>
              <a:rPr lang="en-US" dirty="0" err="1"/>
              <a:t>kellgren</a:t>
            </a:r>
            <a:r>
              <a:rPr lang="en-US" dirty="0"/>
              <a:t> Lawrence grade 2-4, did not respond of other treatments including PT, oral medications, steroid injections of HA injections. Exclusion criteria included acute knee pain, prior knee surgery, other connective tissue disease affecting the knee, neurologic or psychiatric disorders, any knee injections in prior 3 months, pacemakers or </a:t>
            </a:r>
            <a:r>
              <a:rPr lang="en-US" dirty="0" err="1"/>
              <a:t>anticolagulants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Eligible patients underwent diagnostic genicular nerve blocks with local anesthetic under fluoroscopic guidance including </a:t>
            </a:r>
            <a:r>
              <a:rPr lang="en-US" dirty="0" err="1"/>
              <a:t>superiorlateral</a:t>
            </a:r>
            <a:r>
              <a:rPr lang="en-US" dirty="0"/>
              <a:t>, </a:t>
            </a:r>
            <a:r>
              <a:rPr lang="en-US" dirty="0" err="1"/>
              <a:t>superiomedial</a:t>
            </a:r>
            <a:r>
              <a:rPr lang="en-US" dirty="0"/>
              <a:t>, </a:t>
            </a:r>
            <a:r>
              <a:rPr lang="en-US" dirty="0" err="1"/>
              <a:t>inferiomedial</a:t>
            </a:r>
            <a:r>
              <a:rPr lang="en-US" dirty="0"/>
              <a:t> genicular nerves, 2 ml lidocaine 2 % injected into each and positive response was decrease in numeric pain scores of at least 50% for more than 24 hours then included in RF procedure.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Patients randomly assigned to receive RF or same procedure without effective neurotomy</a:t>
            </a:r>
          </a:p>
          <a:p>
            <a:endParaRPr lang="en-US" dirty="0"/>
          </a:p>
        </p:txBody>
      </p:sp>
      <p:sp>
        <p:nvSpPr>
          <p:cNvPr id="4" name="Slide Number Placeholder 3"/>
          <p:cNvSpPr>
            <a:spLocks noGrp="1"/>
          </p:cNvSpPr>
          <p:nvPr>
            <p:ph type="sldNum" sz="quarter" idx="5"/>
          </p:nvPr>
        </p:nvSpPr>
        <p:spPr/>
        <p:txBody>
          <a:bodyPr/>
          <a:lstStyle/>
          <a:p>
            <a:fld id="{CCC8FBB7-AC8E-40BC-A0C4-982B32A9D2A8}" type="slidenum">
              <a:rPr lang="en-US" smtClean="0"/>
              <a:t>32</a:t>
            </a:fld>
            <a:endParaRPr lang="en-US"/>
          </a:p>
        </p:txBody>
      </p:sp>
    </p:spTree>
    <p:extLst>
      <p:ext uri="{BB962C8B-B14F-4D97-AF65-F5344CB8AC3E}">
        <p14:creationId xmlns:p14="http://schemas.microsoft.com/office/powerpoint/2010/main" val="2484677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 landmarks for genicular nerve RFA include the superior lateral genicular nerve from the sciatic. </a:t>
            </a:r>
            <a:r>
              <a:rPr lang="en-US" dirty="0" err="1"/>
              <a:t>Superiomedial</a:t>
            </a:r>
            <a:r>
              <a:rPr lang="en-US" dirty="0"/>
              <a:t> genicular nerve from the sciatic and </a:t>
            </a:r>
            <a:r>
              <a:rPr lang="en-US" dirty="0" err="1"/>
              <a:t>inteformedial</a:t>
            </a:r>
            <a:r>
              <a:rPr lang="en-US" dirty="0"/>
              <a:t> genicular nerve from the tibial nerve. </a:t>
            </a:r>
          </a:p>
        </p:txBody>
      </p:sp>
      <p:sp>
        <p:nvSpPr>
          <p:cNvPr id="4" name="Slide Number Placeholder 3"/>
          <p:cNvSpPr>
            <a:spLocks noGrp="1"/>
          </p:cNvSpPr>
          <p:nvPr>
            <p:ph type="sldNum" sz="quarter" idx="5"/>
          </p:nvPr>
        </p:nvSpPr>
        <p:spPr/>
        <p:txBody>
          <a:bodyPr/>
          <a:lstStyle/>
          <a:p>
            <a:fld id="{CCC8FBB7-AC8E-40BC-A0C4-982B32A9D2A8}" type="slidenum">
              <a:rPr lang="en-US" smtClean="0"/>
              <a:t>33</a:t>
            </a:fld>
            <a:endParaRPr lang="en-US"/>
          </a:p>
        </p:txBody>
      </p:sp>
    </p:spTree>
    <p:extLst>
      <p:ext uri="{BB962C8B-B14F-4D97-AF65-F5344CB8AC3E}">
        <p14:creationId xmlns:p14="http://schemas.microsoft.com/office/powerpoint/2010/main" val="358280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needle site only used 1mL of 2% lidocaine for the block. </a:t>
            </a:r>
          </a:p>
          <a:p>
            <a:r>
              <a:rPr lang="en-US" dirty="0"/>
              <a:t>Clinical outcome: reduction pain on numeric rating scale and function by self report as well as changes in analgesic and opioid medication use using medication quantification scale III (MQS3)</a:t>
            </a:r>
          </a:p>
          <a:p>
            <a:r>
              <a:rPr lang="en-US" dirty="0"/>
              <a:t>4 cases were described in this study- more stringent protocol than prior studies. All 4 patients demonstrated 80-100% improvement in knee pain, function and analgesic medication use at 6-12 months</a:t>
            </a:r>
          </a:p>
        </p:txBody>
      </p:sp>
      <p:sp>
        <p:nvSpPr>
          <p:cNvPr id="4" name="Slide Number Placeholder 3"/>
          <p:cNvSpPr>
            <a:spLocks noGrp="1"/>
          </p:cNvSpPr>
          <p:nvPr>
            <p:ph type="sldNum" sz="quarter" idx="5"/>
          </p:nvPr>
        </p:nvSpPr>
        <p:spPr/>
        <p:txBody>
          <a:bodyPr/>
          <a:lstStyle/>
          <a:p>
            <a:fld id="{CCC8FBB7-AC8E-40BC-A0C4-982B32A9D2A8}" type="slidenum">
              <a:rPr lang="en-US" smtClean="0"/>
              <a:t>34</a:t>
            </a:fld>
            <a:endParaRPr lang="en-US"/>
          </a:p>
        </p:txBody>
      </p:sp>
    </p:spTree>
    <p:extLst>
      <p:ext uri="{BB962C8B-B14F-4D97-AF65-F5344CB8AC3E}">
        <p14:creationId xmlns:p14="http://schemas.microsoft.com/office/powerpoint/2010/main" val="1762502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Medline and google scholar from inception to </a:t>
            </a:r>
            <a:r>
              <a:rPr lang="en-US" dirty="0" err="1"/>
              <a:t>feb</a:t>
            </a:r>
            <a:r>
              <a:rPr lang="en-US" dirty="0"/>
              <a:t> 1, 2018 using key words found 92 trials. For their study looking at comprehensive review of anatomy, effectiveness, treatment parameters and patient selection- they then only reviewed randomized and comparative trials- total of 9 trials identified. 6 compared compared knee RFA to sham but all demonstrated superior pain relief and function with RFA. RFA can be safe and effective treatment for chronic knee pain with duration of benefit ranging from 3-12 months. Predictors of success: medial compartment OA, large or multiple lesions, controlled prognostic blocks. Predictors of failure: greater disease burden, prior surgery, opiate use, psychopathology, diffuse pain symptoms</a:t>
            </a:r>
          </a:p>
        </p:txBody>
      </p:sp>
      <p:sp>
        <p:nvSpPr>
          <p:cNvPr id="4" name="Slide Number Placeholder 3"/>
          <p:cNvSpPr>
            <a:spLocks noGrp="1"/>
          </p:cNvSpPr>
          <p:nvPr>
            <p:ph type="sldNum" sz="quarter" idx="5"/>
          </p:nvPr>
        </p:nvSpPr>
        <p:spPr/>
        <p:txBody>
          <a:bodyPr/>
          <a:lstStyle/>
          <a:p>
            <a:fld id="{CCC8FBB7-AC8E-40BC-A0C4-982B32A9D2A8}" type="slidenum">
              <a:rPr lang="en-US" smtClean="0"/>
              <a:t>35</a:t>
            </a:fld>
            <a:endParaRPr lang="en-US"/>
          </a:p>
        </p:txBody>
      </p:sp>
    </p:spTree>
    <p:extLst>
      <p:ext uri="{BB962C8B-B14F-4D97-AF65-F5344CB8AC3E}">
        <p14:creationId xmlns:p14="http://schemas.microsoft.com/office/powerpoint/2010/main" val="3091563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case reported patient with pain post tibial osteotomy using genicular nerve RFA</a:t>
            </a:r>
          </a:p>
        </p:txBody>
      </p:sp>
      <p:sp>
        <p:nvSpPr>
          <p:cNvPr id="4" name="Slide Number Placeholder 3"/>
          <p:cNvSpPr>
            <a:spLocks noGrp="1"/>
          </p:cNvSpPr>
          <p:nvPr>
            <p:ph type="sldNum" sz="quarter" idx="5"/>
          </p:nvPr>
        </p:nvSpPr>
        <p:spPr/>
        <p:txBody>
          <a:bodyPr/>
          <a:lstStyle/>
          <a:p>
            <a:fld id="{CCC8FBB7-AC8E-40BC-A0C4-982B32A9D2A8}" type="slidenum">
              <a:rPr lang="en-US" smtClean="0"/>
              <a:t>36</a:t>
            </a:fld>
            <a:endParaRPr lang="en-US"/>
          </a:p>
        </p:txBody>
      </p:sp>
    </p:spTree>
    <p:extLst>
      <p:ext uri="{BB962C8B-B14F-4D97-AF65-F5344CB8AC3E}">
        <p14:creationId xmlns:p14="http://schemas.microsoft.com/office/powerpoint/2010/main" val="1882751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C8FBB7-AC8E-40BC-A0C4-982B32A9D2A8}" type="slidenum">
              <a:rPr lang="en-US" smtClean="0"/>
              <a:t>2</a:t>
            </a:fld>
            <a:endParaRPr lang="en-US"/>
          </a:p>
        </p:txBody>
      </p:sp>
    </p:spTree>
    <p:extLst>
      <p:ext uri="{BB962C8B-B14F-4D97-AF65-F5344CB8AC3E}">
        <p14:creationId xmlns:p14="http://schemas.microsoft.com/office/powerpoint/2010/main" val="40734822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case reported using genicular RFA for RA pain. </a:t>
            </a:r>
          </a:p>
        </p:txBody>
      </p:sp>
      <p:sp>
        <p:nvSpPr>
          <p:cNvPr id="4" name="Slide Number Placeholder 3"/>
          <p:cNvSpPr>
            <a:spLocks noGrp="1"/>
          </p:cNvSpPr>
          <p:nvPr>
            <p:ph type="sldNum" sz="quarter" idx="5"/>
          </p:nvPr>
        </p:nvSpPr>
        <p:spPr/>
        <p:txBody>
          <a:bodyPr/>
          <a:lstStyle/>
          <a:p>
            <a:fld id="{CCC8FBB7-AC8E-40BC-A0C4-982B32A9D2A8}" type="slidenum">
              <a:rPr lang="en-US" smtClean="0"/>
              <a:t>37</a:t>
            </a:fld>
            <a:endParaRPr lang="en-US"/>
          </a:p>
        </p:txBody>
      </p:sp>
    </p:spTree>
    <p:extLst>
      <p:ext uri="{BB962C8B-B14F-4D97-AF65-F5344CB8AC3E}">
        <p14:creationId xmlns:p14="http://schemas.microsoft.com/office/powerpoint/2010/main" val="1938987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a:t>
            </a:r>
            <a:r>
              <a:rPr lang="en-US" baseline="0" dirty="0" smtClean="0"/>
              <a:t> something</a:t>
            </a:r>
            <a:r>
              <a:rPr lang="en-US" dirty="0" smtClean="0"/>
              <a:t> </a:t>
            </a:r>
            <a:r>
              <a:rPr lang="en-US" dirty="0" err="1"/>
              <a:t>yo</a:t>
            </a:r>
            <a:r>
              <a:rPr lang="en-US" dirty="0"/>
              <a:t> who was in a terrible MVC 3 years prior requiring over 10 knee surgeries. I told him that we could try diagnostic blocks but not sure if would be helpful. Fortunately, he received significant pain relief and went on to undergo RFA only targeting superior lateral and inferior medial given extensive hardware. Published in purple </a:t>
            </a:r>
            <a:r>
              <a:rPr lang="en-US" dirty="0" smtClean="0"/>
              <a:t>journal. </a:t>
            </a:r>
            <a:r>
              <a:rPr lang="en-US" sz="1200" b="0" i="0" kern="1200" dirty="0" smtClean="0">
                <a:solidFill>
                  <a:schemeClr val="tx1"/>
                </a:solidFill>
                <a:effectLst/>
                <a:latin typeface="+mn-lt"/>
                <a:ea typeface="+mn-ea"/>
                <a:cs typeface="+mn-cs"/>
              </a:rPr>
              <a:t>The procedure provided a &gt;50% reduction in average pain with an increase in activity tolerance lasting 9 months. In this case, C-RFA of the genicular nerves was a safe, effective, and durable treatment modality for post-traumatic knee pain</a:t>
            </a:r>
            <a:endParaRPr lang="en-US" dirty="0" smtClean="0"/>
          </a:p>
          <a:p>
            <a:r>
              <a:rPr lang="en-US" sz="1200" b="0" i="0" kern="1200" dirty="0" smtClean="0">
                <a:solidFill>
                  <a:schemeClr val="tx1"/>
                </a:solidFill>
                <a:effectLst/>
                <a:latin typeface="+mn-lt"/>
                <a:ea typeface="+mn-ea"/>
                <a:cs typeface="+mn-cs"/>
              </a:rPr>
              <a:t>Carrier JD, Poliak-Tunis M. Genicular Radiofrequency Ablation for the Treatment of Post-traumatic Knee Pain: A Case Presentation. PM R. 2018 Nov;10(11):1279-1282. </a:t>
            </a:r>
            <a:r>
              <a:rPr lang="en-US" sz="1200" b="0" i="0" kern="1200" dirty="0" err="1" smtClean="0">
                <a:solidFill>
                  <a:schemeClr val="tx1"/>
                </a:solidFill>
                <a:effectLst/>
                <a:latin typeface="+mn-lt"/>
                <a:ea typeface="+mn-ea"/>
                <a:cs typeface="+mn-cs"/>
              </a:rPr>
              <a:t>doi</a:t>
            </a:r>
            <a:r>
              <a:rPr lang="en-US" sz="1200" b="0" i="0" kern="1200" dirty="0" smtClean="0">
                <a:solidFill>
                  <a:schemeClr val="tx1"/>
                </a:solidFill>
                <a:effectLst/>
                <a:latin typeface="+mn-lt"/>
                <a:ea typeface="+mn-ea"/>
                <a:cs typeface="+mn-cs"/>
              </a:rPr>
              <a:t>: 10.1016/j.pmrj.2018.03.016. </a:t>
            </a:r>
            <a:r>
              <a:rPr lang="en-US" sz="1200" b="0" i="0" kern="1200" dirty="0" err="1" smtClean="0">
                <a:solidFill>
                  <a:schemeClr val="tx1"/>
                </a:solidFill>
                <a:effectLst/>
                <a:latin typeface="+mn-lt"/>
                <a:ea typeface="+mn-ea"/>
                <a:cs typeface="+mn-cs"/>
              </a:rPr>
              <a:t>Epub</a:t>
            </a:r>
            <a:r>
              <a:rPr lang="en-US" sz="1200" b="0" i="0" kern="1200" dirty="0" smtClean="0">
                <a:solidFill>
                  <a:schemeClr val="tx1"/>
                </a:solidFill>
                <a:effectLst/>
                <a:latin typeface="+mn-lt"/>
                <a:ea typeface="+mn-ea"/>
                <a:cs typeface="+mn-cs"/>
              </a:rPr>
              <a:t> 2018 Apr 5. PMID: 29626612.</a:t>
            </a:r>
            <a:endParaRPr lang="en-US" dirty="0"/>
          </a:p>
        </p:txBody>
      </p:sp>
      <p:sp>
        <p:nvSpPr>
          <p:cNvPr id="4" name="Slide Number Placeholder 3"/>
          <p:cNvSpPr>
            <a:spLocks noGrp="1"/>
          </p:cNvSpPr>
          <p:nvPr>
            <p:ph type="sldNum" sz="quarter" idx="5"/>
          </p:nvPr>
        </p:nvSpPr>
        <p:spPr/>
        <p:txBody>
          <a:bodyPr/>
          <a:lstStyle/>
          <a:p>
            <a:fld id="{CCC8FBB7-AC8E-40BC-A0C4-982B32A9D2A8}" type="slidenum">
              <a:rPr lang="en-US" smtClean="0"/>
              <a:t>38</a:t>
            </a:fld>
            <a:endParaRPr lang="en-US"/>
          </a:p>
        </p:txBody>
      </p:sp>
    </p:spTree>
    <p:extLst>
      <p:ext uri="{BB962C8B-B14F-4D97-AF65-F5344CB8AC3E}">
        <p14:creationId xmlns:p14="http://schemas.microsoft.com/office/powerpoint/2010/main" val="1091922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C8FBB7-AC8E-40BC-A0C4-982B32A9D2A8}" type="slidenum">
              <a:rPr lang="en-US" smtClean="0"/>
              <a:t>39</a:t>
            </a:fld>
            <a:endParaRPr lang="en-US"/>
          </a:p>
        </p:txBody>
      </p:sp>
    </p:spTree>
    <p:extLst>
      <p:ext uri="{BB962C8B-B14F-4D97-AF65-F5344CB8AC3E}">
        <p14:creationId xmlns:p14="http://schemas.microsoft.com/office/powerpoint/2010/main" val="1500316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CC8FBB7-AC8E-40BC-A0C4-982B32A9D2A8}" type="slidenum">
              <a:rPr lang="en-US" smtClean="0"/>
              <a:t>40</a:t>
            </a:fld>
            <a:endParaRPr lang="en-US"/>
          </a:p>
        </p:txBody>
      </p:sp>
    </p:spTree>
    <p:extLst>
      <p:ext uri="{BB962C8B-B14F-4D97-AF65-F5344CB8AC3E}">
        <p14:creationId xmlns:p14="http://schemas.microsoft.com/office/powerpoint/2010/main" val="1902384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outline: this is a procedure that when I finished fellowship and joined faculty here almost 6 years ago I knew nothing about however realized quickly once I learned more about it how it may benefit a significant number of patients</a:t>
            </a:r>
          </a:p>
        </p:txBody>
      </p:sp>
      <p:sp>
        <p:nvSpPr>
          <p:cNvPr id="4" name="Slide Number Placeholder 3"/>
          <p:cNvSpPr>
            <a:spLocks noGrp="1"/>
          </p:cNvSpPr>
          <p:nvPr>
            <p:ph type="sldNum" sz="quarter" idx="5"/>
          </p:nvPr>
        </p:nvSpPr>
        <p:spPr/>
        <p:txBody>
          <a:bodyPr/>
          <a:lstStyle/>
          <a:p>
            <a:fld id="{CCC8FBB7-AC8E-40BC-A0C4-982B32A9D2A8}" type="slidenum">
              <a:rPr lang="en-US" smtClean="0"/>
              <a:t>3</a:t>
            </a:fld>
            <a:endParaRPr lang="en-US"/>
          </a:p>
        </p:txBody>
      </p:sp>
    </p:spTree>
    <p:extLst>
      <p:ext uri="{BB962C8B-B14F-4D97-AF65-F5344CB8AC3E}">
        <p14:creationId xmlns:p14="http://schemas.microsoft.com/office/powerpoint/2010/main" val="118089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Ergonomics:</a:t>
            </a:r>
          </a:p>
          <a:p>
            <a:r>
              <a:rPr lang="en-US" dirty="0" smtClean="0"/>
              <a:t>Monitor at eye level.</a:t>
            </a:r>
          </a:p>
          <a:p>
            <a:r>
              <a:rPr lang="en-US" dirty="0" smtClean="0"/>
              <a:t>Sitting comfortably with patient, palmar grasp of transducer</a:t>
            </a:r>
          </a:p>
          <a:p>
            <a:r>
              <a:rPr lang="en-US" dirty="0" smtClean="0"/>
              <a:t>Keep patient close to use, posture alignment</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4</a:t>
            </a:fld>
            <a:endParaRPr lang="en-US"/>
          </a:p>
        </p:txBody>
      </p:sp>
    </p:spTree>
    <p:extLst>
      <p:ext uri="{BB962C8B-B14F-4D97-AF65-F5344CB8AC3E}">
        <p14:creationId xmlns:p14="http://schemas.microsoft.com/office/powerpoint/2010/main" val="3094583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Doppler can be helpful with</a:t>
            </a:r>
            <a:r>
              <a:rPr lang="en-US" baseline="0" dirty="0" smtClean="0"/>
              <a:t> evaluating fluid (synovitis, bursitis, neovascularization as seen in tendinosis)</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6</a:t>
            </a:fld>
            <a:endParaRPr lang="en-US"/>
          </a:p>
        </p:txBody>
      </p:sp>
    </p:spTree>
    <p:extLst>
      <p:ext uri="{BB962C8B-B14F-4D97-AF65-F5344CB8AC3E}">
        <p14:creationId xmlns:p14="http://schemas.microsoft.com/office/powerpoint/2010/main" val="308209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Four quadrants accepted by American Medical Society for Sports Medicine (AMSSM) and European Society of Musculoskeletal</a:t>
            </a:r>
            <a:r>
              <a:rPr lang="en-US" baseline="0" dirty="0" smtClean="0"/>
              <a:t> Radiology</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7</a:t>
            </a:fld>
            <a:endParaRPr lang="en-US"/>
          </a:p>
        </p:txBody>
      </p:sp>
    </p:spTree>
    <p:extLst>
      <p:ext uri="{BB962C8B-B14F-4D97-AF65-F5344CB8AC3E}">
        <p14:creationId xmlns:p14="http://schemas.microsoft.com/office/powerpoint/2010/main" val="2113528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Zhang Y, Jordan JM. Epidemiology of Osteoarthritis. </a:t>
            </a:r>
            <a:r>
              <a:rPr lang="en-US" dirty="0" err="1" smtClean="0">
                <a:hlinkClick r:id="rId3"/>
              </a:rPr>
              <a:t>Clin</a:t>
            </a:r>
            <a:r>
              <a:rPr lang="en-US" dirty="0" smtClean="0">
                <a:hlinkClick r:id="rId3"/>
              </a:rPr>
              <a:t> </a:t>
            </a:r>
            <a:r>
              <a:rPr lang="en-US" dirty="0" err="1" smtClean="0">
                <a:hlinkClick r:id="rId3"/>
              </a:rPr>
              <a:t>Geriatr</a:t>
            </a:r>
            <a:r>
              <a:rPr lang="en-US" dirty="0" smtClean="0">
                <a:hlinkClick r:id="rId3"/>
              </a:rPr>
              <a:t> Med. 2010 Aug; 26(3): 355–369.</a:t>
            </a:r>
            <a:endParaRPr lang="en-US" dirty="0" smtClean="0"/>
          </a:p>
          <a:p>
            <a:endParaRPr lang="en-US" dirty="0" smtClean="0"/>
          </a:p>
          <a:p>
            <a:r>
              <a:rPr lang="en-US" dirty="0" smtClean="0"/>
              <a:t>Non </a:t>
            </a:r>
            <a:r>
              <a:rPr lang="en-US" dirty="0"/>
              <a:t>modifiable:  age 35 million ppl in US 65 and older and over half with radiographic evidence of OA in at least 1 joint</a:t>
            </a:r>
            <a:endParaRPr lang="en-US" baseline="0" dirty="0"/>
          </a:p>
          <a:p>
            <a:r>
              <a:rPr lang="en-US" baseline="0" dirty="0"/>
              <a:t>Modifiable: weight: 2010 CDC reported that 65.7% adults at least overweight and by 2030 estimated that 20% (70 million ppl) will be at risk for OA</a:t>
            </a:r>
          </a:p>
          <a:p>
            <a:r>
              <a:rPr lang="en-US" baseline="0" dirty="0"/>
              <a:t>Surgical treatment options alone estimated cost around $12 billion and societal impact of absenteeism resulting from OA estimated at similar value</a:t>
            </a:r>
            <a:endParaRPr lang="en-US" dirty="0"/>
          </a:p>
        </p:txBody>
      </p:sp>
      <p:sp>
        <p:nvSpPr>
          <p:cNvPr id="4" name="Slide Number Placeholder 3"/>
          <p:cNvSpPr>
            <a:spLocks noGrp="1"/>
          </p:cNvSpPr>
          <p:nvPr>
            <p:ph type="sldNum" sz="quarter" idx="5"/>
          </p:nvPr>
        </p:nvSpPr>
        <p:spPr/>
        <p:txBody>
          <a:bodyPr/>
          <a:lstStyle/>
          <a:p>
            <a:fld id="{CCC8FBB7-AC8E-40BC-A0C4-982B32A9D2A8}" type="slidenum">
              <a:rPr lang="en-US" smtClean="0"/>
              <a:t>23</a:t>
            </a:fld>
            <a:endParaRPr lang="en-US"/>
          </a:p>
        </p:txBody>
      </p:sp>
    </p:spTree>
    <p:extLst>
      <p:ext uri="{BB962C8B-B14F-4D97-AF65-F5344CB8AC3E}">
        <p14:creationId xmlns:p14="http://schemas.microsoft.com/office/powerpoint/2010/main" val="3312294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American Academy of </a:t>
            </a:r>
            <a:r>
              <a:rPr lang="en-US" sz="1200" b="0" i="0" u="none" strike="noStrike" kern="1200" baseline="0" dirty="0" err="1" smtClean="0">
                <a:solidFill>
                  <a:schemeClr val="tx1"/>
                </a:solidFill>
                <a:latin typeface="+mn-lt"/>
                <a:ea typeface="+mn-ea"/>
                <a:cs typeface="+mn-cs"/>
              </a:rPr>
              <a:t>Orthopaedic</a:t>
            </a:r>
            <a:r>
              <a:rPr lang="en-US" sz="1200" b="0" i="0" u="none" strike="noStrike" kern="1200" baseline="0" dirty="0" smtClean="0">
                <a:solidFill>
                  <a:schemeClr val="tx1"/>
                </a:solidFill>
                <a:latin typeface="+mn-lt"/>
                <a:ea typeface="+mn-ea"/>
                <a:cs typeface="+mn-cs"/>
              </a:rPr>
              <a:t> Surgeons. Treatment of Osteoarthritis of the Knee – 2nd Edition</a:t>
            </a:r>
          </a:p>
          <a:p>
            <a:r>
              <a:rPr lang="en-US" sz="1200" b="0" i="0" u="none" strike="noStrike" kern="1200" baseline="0" dirty="0" smtClean="0">
                <a:solidFill>
                  <a:schemeClr val="tx1"/>
                </a:solidFill>
                <a:latin typeface="+mn-lt"/>
                <a:ea typeface="+mn-ea"/>
                <a:cs typeface="+mn-cs"/>
              </a:rPr>
              <a:t>Evidence-Based Clinical Practice Guideline. https://www.aaos.org/globalassets/quality-and-practiceresources/</a:t>
            </a:r>
          </a:p>
          <a:p>
            <a:r>
              <a:rPr lang="en-US" sz="1200" b="0" i="0" u="none" strike="noStrike" kern="1200" baseline="0" dirty="0" smtClean="0">
                <a:solidFill>
                  <a:schemeClr val="tx1"/>
                </a:solidFill>
                <a:latin typeface="+mn-lt"/>
                <a:ea typeface="+mn-ea"/>
                <a:cs typeface="+mn-cs"/>
              </a:rPr>
              <a:t>osteoarthritis-of-the-knee/osteoarthritis-of-the-knee-2nd-editiion-clinical-practice-guideline.pdf.</a:t>
            </a:r>
          </a:p>
          <a:p>
            <a:r>
              <a:rPr lang="en-US" sz="1200" b="0" i="0" u="none" strike="noStrike" kern="1200" baseline="0" dirty="0" smtClean="0">
                <a:solidFill>
                  <a:schemeClr val="tx1"/>
                </a:solidFill>
                <a:latin typeface="+mn-lt"/>
                <a:ea typeface="+mn-ea"/>
                <a:cs typeface="+mn-cs"/>
              </a:rPr>
              <a:t>Published May 18, 2013.</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25</a:t>
            </a:fld>
            <a:endParaRPr lang="en-US"/>
          </a:p>
        </p:txBody>
      </p:sp>
    </p:spTree>
    <p:extLst>
      <p:ext uri="{BB962C8B-B14F-4D97-AF65-F5344CB8AC3E}">
        <p14:creationId xmlns:p14="http://schemas.microsoft.com/office/powerpoint/2010/main" val="2927784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American Academy of </a:t>
            </a:r>
            <a:r>
              <a:rPr lang="en-US" sz="1200" b="0" i="0" u="none" strike="noStrike" kern="1200" baseline="0" dirty="0" err="1" smtClean="0">
                <a:solidFill>
                  <a:schemeClr val="tx1"/>
                </a:solidFill>
                <a:latin typeface="+mn-lt"/>
                <a:ea typeface="+mn-ea"/>
                <a:cs typeface="+mn-cs"/>
              </a:rPr>
              <a:t>Orthopaedic</a:t>
            </a:r>
            <a:r>
              <a:rPr lang="en-US" sz="1200" b="0" i="0" u="none" strike="noStrike" kern="1200" baseline="0" dirty="0" smtClean="0">
                <a:solidFill>
                  <a:schemeClr val="tx1"/>
                </a:solidFill>
                <a:latin typeface="+mn-lt"/>
                <a:ea typeface="+mn-ea"/>
                <a:cs typeface="+mn-cs"/>
              </a:rPr>
              <a:t> Surgeons. Treatment of Osteoarthritis of the Knee – 2nd Edition</a:t>
            </a:r>
          </a:p>
          <a:p>
            <a:r>
              <a:rPr lang="en-US" sz="1200" b="0" i="0" u="none" strike="noStrike" kern="1200" baseline="0" dirty="0" smtClean="0">
                <a:solidFill>
                  <a:schemeClr val="tx1"/>
                </a:solidFill>
                <a:latin typeface="+mn-lt"/>
                <a:ea typeface="+mn-ea"/>
                <a:cs typeface="+mn-cs"/>
              </a:rPr>
              <a:t>Evidence-Based Clinical Practice Guideline. https://www.aaos.org/globalassets/quality-and-practiceresources/</a:t>
            </a:r>
          </a:p>
          <a:p>
            <a:r>
              <a:rPr lang="en-US" sz="1200" b="0" i="0" u="none" strike="noStrike" kern="1200" baseline="0" dirty="0" smtClean="0">
                <a:solidFill>
                  <a:schemeClr val="tx1"/>
                </a:solidFill>
                <a:latin typeface="+mn-lt"/>
                <a:ea typeface="+mn-ea"/>
                <a:cs typeface="+mn-cs"/>
              </a:rPr>
              <a:t>osteoarthritis-of-the-knee/osteoarthritis-of-the-knee-2nd-editiion-clinical-practice-guideline.pdf.</a:t>
            </a:r>
          </a:p>
          <a:p>
            <a:r>
              <a:rPr lang="en-US" sz="1200" b="0" i="0" u="none" strike="noStrike" kern="1200" baseline="0" dirty="0" smtClean="0">
                <a:solidFill>
                  <a:schemeClr val="tx1"/>
                </a:solidFill>
                <a:latin typeface="+mn-lt"/>
                <a:ea typeface="+mn-ea"/>
                <a:cs typeface="+mn-cs"/>
              </a:rPr>
              <a:t>Published May 18, 2013.</a:t>
            </a:r>
            <a:endParaRPr lang="en-US" dirty="0"/>
          </a:p>
        </p:txBody>
      </p:sp>
      <p:sp>
        <p:nvSpPr>
          <p:cNvPr id="4" name="Slide Number Placeholder 3"/>
          <p:cNvSpPr>
            <a:spLocks noGrp="1"/>
          </p:cNvSpPr>
          <p:nvPr>
            <p:ph type="sldNum" sz="quarter" idx="10"/>
          </p:nvPr>
        </p:nvSpPr>
        <p:spPr/>
        <p:txBody>
          <a:bodyPr/>
          <a:lstStyle/>
          <a:p>
            <a:fld id="{CCC8FBB7-AC8E-40BC-A0C4-982B32A9D2A8}" type="slidenum">
              <a:rPr lang="en-US" smtClean="0"/>
              <a:t>26</a:t>
            </a:fld>
            <a:endParaRPr lang="en-US"/>
          </a:p>
        </p:txBody>
      </p:sp>
    </p:spTree>
    <p:extLst>
      <p:ext uri="{BB962C8B-B14F-4D97-AF65-F5344CB8AC3E}">
        <p14:creationId xmlns:p14="http://schemas.microsoft.com/office/powerpoint/2010/main" val="3554710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7/21/2021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7/21/2021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rheumatology.org/Portals/0/Files/ACR%20Recommendations%20for%20the%20Use%20of%20Nonpharmacologic%20and%20Pharmacologic%20Therapies%20in%20OA%20of%20the%20Hand,%20Hip%20and%20Knee.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nysora.com/news/new-addition-to-nysoras-web-app/attachment/le_ipack_anatomy_knee-innervation/"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uptodate.com/contents/musculoskeletal-ultrasound-of-the-knee?search=knee%20ultrasound&amp;source=search_result&amp;selectedTitle=1~150&amp;usage_type=default&amp;display_rank=1#references" TargetMode="External"/><Relationship Id="rId2" Type="http://schemas.openxmlformats.org/officeDocument/2006/relationships/hyperlink" Target="https://essr.org/content-essr/uploads/2016/10/knee.pdf" TargetMode="External"/><Relationship Id="rId1" Type="http://schemas.openxmlformats.org/officeDocument/2006/relationships/slideLayout" Target="../slideLayouts/slideLayout2.xml"/><Relationship Id="rId5" Type="http://schemas.openxmlformats.org/officeDocument/2006/relationships/hyperlink" Target="https://www.ncbi.nlm.nih.gov/entrez/eutils/elink.fcgi?dbfrom=pubmed&amp;retmode=ref&amp;cmd=prlinks&amp;id=20699159" TargetMode="External"/><Relationship Id="rId4" Type="http://schemas.openxmlformats.org/officeDocument/2006/relationships/hyperlink" Target="https://www.aaos.org/globalassets/quality-and-practiceresource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F665E-7480-48B4-9AF7-5B5650B9B9F8}"/>
              </a:ext>
            </a:extLst>
          </p:cNvPr>
          <p:cNvSpPr>
            <a:spLocks noGrp="1"/>
          </p:cNvSpPr>
          <p:nvPr>
            <p:ph type="ctrTitle"/>
          </p:nvPr>
        </p:nvSpPr>
        <p:spPr/>
        <p:txBody>
          <a:bodyPr>
            <a:normAutofit fontScale="90000"/>
          </a:bodyPr>
          <a:lstStyle/>
          <a:p>
            <a:r>
              <a:rPr lang="en-US" dirty="0" smtClean="0"/>
              <a:t>Ultrasound and Interventional Treatment for Knee Pain</a:t>
            </a:r>
            <a:endParaRPr lang="en-US" dirty="0"/>
          </a:p>
        </p:txBody>
      </p:sp>
      <p:sp>
        <p:nvSpPr>
          <p:cNvPr id="3" name="Subtitle 2">
            <a:extLst>
              <a:ext uri="{FF2B5EF4-FFF2-40B4-BE49-F238E27FC236}">
                <a16:creationId xmlns:a16="http://schemas.microsoft.com/office/drawing/2014/main" id="{BE7378D1-A41E-4504-BEDB-6C8543C11C1C}"/>
              </a:ext>
            </a:extLst>
          </p:cNvPr>
          <p:cNvSpPr>
            <a:spLocks noGrp="1"/>
          </p:cNvSpPr>
          <p:nvPr>
            <p:ph type="subTitle" idx="1"/>
          </p:nvPr>
        </p:nvSpPr>
        <p:spPr/>
        <p:txBody>
          <a:bodyPr>
            <a:normAutofit/>
          </a:bodyPr>
          <a:lstStyle/>
          <a:p>
            <a:r>
              <a:rPr lang="en-US" dirty="0" smtClean="0"/>
              <a:t>Bianca Tribuzio, DO</a:t>
            </a:r>
          </a:p>
          <a:p>
            <a:r>
              <a:rPr lang="en-US" dirty="0" smtClean="0"/>
              <a:t>CSPMR 2021</a:t>
            </a:r>
            <a:endParaRPr lang="en-US" dirty="0"/>
          </a:p>
          <a:p>
            <a:endParaRPr lang="en-US" dirty="0"/>
          </a:p>
        </p:txBody>
      </p:sp>
    </p:spTree>
    <p:extLst>
      <p:ext uri="{BB962C8B-B14F-4D97-AF65-F5344CB8AC3E}">
        <p14:creationId xmlns:p14="http://schemas.microsoft.com/office/powerpoint/2010/main" val="1652091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Anterior Knee: Quadriceps Tendon</a:t>
            </a:r>
            <a:endParaRPr lang="en-US" dirty="0"/>
          </a:p>
        </p:txBody>
      </p:sp>
      <p:sp>
        <p:nvSpPr>
          <p:cNvPr id="3" name="Content Placeholder 2"/>
          <p:cNvSpPr>
            <a:spLocks noGrp="1"/>
          </p:cNvSpPr>
          <p:nvPr>
            <p:ph sz="half" idx="1"/>
          </p:nvPr>
        </p:nvSpPr>
        <p:spPr/>
        <p:txBody>
          <a:bodyPr/>
          <a:lstStyle/>
          <a:p>
            <a:r>
              <a:rPr lang="en-US" dirty="0" smtClean="0"/>
              <a:t>Sagittal US, Long access</a:t>
            </a:r>
            <a:endParaRPr lang="en-US" dirty="0"/>
          </a:p>
        </p:txBody>
      </p:sp>
      <p:sp>
        <p:nvSpPr>
          <p:cNvPr id="4" name="Content Placeholder 3"/>
          <p:cNvSpPr>
            <a:spLocks noGrp="1"/>
          </p:cNvSpPr>
          <p:nvPr>
            <p:ph sz="half" idx="2"/>
          </p:nvPr>
        </p:nvSpPr>
        <p:spPr/>
        <p:txBody>
          <a:bodyPr/>
          <a:lstStyle/>
          <a:p>
            <a:r>
              <a:rPr lang="en-US" dirty="0" smtClean="0"/>
              <a:t>Short Access</a:t>
            </a:r>
            <a:endParaRPr lang="en-US" dirty="0"/>
          </a:p>
        </p:txBody>
      </p:sp>
      <p:pic>
        <p:nvPicPr>
          <p:cNvPr id="5" name="Picture 4"/>
          <p:cNvPicPr>
            <a:picLocks noChangeAspect="1"/>
          </p:cNvPicPr>
          <p:nvPr/>
        </p:nvPicPr>
        <p:blipFill>
          <a:blip r:embed="rId2"/>
          <a:stretch>
            <a:fillRect/>
          </a:stretch>
        </p:blipFill>
        <p:spPr>
          <a:xfrm>
            <a:off x="3867912" y="1123837"/>
            <a:ext cx="3752850" cy="1419225"/>
          </a:xfrm>
          <a:prstGeom prst="rect">
            <a:avLst/>
          </a:prstGeom>
        </p:spPr>
      </p:pic>
      <p:pic>
        <p:nvPicPr>
          <p:cNvPr id="6" name="Picture 5"/>
          <p:cNvPicPr>
            <a:picLocks noChangeAspect="1"/>
          </p:cNvPicPr>
          <p:nvPr/>
        </p:nvPicPr>
        <p:blipFill>
          <a:blip r:embed="rId3"/>
          <a:stretch>
            <a:fillRect/>
          </a:stretch>
        </p:blipFill>
        <p:spPr>
          <a:xfrm>
            <a:off x="7943713" y="1123837"/>
            <a:ext cx="3724275" cy="1552575"/>
          </a:xfrm>
          <a:prstGeom prst="rect">
            <a:avLst/>
          </a:prstGeom>
        </p:spPr>
      </p:pic>
      <p:pic>
        <p:nvPicPr>
          <p:cNvPr id="7" name="Picture 6"/>
          <p:cNvPicPr>
            <a:picLocks noChangeAspect="1"/>
          </p:cNvPicPr>
          <p:nvPr/>
        </p:nvPicPr>
        <p:blipFill>
          <a:blip r:embed="rId4"/>
          <a:stretch>
            <a:fillRect/>
          </a:stretch>
        </p:blipFill>
        <p:spPr>
          <a:xfrm>
            <a:off x="5605272" y="3913005"/>
            <a:ext cx="981075" cy="1609725"/>
          </a:xfrm>
          <a:prstGeom prst="rect">
            <a:avLst/>
          </a:prstGeom>
        </p:spPr>
      </p:pic>
      <p:pic>
        <p:nvPicPr>
          <p:cNvPr id="8" name="Picture 7"/>
          <p:cNvPicPr>
            <a:picLocks noChangeAspect="1"/>
          </p:cNvPicPr>
          <p:nvPr/>
        </p:nvPicPr>
        <p:blipFill>
          <a:blip r:embed="rId5"/>
          <a:stretch>
            <a:fillRect/>
          </a:stretch>
        </p:blipFill>
        <p:spPr>
          <a:xfrm>
            <a:off x="8108564" y="3913005"/>
            <a:ext cx="2247900" cy="1162050"/>
          </a:xfrm>
          <a:prstGeom prst="rect">
            <a:avLst/>
          </a:prstGeom>
        </p:spPr>
      </p:pic>
      <p:sp>
        <p:nvSpPr>
          <p:cNvPr id="9" name="TextBox 8"/>
          <p:cNvSpPr txBox="1"/>
          <p:nvPr/>
        </p:nvSpPr>
        <p:spPr>
          <a:xfrm>
            <a:off x="4432663" y="6165669"/>
            <a:ext cx="184731" cy="369332"/>
          </a:xfrm>
          <a:prstGeom prst="rect">
            <a:avLst/>
          </a:prstGeom>
          <a:noFill/>
        </p:spPr>
        <p:txBody>
          <a:bodyPr wrap="none" rtlCol="0">
            <a:spAutoFit/>
          </a:bodyPr>
          <a:lstStyle/>
          <a:p>
            <a:endParaRPr lang="en-US" dirty="0"/>
          </a:p>
        </p:txBody>
      </p:sp>
      <p:sp>
        <p:nvSpPr>
          <p:cNvPr id="10" name="TextBox 9"/>
          <p:cNvSpPr txBox="1"/>
          <p:nvPr/>
        </p:nvSpPr>
        <p:spPr>
          <a:xfrm>
            <a:off x="4397829" y="5989320"/>
            <a:ext cx="6204519" cy="369332"/>
          </a:xfrm>
          <a:prstGeom prst="rect">
            <a:avLst/>
          </a:prstGeom>
          <a:noFill/>
        </p:spPr>
        <p:txBody>
          <a:bodyPr wrap="none" rtlCol="0">
            <a:spAutoFit/>
          </a:bodyPr>
          <a:lstStyle/>
          <a:p>
            <a:r>
              <a:rPr lang="en-US" dirty="0" smtClean="0"/>
              <a:t>ESSR Musculoskeletal Ultrasound Technical Guidelines for Knee</a:t>
            </a:r>
            <a:endParaRPr lang="en-US" dirty="0"/>
          </a:p>
        </p:txBody>
      </p:sp>
    </p:spTree>
    <p:extLst>
      <p:ext uri="{BB962C8B-B14F-4D97-AF65-F5344CB8AC3E}">
        <p14:creationId xmlns:p14="http://schemas.microsoft.com/office/powerpoint/2010/main" val="2798762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Anterior Knee:</a:t>
            </a:r>
            <a:br>
              <a:rPr lang="en-US" dirty="0" smtClean="0"/>
            </a:br>
            <a:r>
              <a:rPr lang="en-US" dirty="0" smtClean="0"/>
              <a:t>Patella, Patella Tendon</a:t>
            </a:r>
            <a:endParaRPr lang="en-US" dirty="0"/>
          </a:p>
        </p:txBody>
      </p:sp>
      <p:sp>
        <p:nvSpPr>
          <p:cNvPr id="3" name="Content Placeholder 2"/>
          <p:cNvSpPr>
            <a:spLocks noGrp="1"/>
          </p:cNvSpPr>
          <p:nvPr>
            <p:ph sz="half" idx="1"/>
          </p:nvPr>
        </p:nvSpPr>
        <p:spPr/>
        <p:txBody>
          <a:bodyPr/>
          <a:lstStyle/>
          <a:p>
            <a:r>
              <a:rPr lang="en-US"/>
              <a:t>ESSR Musculoskeletal Ultrasound Technical Guidelines</a:t>
            </a:r>
            <a:endParaRPr lang="en-US" dirty="0"/>
          </a:p>
        </p:txBody>
      </p:sp>
      <p:sp>
        <p:nvSpPr>
          <p:cNvPr id="4" name="Content Placeholder 3"/>
          <p:cNvSpPr>
            <a:spLocks noGrp="1"/>
          </p:cNvSpPr>
          <p:nvPr>
            <p:ph sz="half" idx="2"/>
          </p:nvPr>
        </p:nvSpPr>
        <p:spPr/>
        <p:txBody>
          <a:bodyPr/>
          <a:lstStyle/>
          <a:p>
            <a:r>
              <a:rPr lang="en-US" dirty="0" smtClean="0"/>
              <a:t>Short Access</a:t>
            </a:r>
            <a:endParaRPr lang="en-US" dirty="0"/>
          </a:p>
        </p:txBody>
      </p:sp>
      <p:pic>
        <p:nvPicPr>
          <p:cNvPr id="5" name="Picture 4"/>
          <p:cNvPicPr>
            <a:picLocks noChangeAspect="1"/>
          </p:cNvPicPr>
          <p:nvPr/>
        </p:nvPicPr>
        <p:blipFill>
          <a:blip r:embed="rId2"/>
          <a:stretch>
            <a:fillRect/>
          </a:stretch>
        </p:blipFill>
        <p:spPr>
          <a:xfrm>
            <a:off x="3867912" y="1192257"/>
            <a:ext cx="3695700" cy="1390650"/>
          </a:xfrm>
          <a:prstGeom prst="rect">
            <a:avLst/>
          </a:prstGeom>
        </p:spPr>
      </p:pic>
      <p:pic>
        <p:nvPicPr>
          <p:cNvPr id="6" name="Picture 5"/>
          <p:cNvPicPr>
            <a:picLocks noChangeAspect="1"/>
          </p:cNvPicPr>
          <p:nvPr/>
        </p:nvPicPr>
        <p:blipFill>
          <a:blip r:embed="rId3"/>
          <a:stretch>
            <a:fillRect/>
          </a:stretch>
        </p:blipFill>
        <p:spPr>
          <a:xfrm>
            <a:off x="8039100" y="1363707"/>
            <a:ext cx="2333625" cy="1047750"/>
          </a:xfrm>
          <a:prstGeom prst="rect">
            <a:avLst/>
          </a:prstGeom>
        </p:spPr>
      </p:pic>
      <p:pic>
        <p:nvPicPr>
          <p:cNvPr id="7" name="Picture 6"/>
          <p:cNvPicPr>
            <a:picLocks noChangeAspect="1"/>
          </p:cNvPicPr>
          <p:nvPr/>
        </p:nvPicPr>
        <p:blipFill>
          <a:blip r:embed="rId4"/>
          <a:stretch>
            <a:fillRect/>
          </a:stretch>
        </p:blipFill>
        <p:spPr>
          <a:xfrm>
            <a:off x="5396729" y="4075884"/>
            <a:ext cx="771525" cy="1162050"/>
          </a:xfrm>
          <a:prstGeom prst="rect">
            <a:avLst/>
          </a:prstGeom>
        </p:spPr>
      </p:pic>
      <p:pic>
        <p:nvPicPr>
          <p:cNvPr id="8" name="Picture 7"/>
          <p:cNvPicPr>
            <a:picLocks noChangeAspect="1"/>
          </p:cNvPicPr>
          <p:nvPr/>
        </p:nvPicPr>
        <p:blipFill>
          <a:blip r:embed="rId5"/>
          <a:stretch>
            <a:fillRect/>
          </a:stretch>
        </p:blipFill>
        <p:spPr>
          <a:xfrm>
            <a:off x="8592774" y="4148274"/>
            <a:ext cx="771525" cy="895350"/>
          </a:xfrm>
          <a:prstGeom prst="rect">
            <a:avLst/>
          </a:prstGeom>
        </p:spPr>
      </p:pic>
      <p:pic>
        <p:nvPicPr>
          <p:cNvPr id="9" name="Picture 8"/>
          <p:cNvPicPr>
            <a:picLocks noChangeAspect="1"/>
          </p:cNvPicPr>
          <p:nvPr/>
        </p:nvPicPr>
        <p:blipFill>
          <a:blip r:embed="rId6"/>
          <a:stretch>
            <a:fillRect/>
          </a:stretch>
        </p:blipFill>
        <p:spPr>
          <a:xfrm>
            <a:off x="7760017" y="2582907"/>
            <a:ext cx="3590925" cy="361950"/>
          </a:xfrm>
          <a:prstGeom prst="rect">
            <a:avLst/>
          </a:prstGeom>
        </p:spPr>
      </p:pic>
      <p:sp>
        <p:nvSpPr>
          <p:cNvPr id="10" name="TextBox 9"/>
          <p:cNvSpPr txBox="1"/>
          <p:nvPr/>
        </p:nvSpPr>
        <p:spPr>
          <a:xfrm>
            <a:off x="4354286" y="5989320"/>
            <a:ext cx="6204519" cy="369332"/>
          </a:xfrm>
          <a:prstGeom prst="rect">
            <a:avLst/>
          </a:prstGeom>
          <a:noFill/>
        </p:spPr>
        <p:txBody>
          <a:bodyPr wrap="none" rtlCol="0">
            <a:spAutoFit/>
          </a:bodyPr>
          <a:lstStyle/>
          <a:p>
            <a:r>
              <a:rPr lang="en-US" dirty="0"/>
              <a:t>ESSR Musculoskeletal Ultrasound Technical </a:t>
            </a:r>
            <a:r>
              <a:rPr lang="en-US" dirty="0" smtClean="0"/>
              <a:t>Guidelines for Knee</a:t>
            </a:r>
            <a:endParaRPr lang="en-US" dirty="0"/>
          </a:p>
        </p:txBody>
      </p:sp>
    </p:spTree>
    <p:extLst>
      <p:ext uri="{BB962C8B-B14F-4D97-AF65-F5344CB8AC3E}">
        <p14:creationId xmlns:p14="http://schemas.microsoft.com/office/powerpoint/2010/main" val="4003544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Signs of tendinosis</a:t>
            </a:r>
            <a:endParaRPr lang="en-US" dirty="0"/>
          </a:p>
        </p:txBody>
      </p:sp>
      <p:sp>
        <p:nvSpPr>
          <p:cNvPr id="3" name="Content Placeholder 2"/>
          <p:cNvSpPr>
            <a:spLocks noGrp="1"/>
          </p:cNvSpPr>
          <p:nvPr>
            <p:ph sz="half" idx="1"/>
          </p:nvPr>
        </p:nvSpPr>
        <p:spPr/>
        <p:txBody>
          <a:bodyPr/>
          <a:lstStyle/>
          <a:p>
            <a:r>
              <a:rPr lang="en-US" dirty="0" smtClean="0"/>
              <a:t>Hypoechoic swelling</a:t>
            </a:r>
          </a:p>
          <a:p>
            <a:r>
              <a:rPr lang="en-US" dirty="0" err="1" smtClean="0"/>
              <a:t>Neovascular</a:t>
            </a:r>
            <a:r>
              <a:rPr lang="en-US" dirty="0" smtClean="0"/>
              <a:t> changes seen with </a:t>
            </a:r>
            <a:r>
              <a:rPr lang="en-US" dirty="0" err="1" smtClean="0"/>
              <a:t>doppler</a:t>
            </a:r>
            <a:endParaRPr lang="en-US" dirty="0"/>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41107802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Medial Knee</a:t>
            </a:r>
            <a:endParaRPr lang="en-US" dirty="0"/>
          </a:p>
        </p:txBody>
      </p:sp>
      <p:sp>
        <p:nvSpPr>
          <p:cNvPr id="6" name="Content Placeholder 5"/>
          <p:cNvSpPr>
            <a:spLocks noGrp="1"/>
          </p:cNvSpPr>
          <p:nvPr>
            <p:ph idx="1"/>
          </p:nvPr>
        </p:nvSpPr>
        <p:spPr/>
        <p:txBody>
          <a:bodyPr/>
          <a:lstStyle/>
          <a:p>
            <a:r>
              <a:rPr lang="en-US" dirty="0"/>
              <a:t>Bring hip into external rotation with knee flexed 20-30 degrees. </a:t>
            </a:r>
          </a:p>
          <a:p>
            <a:r>
              <a:rPr lang="en-US" dirty="0"/>
              <a:t>Scan the following:</a:t>
            </a:r>
          </a:p>
          <a:p>
            <a:r>
              <a:rPr lang="en-US" dirty="0" smtClean="0"/>
              <a:t> </a:t>
            </a:r>
            <a:r>
              <a:rPr lang="en-US" dirty="0"/>
              <a:t>Medial Collateral Ligament</a:t>
            </a:r>
          </a:p>
          <a:p>
            <a:r>
              <a:rPr lang="en-US" dirty="0"/>
              <a:t>Body of Medial Meniscus</a:t>
            </a:r>
          </a:p>
          <a:p>
            <a:r>
              <a:rPr lang="en-US" dirty="0"/>
              <a:t>Pes Anserine tendons and bursa</a:t>
            </a:r>
          </a:p>
          <a:p>
            <a:endParaRPr lang="en-US" dirty="0"/>
          </a:p>
        </p:txBody>
      </p:sp>
      <p:sp>
        <p:nvSpPr>
          <p:cNvPr id="4" name="Content Placeholder 3"/>
          <p:cNvSpPr>
            <a:spLocks noGrp="1"/>
          </p:cNvSpPr>
          <p:nvPr>
            <p:ph sz="half" idx="4294967295"/>
          </p:nvPr>
        </p:nvSpPr>
        <p:spPr>
          <a:xfrm>
            <a:off x="8716963" y="868363"/>
            <a:ext cx="3475037" cy="5121275"/>
          </a:xfrm>
        </p:spPr>
        <p:txBody>
          <a:bodyPr/>
          <a:lstStyle/>
          <a:p>
            <a:endParaRPr lang="en-US" dirty="0"/>
          </a:p>
        </p:txBody>
      </p:sp>
    </p:spTree>
    <p:extLst>
      <p:ext uri="{BB962C8B-B14F-4D97-AF65-F5344CB8AC3E}">
        <p14:creationId xmlns:p14="http://schemas.microsoft.com/office/powerpoint/2010/main" val="15524349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Medial Knee:</a:t>
            </a:r>
            <a:br>
              <a:rPr lang="en-US" dirty="0" smtClean="0"/>
            </a:br>
            <a:r>
              <a:rPr lang="en-US" dirty="0" smtClean="0"/>
              <a:t>Medial Collateral Ligament</a:t>
            </a:r>
            <a:endParaRPr lang="en-US" dirty="0"/>
          </a:p>
        </p:txBody>
      </p:sp>
      <p:sp>
        <p:nvSpPr>
          <p:cNvPr id="3" name="Content Placeholder 2"/>
          <p:cNvSpPr>
            <a:spLocks noGrp="1"/>
          </p:cNvSpPr>
          <p:nvPr>
            <p:ph idx="1"/>
          </p:nvPr>
        </p:nvSpPr>
        <p:spPr/>
        <p:txBody>
          <a:bodyPr/>
          <a:lstStyle/>
          <a:p>
            <a:r>
              <a:rPr lang="en-US" dirty="0" smtClean="0"/>
              <a:t>With leg externally rotated, Long access view.</a:t>
            </a:r>
          </a:p>
          <a:p>
            <a:r>
              <a:rPr lang="en-US" dirty="0" smtClean="0"/>
              <a:t>Note distal MCL insertion to pes anserine tendons</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4080237" y="864108"/>
            <a:ext cx="4362450" cy="1266825"/>
          </a:xfrm>
          <a:prstGeom prst="rect">
            <a:avLst/>
          </a:prstGeom>
        </p:spPr>
      </p:pic>
      <p:pic>
        <p:nvPicPr>
          <p:cNvPr id="5" name="Picture 4"/>
          <p:cNvPicPr>
            <a:picLocks noChangeAspect="1"/>
          </p:cNvPicPr>
          <p:nvPr/>
        </p:nvPicPr>
        <p:blipFill>
          <a:blip r:embed="rId3"/>
          <a:stretch>
            <a:fillRect/>
          </a:stretch>
        </p:blipFill>
        <p:spPr>
          <a:xfrm>
            <a:off x="4877072" y="4175896"/>
            <a:ext cx="1619250" cy="962025"/>
          </a:xfrm>
          <a:prstGeom prst="rect">
            <a:avLst/>
          </a:prstGeom>
        </p:spPr>
      </p:pic>
      <p:pic>
        <p:nvPicPr>
          <p:cNvPr id="6" name="Picture 5"/>
          <p:cNvPicPr>
            <a:picLocks noChangeAspect="1"/>
          </p:cNvPicPr>
          <p:nvPr/>
        </p:nvPicPr>
        <p:blipFill>
          <a:blip r:embed="rId4"/>
          <a:stretch>
            <a:fillRect/>
          </a:stretch>
        </p:blipFill>
        <p:spPr>
          <a:xfrm>
            <a:off x="4080237" y="2130933"/>
            <a:ext cx="7357797" cy="454887"/>
          </a:xfrm>
          <a:prstGeom prst="rect">
            <a:avLst/>
          </a:prstGeom>
        </p:spPr>
      </p:pic>
      <p:sp>
        <p:nvSpPr>
          <p:cNvPr id="7" name="TextBox 6"/>
          <p:cNvSpPr txBox="1"/>
          <p:nvPr/>
        </p:nvSpPr>
        <p:spPr>
          <a:xfrm>
            <a:off x="4432663" y="6165669"/>
            <a:ext cx="6204519" cy="646331"/>
          </a:xfrm>
          <a:prstGeom prst="rect">
            <a:avLst/>
          </a:prstGeom>
          <a:noFill/>
        </p:spPr>
        <p:txBody>
          <a:bodyPr wrap="none" rtlCol="0">
            <a:spAutoFit/>
          </a:bodyPr>
          <a:lstStyle/>
          <a:p>
            <a:r>
              <a:rPr lang="en-US" dirty="0"/>
              <a:t>ESSR Musculoskeletal Ultrasound Technical </a:t>
            </a:r>
            <a:r>
              <a:rPr lang="en-US" dirty="0" smtClean="0"/>
              <a:t>Guidelines for Knee</a:t>
            </a:r>
            <a:endParaRPr lang="en-US" dirty="0"/>
          </a:p>
          <a:p>
            <a:endParaRPr lang="en-US" dirty="0"/>
          </a:p>
        </p:txBody>
      </p:sp>
    </p:spTree>
    <p:extLst>
      <p:ext uri="{BB962C8B-B14F-4D97-AF65-F5344CB8AC3E}">
        <p14:creationId xmlns:p14="http://schemas.microsoft.com/office/powerpoint/2010/main" val="2947934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Lateral Knee</a:t>
            </a:r>
            <a:endParaRPr lang="en-US" dirty="0"/>
          </a:p>
        </p:txBody>
      </p:sp>
      <p:sp>
        <p:nvSpPr>
          <p:cNvPr id="3" name="Content Placeholder 2"/>
          <p:cNvSpPr>
            <a:spLocks noGrp="1"/>
          </p:cNvSpPr>
          <p:nvPr>
            <p:ph idx="1"/>
          </p:nvPr>
        </p:nvSpPr>
        <p:spPr/>
        <p:txBody>
          <a:bodyPr/>
          <a:lstStyle/>
          <a:p>
            <a:r>
              <a:rPr lang="en-US" dirty="0"/>
              <a:t>Bring hip into </a:t>
            </a:r>
            <a:r>
              <a:rPr lang="en-US" dirty="0" smtClean="0"/>
              <a:t>internal rotation with </a:t>
            </a:r>
            <a:r>
              <a:rPr lang="en-US" dirty="0"/>
              <a:t>knee flexed 20-30 degrees. </a:t>
            </a:r>
          </a:p>
          <a:p>
            <a:r>
              <a:rPr lang="en-US" dirty="0"/>
              <a:t>Scan the following:</a:t>
            </a:r>
          </a:p>
          <a:p>
            <a:r>
              <a:rPr lang="en-US" dirty="0"/>
              <a:t> </a:t>
            </a:r>
            <a:r>
              <a:rPr lang="en-US" dirty="0" smtClean="0"/>
              <a:t>iliotibial band</a:t>
            </a:r>
          </a:p>
          <a:p>
            <a:r>
              <a:rPr lang="en-US" dirty="0" smtClean="0"/>
              <a:t>Lateral collateral ligament, biceps </a:t>
            </a:r>
            <a:r>
              <a:rPr lang="en-US" dirty="0" err="1" smtClean="0"/>
              <a:t>femoris</a:t>
            </a:r>
            <a:r>
              <a:rPr lang="en-US" dirty="0" smtClean="0"/>
              <a:t> tendon</a:t>
            </a:r>
          </a:p>
          <a:p>
            <a:r>
              <a:rPr lang="en-US" dirty="0" smtClean="0"/>
              <a:t>Common peroneal nerve</a:t>
            </a:r>
          </a:p>
          <a:p>
            <a:r>
              <a:rPr lang="en-US" dirty="0" smtClean="0"/>
              <a:t>Popliteus</a:t>
            </a:r>
          </a:p>
          <a:p>
            <a:r>
              <a:rPr lang="en-US" dirty="0" smtClean="0"/>
              <a:t>Lateral meniscus</a:t>
            </a:r>
            <a:endParaRPr lang="en-US" dirty="0"/>
          </a:p>
          <a:p>
            <a:endParaRPr lang="en-US" dirty="0"/>
          </a:p>
        </p:txBody>
      </p:sp>
    </p:spTree>
    <p:extLst>
      <p:ext uri="{BB962C8B-B14F-4D97-AF65-F5344CB8AC3E}">
        <p14:creationId xmlns:p14="http://schemas.microsoft.com/office/powerpoint/2010/main" val="1793313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band</a:t>
            </a:r>
            <a:endParaRPr lang="en-US" dirty="0"/>
          </a:p>
        </p:txBody>
      </p:sp>
      <p:sp>
        <p:nvSpPr>
          <p:cNvPr id="3" name="Content Placeholder 2"/>
          <p:cNvSpPr>
            <a:spLocks noGrp="1"/>
          </p:cNvSpPr>
          <p:nvPr>
            <p:ph idx="1"/>
          </p:nvPr>
        </p:nvSpPr>
        <p:spPr/>
        <p:txBody>
          <a:bodyPr/>
          <a:lstStyle/>
          <a:p>
            <a:r>
              <a:rPr lang="en-US" dirty="0" smtClean="0"/>
              <a:t>IT band, best examined in long axis.</a:t>
            </a:r>
            <a:endParaRPr lang="en-US" dirty="0"/>
          </a:p>
        </p:txBody>
      </p:sp>
      <p:pic>
        <p:nvPicPr>
          <p:cNvPr id="5" name="Picture 4"/>
          <p:cNvPicPr>
            <a:picLocks noChangeAspect="1"/>
          </p:cNvPicPr>
          <p:nvPr/>
        </p:nvPicPr>
        <p:blipFill>
          <a:blip r:embed="rId2"/>
          <a:stretch>
            <a:fillRect/>
          </a:stretch>
        </p:blipFill>
        <p:spPr>
          <a:xfrm>
            <a:off x="4630782" y="4002133"/>
            <a:ext cx="1676400" cy="1257300"/>
          </a:xfrm>
          <a:prstGeom prst="rect">
            <a:avLst/>
          </a:prstGeom>
        </p:spPr>
      </p:pic>
      <p:pic>
        <p:nvPicPr>
          <p:cNvPr id="6" name="Picture 5"/>
          <p:cNvPicPr>
            <a:picLocks noChangeAspect="1"/>
          </p:cNvPicPr>
          <p:nvPr/>
        </p:nvPicPr>
        <p:blipFill>
          <a:blip r:embed="rId3"/>
          <a:stretch>
            <a:fillRect/>
          </a:stretch>
        </p:blipFill>
        <p:spPr>
          <a:xfrm>
            <a:off x="4073569" y="1242495"/>
            <a:ext cx="5581633" cy="1487642"/>
          </a:xfrm>
          <a:prstGeom prst="rect">
            <a:avLst/>
          </a:prstGeom>
        </p:spPr>
      </p:pic>
      <p:pic>
        <p:nvPicPr>
          <p:cNvPr id="7" name="Picture 6"/>
          <p:cNvPicPr>
            <a:picLocks noChangeAspect="1"/>
          </p:cNvPicPr>
          <p:nvPr/>
        </p:nvPicPr>
        <p:blipFill>
          <a:blip r:embed="rId4"/>
          <a:stretch>
            <a:fillRect/>
          </a:stretch>
        </p:blipFill>
        <p:spPr>
          <a:xfrm>
            <a:off x="4630782" y="2690030"/>
            <a:ext cx="4343810" cy="496435"/>
          </a:xfrm>
          <a:prstGeom prst="rect">
            <a:avLst/>
          </a:prstGeom>
        </p:spPr>
      </p:pic>
      <p:sp>
        <p:nvSpPr>
          <p:cNvPr id="8" name="TextBox 7"/>
          <p:cNvSpPr txBox="1"/>
          <p:nvPr/>
        </p:nvSpPr>
        <p:spPr>
          <a:xfrm>
            <a:off x="4741817" y="6139543"/>
            <a:ext cx="6204519" cy="646331"/>
          </a:xfrm>
          <a:prstGeom prst="rect">
            <a:avLst/>
          </a:prstGeom>
          <a:noFill/>
        </p:spPr>
        <p:txBody>
          <a:bodyPr wrap="none" rtlCol="0">
            <a:spAutoFit/>
          </a:bodyPr>
          <a:lstStyle/>
          <a:p>
            <a:r>
              <a:rPr lang="en-US" dirty="0"/>
              <a:t>ESSR Musculoskeletal Ultrasound Technical Guidelines for Knee</a:t>
            </a:r>
          </a:p>
          <a:p>
            <a:endParaRPr lang="en-US" dirty="0"/>
          </a:p>
        </p:txBody>
      </p:sp>
    </p:spTree>
    <p:extLst>
      <p:ext uri="{BB962C8B-B14F-4D97-AF65-F5344CB8AC3E}">
        <p14:creationId xmlns:p14="http://schemas.microsoft.com/office/powerpoint/2010/main" val="36046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Lateral Collateral Ligament</a:t>
            </a:r>
            <a:endParaRPr lang="en-US" dirty="0"/>
          </a:p>
        </p:txBody>
      </p:sp>
      <p:sp>
        <p:nvSpPr>
          <p:cNvPr id="3" name="Content Placeholder 2"/>
          <p:cNvSpPr>
            <a:spLocks noGrp="1"/>
          </p:cNvSpPr>
          <p:nvPr>
            <p:ph idx="1"/>
          </p:nvPr>
        </p:nvSpPr>
        <p:spPr/>
        <p:txBody>
          <a:bodyPr/>
          <a:lstStyle/>
          <a:p>
            <a:r>
              <a:rPr lang="en-US" dirty="0" smtClean="0"/>
              <a:t>Find bony landmark of fibular head. </a:t>
            </a:r>
            <a:endParaRPr lang="en-US" dirty="0"/>
          </a:p>
        </p:txBody>
      </p:sp>
      <p:pic>
        <p:nvPicPr>
          <p:cNvPr id="4" name="Picture 3"/>
          <p:cNvPicPr>
            <a:picLocks noChangeAspect="1"/>
          </p:cNvPicPr>
          <p:nvPr/>
        </p:nvPicPr>
        <p:blipFill>
          <a:blip r:embed="rId2"/>
          <a:stretch>
            <a:fillRect/>
          </a:stretch>
        </p:blipFill>
        <p:spPr>
          <a:xfrm>
            <a:off x="4125277" y="864108"/>
            <a:ext cx="4124325" cy="1733550"/>
          </a:xfrm>
          <a:prstGeom prst="rect">
            <a:avLst/>
          </a:prstGeom>
        </p:spPr>
      </p:pic>
      <p:pic>
        <p:nvPicPr>
          <p:cNvPr id="5" name="Picture 4"/>
          <p:cNvPicPr>
            <a:picLocks noChangeAspect="1"/>
          </p:cNvPicPr>
          <p:nvPr/>
        </p:nvPicPr>
        <p:blipFill>
          <a:blip r:embed="rId3"/>
          <a:stretch>
            <a:fillRect/>
          </a:stretch>
        </p:blipFill>
        <p:spPr>
          <a:xfrm>
            <a:off x="4886053" y="3926205"/>
            <a:ext cx="1714500" cy="1200150"/>
          </a:xfrm>
          <a:prstGeom prst="rect">
            <a:avLst/>
          </a:prstGeom>
        </p:spPr>
      </p:pic>
      <p:pic>
        <p:nvPicPr>
          <p:cNvPr id="6" name="Picture 5"/>
          <p:cNvPicPr>
            <a:picLocks noChangeAspect="1"/>
          </p:cNvPicPr>
          <p:nvPr/>
        </p:nvPicPr>
        <p:blipFill>
          <a:blip r:embed="rId4"/>
          <a:stretch>
            <a:fillRect/>
          </a:stretch>
        </p:blipFill>
        <p:spPr>
          <a:xfrm>
            <a:off x="8227286" y="2118931"/>
            <a:ext cx="2000250" cy="762000"/>
          </a:xfrm>
          <a:prstGeom prst="rect">
            <a:avLst/>
          </a:prstGeom>
        </p:spPr>
      </p:pic>
      <p:sp>
        <p:nvSpPr>
          <p:cNvPr id="7" name="TextBox 6"/>
          <p:cNvSpPr txBox="1"/>
          <p:nvPr/>
        </p:nvSpPr>
        <p:spPr>
          <a:xfrm>
            <a:off x="4689566" y="5984748"/>
            <a:ext cx="6204519" cy="646331"/>
          </a:xfrm>
          <a:prstGeom prst="rect">
            <a:avLst/>
          </a:prstGeom>
          <a:noFill/>
        </p:spPr>
        <p:txBody>
          <a:bodyPr wrap="none" rtlCol="0">
            <a:spAutoFit/>
          </a:bodyPr>
          <a:lstStyle/>
          <a:p>
            <a:r>
              <a:rPr lang="en-US" dirty="0"/>
              <a:t>ESSR Musculoskeletal Ultrasound Technical Guidelines for Knee</a:t>
            </a:r>
          </a:p>
          <a:p>
            <a:endParaRPr lang="en-US" dirty="0"/>
          </a:p>
        </p:txBody>
      </p:sp>
    </p:spTree>
    <p:extLst>
      <p:ext uri="{BB962C8B-B14F-4D97-AF65-F5344CB8AC3E}">
        <p14:creationId xmlns:p14="http://schemas.microsoft.com/office/powerpoint/2010/main" val="1135495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Posterior Knee</a:t>
            </a:r>
            <a:endParaRPr lang="en-US" dirty="0"/>
          </a:p>
        </p:txBody>
      </p:sp>
      <p:sp>
        <p:nvSpPr>
          <p:cNvPr id="3" name="Content Placeholder 2"/>
          <p:cNvSpPr>
            <a:spLocks noGrp="1"/>
          </p:cNvSpPr>
          <p:nvPr>
            <p:ph idx="1"/>
          </p:nvPr>
        </p:nvSpPr>
        <p:spPr/>
        <p:txBody>
          <a:bodyPr/>
          <a:lstStyle/>
          <a:p>
            <a:r>
              <a:rPr lang="en-US" dirty="0" smtClean="0"/>
              <a:t>Patient prone, pillow under patella. </a:t>
            </a:r>
            <a:endParaRPr lang="en-US" dirty="0"/>
          </a:p>
          <a:p>
            <a:r>
              <a:rPr lang="en-US" dirty="0" smtClean="0"/>
              <a:t>Scan Following structures:</a:t>
            </a:r>
          </a:p>
          <a:p>
            <a:pPr lvl="1"/>
            <a:r>
              <a:rPr lang="en-US" dirty="0" smtClean="0"/>
              <a:t>Baker’s cyst (Semimembranosus-gastrocnemius bursa)</a:t>
            </a:r>
          </a:p>
          <a:p>
            <a:pPr lvl="1"/>
            <a:r>
              <a:rPr lang="en-US" dirty="0" smtClean="0"/>
              <a:t>Neurovascular</a:t>
            </a:r>
          </a:p>
          <a:p>
            <a:pPr lvl="1"/>
            <a:r>
              <a:rPr lang="en-US" dirty="0" smtClean="0"/>
              <a:t>Posterior horn medial and lateral meniscus</a:t>
            </a:r>
          </a:p>
          <a:p>
            <a:pPr lvl="1"/>
            <a:r>
              <a:rPr lang="en-US" dirty="0" smtClean="0"/>
              <a:t>PCL insertion</a:t>
            </a:r>
          </a:p>
          <a:p>
            <a:endParaRPr lang="en-US" dirty="0"/>
          </a:p>
        </p:txBody>
      </p:sp>
    </p:spTree>
    <p:extLst>
      <p:ext uri="{BB962C8B-B14F-4D97-AF65-F5344CB8AC3E}">
        <p14:creationId xmlns:p14="http://schemas.microsoft.com/office/powerpoint/2010/main" val="1524992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Baker’s Cyst</a:t>
            </a:r>
            <a:endParaRPr lang="en-US" dirty="0"/>
          </a:p>
        </p:txBody>
      </p:sp>
      <p:sp>
        <p:nvSpPr>
          <p:cNvPr id="3" name="Content Placeholder 2"/>
          <p:cNvSpPr>
            <a:spLocks noGrp="1"/>
          </p:cNvSpPr>
          <p:nvPr>
            <p:ph idx="1"/>
          </p:nvPr>
        </p:nvSpPr>
        <p:spPr/>
        <p:txBody>
          <a:bodyPr/>
          <a:lstStyle/>
          <a:p>
            <a:r>
              <a:rPr lang="en-US" dirty="0" smtClean="0"/>
              <a:t>Medial Gastrocnemius muscle</a:t>
            </a:r>
          </a:p>
          <a:p>
            <a:r>
              <a:rPr lang="en-US" dirty="0" err="1" smtClean="0"/>
              <a:t>Semimembranosis</a:t>
            </a:r>
            <a:r>
              <a:rPr lang="en-US" dirty="0" smtClean="0"/>
              <a:t> tendon</a:t>
            </a:r>
          </a:p>
        </p:txBody>
      </p:sp>
      <p:pic>
        <p:nvPicPr>
          <p:cNvPr id="4" name="Picture 3"/>
          <p:cNvPicPr>
            <a:picLocks noChangeAspect="1"/>
          </p:cNvPicPr>
          <p:nvPr/>
        </p:nvPicPr>
        <p:blipFill>
          <a:blip r:embed="rId2"/>
          <a:stretch>
            <a:fillRect/>
          </a:stretch>
        </p:blipFill>
        <p:spPr>
          <a:xfrm>
            <a:off x="4888230" y="4058145"/>
            <a:ext cx="952500" cy="1666875"/>
          </a:xfrm>
          <a:prstGeom prst="rect">
            <a:avLst/>
          </a:prstGeom>
        </p:spPr>
      </p:pic>
      <p:pic>
        <p:nvPicPr>
          <p:cNvPr id="6" name="Picture 5"/>
          <p:cNvPicPr>
            <a:picLocks noChangeAspect="1"/>
          </p:cNvPicPr>
          <p:nvPr/>
        </p:nvPicPr>
        <p:blipFill>
          <a:blip r:embed="rId3"/>
          <a:stretch>
            <a:fillRect/>
          </a:stretch>
        </p:blipFill>
        <p:spPr>
          <a:xfrm>
            <a:off x="3869268" y="724580"/>
            <a:ext cx="6105525" cy="2143125"/>
          </a:xfrm>
          <a:prstGeom prst="rect">
            <a:avLst/>
          </a:prstGeom>
        </p:spPr>
      </p:pic>
      <p:sp>
        <p:nvSpPr>
          <p:cNvPr id="9" name="TextBox 8"/>
          <p:cNvSpPr txBox="1"/>
          <p:nvPr/>
        </p:nvSpPr>
        <p:spPr>
          <a:xfrm>
            <a:off x="4062548" y="5929946"/>
            <a:ext cx="6204519" cy="369332"/>
          </a:xfrm>
          <a:prstGeom prst="rect">
            <a:avLst/>
          </a:prstGeom>
          <a:noFill/>
        </p:spPr>
        <p:txBody>
          <a:bodyPr wrap="none" rtlCol="0">
            <a:spAutoFit/>
          </a:bodyPr>
          <a:lstStyle/>
          <a:p>
            <a:r>
              <a:rPr lang="en-US" dirty="0"/>
              <a:t>ESSR Musculoskeletal Ultrasound Technical Guidelines for </a:t>
            </a:r>
            <a:r>
              <a:rPr lang="en-US" dirty="0" smtClean="0"/>
              <a:t>Knee</a:t>
            </a:r>
            <a:endParaRPr lang="en-US" dirty="0"/>
          </a:p>
        </p:txBody>
      </p:sp>
      <p:sp>
        <p:nvSpPr>
          <p:cNvPr id="10" name="TextBox 9"/>
          <p:cNvSpPr txBox="1"/>
          <p:nvPr/>
        </p:nvSpPr>
        <p:spPr>
          <a:xfrm>
            <a:off x="4062548" y="6217920"/>
            <a:ext cx="6753499" cy="369332"/>
          </a:xfrm>
          <a:prstGeom prst="rect">
            <a:avLst/>
          </a:prstGeom>
          <a:noFill/>
        </p:spPr>
        <p:txBody>
          <a:bodyPr wrap="square" rtlCol="0">
            <a:spAutoFit/>
          </a:bodyPr>
          <a:lstStyle/>
          <a:p>
            <a:r>
              <a:rPr lang="en-US" dirty="0" smtClean="0"/>
              <a:t>Jon Halperin Musculoskeletal Ultrasound of the Knee, Foot, and Ankle</a:t>
            </a:r>
            <a:endParaRPr lang="en-US" dirty="0"/>
          </a:p>
        </p:txBody>
      </p:sp>
    </p:spTree>
    <p:extLst>
      <p:ext uri="{BB962C8B-B14F-4D97-AF65-F5344CB8AC3E}">
        <p14:creationId xmlns:p14="http://schemas.microsoft.com/office/powerpoint/2010/main" val="2973738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C0F83-F6EB-452A-8185-1B7839556759}"/>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2947955F-7DE6-44B1-AA2F-936CA7F2A22F}"/>
              </a:ext>
            </a:extLst>
          </p:cNvPr>
          <p:cNvSpPr>
            <a:spLocks noGrp="1"/>
          </p:cNvSpPr>
          <p:nvPr>
            <p:ph idx="1"/>
          </p:nvPr>
        </p:nvSpPr>
        <p:spPr/>
        <p:txBody>
          <a:bodyPr/>
          <a:lstStyle/>
          <a:p>
            <a:r>
              <a:rPr lang="en-US" dirty="0" smtClean="0"/>
              <a:t>No relevant disclosures</a:t>
            </a:r>
            <a:endParaRPr lang="en-US" dirty="0"/>
          </a:p>
        </p:txBody>
      </p:sp>
    </p:spTree>
    <p:extLst>
      <p:ext uri="{BB962C8B-B14F-4D97-AF65-F5344CB8AC3E}">
        <p14:creationId xmlns:p14="http://schemas.microsoft.com/office/powerpoint/2010/main" val="25895735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Peroneal Nerve</a:t>
            </a:r>
            <a:endParaRPr lang="en-US" dirty="0"/>
          </a:p>
        </p:txBody>
      </p:sp>
      <p:sp>
        <p:nvSpPr>
          <p:cNvPr id="3" name="Content Placeholder 2"/>
          <p:cNvSpPr>
            <a:spLocks noGrp="1"/>
          </p:cNvSpPr>
          <p:nvPr>
            <p:ph idx="1"/>
          </p:nvPr>
        </p:nvSpPr>
        <p:spPr/>
        <p:txBody>
          <a:bodyPr/>
          <a:lstStyle/>
          <a:p>
            <a:r>
              <a:rPr lang="en-US" dirty="0" smtClean="0"/>
              <a:t>Start with origin of common peroneal from sciatic nerve following distally. </a:t>
            </a:r>
          </a:p>
          <a:p>
            <a:r>
              <a:rPr lang="en-US" dirty="0" smtClean="0"/>
              <a:t>Peroneal nerve is posterior to biceps </a:t>
            </a:r>
            <a:r>
              <a:rPr lang="en-US" dirty="0" err="1" smtClean="0"/>
              <a:t>femoris</a:t>
            </a:r>
            <a:endParaRPr lang="en-US" dirty="0"/>
          </a:p>
        </p:txBody>
      </p:sp>
      <p:pic>
        <p:nvPicPr>
          <p:cNvPr id="4" name="Picture 3"/>
          <p:cNvPicPr>
            <a:picLocks noChangeAspect="1"/>
          </p:cNvPicPr>
          <p:nvPr/>
        </p:nvPicPr>
        <p:blipFill>
          <a:blip r:embed="rId2"/>
          <a:stretch>
            <a:fillRect/>
          </a:stretch>
        </p:blipFill>
        <p:spPr>
          <a:xfrm>
            <a:off x="4993685" y="581977"/>
            <a:ext cx="1133475" cy="2219325"/>
          </a:xfrm>
          <a:prstGeom prst="rect">
            <a:avLst/>
          </a:prstGeom>
        </p:spPr>
      </p:pic>
      <p:sp>
        <p:nvSpPr>
          <p:cNvPr id="5" name="TextBox 4"/>
          <p:cNvSpPr txBox="1"/>
          <p:nvPr/>
        </p:nvSpPr>
        <p:spPr>
          <a:xfrm>
            <a:off x="4362994" y="5725020"/>
            <a:ext cx="6204519" cy="369332"/>
          </a:xfrm>
          <a:prstGeom prst="rect">
            <a:avLst/>
          </a:prstGeom>
          <a:noFill/>
        </p:spPr>
        <p:txBody>
          <a:bodyPr wrap="none" rtlCol="0">
            <a:spAutoFit/>
          </a:bodyPr>
          <a:lstStyle/>
          <a:p>
            <a:r>
              <a:rPr lang="en-US" dirty="0"/>
              <a:t>ESSR Musculoskeletal Ultrasound Technical Guidelines for </a:t>
            </a:r>
            <a:r>
              <a:rPr lang="en-US" dirty="0" smtClean="0"/>
              <a:t>Knee</a:t>
            </a:r>
            <a:endParaRPr lang="en-US" dirty="0"/>
          </a:p>
        </p:txBody>
      </p:sp>
    </p:spTree>
    <p:extLst>
      <p:ext uri="{BB962C8B-B14F-4D97-AF65-F5344CB8AC3E}">
        <p14:creationId xmlns:p14="http://schemas.microsoft.com/office/powerpoint/2010/main" val="16787739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Peroneal Nerve</a:t>
            </a:r>
            <a:endParaRPr lang="en-US" dirty="0"/>
          </a:p>
        </p:txBody>
      </p:sp>
      <p:pic>
        <p:nvPicPr>
          <p:cNvPr id="4" name="Content Placeholder 3"/>
          <p:cNvPicPr>
            <a:picLocks noGrp="1" noChangeAspect="1"/>
          </p:cNvPicPr>
          <p:nvPr>
            <p:ph idx="1"/>
          </p:nvPr>
        </p:nvPicPr>
        <p:blipFill>
          <a:blip r:embed="rId2"/>
          <a:stretch>
            <a:fillRect/>
          </a:stretch>
        </p:blipFill>
        <p:spPr>
          <a:xfrm>
            <a:off x="4012293" y="1123837"/>
            <a:ext cx="6228987" cy="4008880"/>
          </a:xfrm>
          <a:prstGeom prst="rect">
            <a:avLst/>
          </a:prstGeom>
        </p:spPr>
      </p:pic>
      <p:sp>
        <p:nvSpPr>
          <p:cNvPr id="7" name="TextBox 6"/>
          <p:cNvSpPr txBox="1"/>
          <p:nvPr/>
        </p:nvSpPr>
        <p:spPr>
          <a:xfrm>
            <a:off x="4012293" y="5725020"/>
            <a:ext cx="6204519" cy="369332"/>
          </a:xfrm>
          <a:prstGeom prst="rect">
            <a:avLst/>
          </a:prstGeom>
          <a:noFill/>
        </p:spPr>
        <p:txBody>
          <a:bodyPr wrap="none" rtlCol="0">
            <a:spAutoFit/>
          </a:bodyPr>
          <a:lstStyle/>
          <a:p>
            <a:r>
              <a:rPr lang="en-US" dirty="0"/>
              <a:t>ESSR Musculoskeletal Ultrasound Technical Guidelines for </a:t>
            </a:r>
            <a:r>
              <a:rPr lang="en-US" dirty="0" smtClean="0"/>
              <a:t>Knee</a:t>
            </a:r>
            <a:endParaRPr lang="en-US" dirty="0"/>
          </a:p>
        </p:txBody>
      </p:sp>
    </p:spTree>
    <p:extLst>
      <p:ext uri="{BB962C8B-B14F-4D97-AF65-F5344CB8AC3E}">
        <p14:creationId xmlns:p14="http://schemas.microsoft.com/office/powerpoint/2010/main" val="13602394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Knee anatomy </a:t>
            </a:r>
            <a:endParaRPr lang="en-US" dirty="0"/>
          </a:p>
        </p:txBody>
      </p:sp>
      <p:sp>
        <p:nvSpPr>
          <p:cNvPr id="4" name="TextBox 3"/>
          <p:cNvSpPr txBox="1"/>
          <p:nvPr/>
        </p:nvSpPr>
        <p:spPr>
          <a:xfrm>
            <a:off x="4631377" y="6282047"/>
            <a:ext cx="1596912" cy="369332"/>
          </a:xfrm>
          <a:prstGeom prst="rect">
            <a:avLst/>
          </a:prstGeom>
          <a:noFill/>
        </p:spPr>
        <p:txBody>
          <a:bodyPr wrap="none" rtlCol="0">
            <a:spAutoFit/>
          </a:bodyPr>
          <a:lstStyle/>
          <a:p>
            <a:r>
              <a:rPr lang="en-US" dirty="0" smtClean="0"/>
              <a:t>Wiki commons</a:t>
            </a:r>
            <a:endParaRPr lang="en-US" dirty="0"/>
          </a:p>
        </p:txBody>
      </p:sp>
      <p:pic>
        <p:nvPicPr>
          <p:cNvPr id="1030" name="Picture 6" descr="Gray34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24971" y="863600"/>
            <a:ext cx="2802733" cy="512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2285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4C70E-1EFC-44E3-B155-1A00DE9D776B}"/>
              </a:ext>
            </a:extLst>
          </p:cNvPr>
          <p:cNvSpPr>
            <a:spLocks noGrp="1"/>
          </p:cNvSpPr>
          <p:nvPr>
            <p:ph type="title"/>
          </p:nvPr>
        </p:nvSpPr>
        <p:spPr>
          <a:xfrm>
            <a:off x="252919" y="1123837"/>
            <a:ext cx="2947482" cy="4601183"/>
          </a:xfrm>
        </p:spPr>
        <p:txBody>
          <a:bodyPr>
            <a:normAutofit/>
          </a:bodyPr>
          <a:lstStyle/>
          <a:p>
            <a:r>
              <a:rPr lang="en-US"/>
              <a:t>Knee Osteoarthritis</a:t>
            </a:r>
            <a:endParaRPr lang="en-US" dirty="0"/>
          </a:p>
        </p:txBody>
      </p:sp>
      <p:graphicFrame>
        <p:nvGraphicFramePr>
          <p:cNvPr id="5" name="Content Placeholder 2">
            <a:extLst>
              <a:ext uri="{FF2B5EF4-FFF2-40B4-BE49-F238E27FC236}">
                <a16:creationId xmlns:a16="http://schemas.microsoft.com/office/drawing/2014/main" id="{308CBB04-C428-4936-959C-B8DD167AFAE1}"/>
              </a:ext>
            </a:extLst>
          </p:cNvPr>
          <p:cNvGraphicFramePr>
            <a:graphicFrameLocks noGrp="1"/>
          </p:cNvGraphicFramePr>
          <p:nvPr>
            <p:ph idx="1"/>
            <p:extLst>
              <p:ext uri="{D42A27DB-BD31-4B8C-83A1-F6EECF244321}">
                <p14:modId xmlns:p14="http://schemas.microsoft.com/office/powerpoint/2010/main" val="3371271535"/>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838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AAPMR endorsed guidelines for knee OA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AAOS Clinical </a:t>
            </a:r>
            <a:r>
              <a:rPr lang="en-US" dirty="0"/>
              <a:t>Practice Guideline on Treatment of Osteoarthritis of the Knee (2nd Edition</a:t>
            </a:r>
            <a:r>
              <a:rPr lang="en-US" dirty="0" smtClean="0"/>
              <a:t>) (</a:t>
            </a:r>
            <a:r>
              <a:rPr lang="en-US" dirty="0"/>
              <a:t>2013) - This guideline was </a:t>
            </a:r>
            <a:r>
              <a:rPr lang="en-US" b="1" dirty="0"/>
              <a:t>affirmed</a:t>
            </a:r>
            <a:r>
              <a:rPr lang="en-US" dirty="0"/>
              <a:t> by the AAPM&amp;R Clinical Practice Guidelines (CPG) Committee, a determination with which the AAPM&amp;R Board of Governors agreed. This guideline was developed by the American Academy of </a:t>
            </a:r>
            <a:r>
              <a:rPr lang="en-US" dirty="0" err="1"/>
              <a:t>Orthopaedic</a:t>
            </a:r>
            <a:r>
              <a:rPr lang="en-US" dirty="0"/>
              <a:t> Surgeons</a:t>
            </a:r>
            <a:r>
              <a:rPr lang="en-US" dirty="0" smtClean="0"/>
              <a:t>.</a:t>
            </a:r>
          </a:p>
          <a:p>
            <a:endParaRPr lang="en-US" dirty="0"/>
          </a:p>
          <a:p>
            <a:r>
              <a:rPr lang="en-US" b="1" dirty="0">
                <a:hlinkClick r:id="rId2"/>
              </a:rPr>
              <a:t>Recommendations for the use of </a:t>
            </a:r>
            <a:r>
              <a:rPr lang="en-US" b="1" dirty="0" err="1">
                <a:hlinkClick r:id="rId2"/>
              </a:rPr>
              <a:t>nonpharmacologic</a:t>
            </a:r>
            <a:r>
              <a:rPr lang="en-US" b="1" dirty="0">
                <a:hlinkClick r:id="rId2"/>
              </a:rPr>
              <a:t> and pharmacologic therapies in osteoarthritis of the hand, hip, and knee</a:t>
            </a:r>
            <a:r>
              <a:rPr lang="en-US" dirty="0"/>
              <a:t> (2012) - This guideline was </a:t>
            </a:r>
            <a:r>
              <a:rPr lang="en-US" b="1" dirty="0"/>
              <a:t>affirmed </a:t>
            </a:r>
            <a:r>
              <a:rPr lang="en-US" dirty="0"/>
              <a:t>by the AAPM&amp;R Clinical Practice Guidelines (CPG) Committee, a determination with which the AAPM&amp;R Board of Governors agreed. This guideline was developed by the American College of Rheumatology (ACR)</a:t>
            </a:r>
          </a:p>
        </p:txBody>
      </p:sp>
    </p:spTree>
    <p:extLst>
      <p:ext uri="{BB962C8B-B14F-4D97-AF65-F5344CB8AC3E}">
        <p14:creationId xmlns:p14="http://schemas.microsoft.com/office/powerpoint/2010/main" val="20213377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2013 AAOS Treatment of Osteoarthritis of Knee</a:t>
            </a:r>
            <a:endParaRPr lang="en-US" dirty="0"/>
          </a:p>
        </p:txBody>
      </p:sp>
      <p:sp>
        <p:nvSpPr>
          <p:cNvPr id="3" name="Content Placeholder 2"/>
          <p:cNvSpPr>
            <a:spLocks noGrp="1"/>
          </p:cNvSpPr>
          <p:nvPr>
            <p:ph idx="1"/>
          </p:nvPr>
        </p:nvSpPr>
        <p:spPr/>
        <p:txBody>
          <a:bodyPr/>
          <a:lstStyle/>
          <a:p>
            <a:r>
              <a:rPr lang="en-US" dirty="0" smtClean="0"/>
              <a:t>Conservative Treatment Recommendations:</a:t>
            </a:r>
          </a:p>
          <a:p>
            <a:pPr lvl="1"/>
            <a:r>
              <a:rPr lang="en-US" dirty="0" smtClean="0"/>
              <a:t>1. Recommend patients with symptomatic OA participate in self management program, strengthening, low impact exercise</a:t>
            </a:r>
          </a:p>
          <a:p>
            <a:pPr lvl="1"/>
            <a:r>
              <a:rPr lang="en-US" dirty="0" smtClean="0"/>
              <a:t>2. Suggest weight loss for BMI&gt;25</a:t>
            </a:r>
          </a:p>
          <a:p>
            <a:pPr lvl="1"/>
            <a:r>
              <a:rPr lang="en-US" dirty="0" smtClean="0"/>
              <a:t>3A. Cannot recommend acupuncture</a:t>
            </a:r>
          </a:p>
          <a:p>
            <a:pPr lvl="1"/>
            <a:r>
              <a:rPr lang="en-US" dirty="0" smtClean="0"/>
              <a:t>3B.Unable recommend for/against physical agents</a:t>
            </a:r>
          </a:p>
          <a:p>
            <a:pPr lvl="1"/>
            <a:r>
              <a:rPr lang="en-US" dirty="0" smtClean="0"/>
              <a:t>3C. Unable recommend for/against manual therapy</a:t>
            </a:r>
          </a:p>
          <a:p>
            <a:pPr lvl="1"/>
            <a:r>
              <a:rPr lang="en-US" dirty="0" smtClean="0"/>
              <a:t>4. Unable recommend for/against medial unloader brace</a:t>
            </a:r>
          </a:p>
          <a:p>
            <a:pPr lvl="1"/>
            <a:r>
              <a:rPr lang="en-US" dirty="0" smtClean="0"/>
              <a:t>5. Cannot suggest lateral wedge insert</a:t>
            </a:r>
          </a:p>
          <a:p>
            <a:pPr lvl="1"/>
            <a:r>
              <a:rPr lang="en-US" dirty="0" smtClean="0"/>
              <a:t>6. Cannot recommend glucosamine, chondroitin</a:t>
            </a:r>
            <a:endParaRPr lang="en-US" dirty="0"/>
          </a:p>
        </p:txBody>
      </p:sp>
    </p:spTree>
    <p:extLst>
      <p:ext uri="{BB962C8B-B14F-4D97-AF65-F5344CB8AC3E}">
        <p14:creationId xmlns:p14="http://schemas.microsoft.com/office/powerpoint/2010/main" val="42860236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2013 AAOS Treatment of Osteoarthritis of Knee</a:t>
            </a:r>
            <a:endParaRPr lang="en-US" dirty="0"/>
          </a:p>
        </p:txBody>
      </p:sp>
      <p:sp>
        <p:nvSpPr>
          <p:cNvPr id="3" name="Content Placeholder 2"/>
          <p:cNvSpPr>
            <a:spLocks noGrp="1"/>
          </p:cNvSpPr>
          <p:nvPr>
            <p:ph idx="1"/>
          </p:nvPr>
        </p:nvSpPr>
        <p:spPr/>
        <p:txBody>
          <a:bodyPr/>
          <a:lstStyle/>
          <a:p>
            <a:r>
              <a:rPr lang="en-US" dirty="0" smtClean="0"/>
              <a:t>Pharmacologic Treatment Recommendations:</a:t>
            </a:r>
          </a:p>
          <a:p>
            <a:pPr lvl="1"/>
            <a:r>
              <a:rPr lang="en-US" dirty="0" smtClean="0"/>
              <a:t>7A. Recommend </a:t>
            </a:r>
            <a:r>
              <a:rPr lang="en-US" dirty="0" err="1" smtClean="0"/>
              <a:t>nsaids</a:t>
            </a:r>
            <a:r>
              <a:rPr lang="en-US" dirty="0" smtClean="0"/>
              <a:t> or tramadol</a:t>
            </a:r>
          </a:p>
          <a:p>
            <a:pPr lvl="1"/>
            <a:r>
              <a:rPr lang="en-US" dirty="0" smtClean="0"/>
              <a:t>7B Unable recommend for/against acetaminophen, opioids</a:t>
            </a:r>
            <a:endParaRPr lang="en-US" dirty="0"/>
          </a:p>
        </p:txBody>
      </p:sp>
    </p:spTree>
    <p:extLst>
      <p:ext uri="{BB962C8B-B14F-4D97-AF65-F5344CB8AC3E}">
        <p14:creationId xmlns:p14="http://schemas.microsoft.com/office/powerpoint/2010/main" val="33994017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2013 AAOS Treatment of Osteoarthritis of Knee</a:t>
            </a:r>
            <a:endParaRPr lang="en-US" dirty="0"/>
          </a:p>
        </p:txBody>
      </p:sp>
      <p:sp>
        <p:nvSpPr>
          <p:cNvPr id="3" name="Content Placeholder 2"/>
          <p:cNvSpPr>
            <a:spLocks noGrp="1"/>
          </p:cNvSpPr>
          <p:nvPr>
            <p:ph idx="1"/>
          </p:nvPr>
        </p:nvSpPr>
        <p:spPr/>
        <p:txBody>
          <a:bodyPr/>
          <a:lstStyle/>
          <a:p>
            <a:r>
              <a:rPr lang="en-US" dirty="0" smtClean="0"/>
              <a:t>Procedural Treatments Recommendations:</a:t>
            </a:r>
          </a:p>
          <a:p>
            <a:pPr lvl="1"/>
            <a:r>
              <a:rPr lang="en-US" dirty="0" smtClean="0"/>
              <a:t>8. Unable recommend for/against </a:t>
            </a:r>
            <a:r>
              <a:rPr lang="en-US" dirty="0" err="1" smtClean="0"/>
              <a:t>intraarticular</a:t>
            </a:r>
            <a:r>
              <a:rPr lang="en-US" dirty="0" smtClean="0"/>
              <a:t> corticosteroids</a:t>
            </a:r>
          </a:p>
          <a:p>
            <a:pPr lvl="1"/>
            <a:r>
              <a:rPr lang="en-US" dirty="0" smtClean="0"/>
              <a:t>9. Cannot recommend hyaluronic acid</a:t>
            </a:r>
          </a:p>
          <a:p>
            <a:pPr lvl="1"/>
            <a:r>
              <a:rPr lang="en-US" dirty="0" smtClean="0"/>
              <a:t>10. Unable recommend for or against growth factor and or platelet rich plasma</a:t>
            </a:r>
          </a:p>
          <a:p>
            <a:pPr lvl="1"/>
            <a:r>
              <a:rPr lang="en-US" dirty="0" smtClean="0"/>
              <a:t>11. Cannot suggest use needle lavage</a:t>
            </a:r>
          </a:p>
          <a:p>
            <a:pPr lvl="1"/>
            <a:endParaRPr lang="en-US" dirty="0"/>
          </a:p>
        </p:txBody>
      </p:sp>
    </p:spTree>
    <p:extLst>
      <p:ext uri="{BB962C8B-B14F-4D97-AF65-F5344CB8AC3E}">
        <p14:creationId xmlns:p14="http://schemas.microsoft.com/office/powerpoint/2010/main" val="2769852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7CCA8-3B38-0244-AD9E-9EC521F42619}"/>
              </a:ext>
            </a:extLst>
          </p:cNvPr>
          <p:cNvSpPr>
            <a:spLocks noGrp="1"/>
          </p:cNvSpPr>
          <p:nvPr>
            <p:ph type="title"/>
          </p:nvPr>
        </p:nvSpPr>
        <p:spPr/>
        <p:txBody>
          <a:bodyPr/>
          <a:lstStyle/>
          <a:p>
            <a:r>
              <a:rPr lang="en-US" dirty="0"/>
              <a:t>2019 ACR Guidelines for management of OA </a:t>
            </a:r>
          </a:p>
        </p:txBody>
      </p:sp>
      <p:pic>
        <p:nvPicPr>
          <p:cNvPr id="5" name="Content Placeholder 4" descr="A screenshot of a cell phone&#10;&#10;Description automatically generated">
            <a:extLst>
              <a:ext uri="{FF2B5EF4-FFF2-40B4-BE49-F238E27FC236}">
                <a16:creationId xmlns:a16="http://schemas.microsoft.com/office/drawing/2014/main" id="{09B628E2-78A1-434B-801F-EB70C622B0D2}"/>
              </a:ext>
            </a:extLst>
          </p:cNvPr>
          <p:cNvPicPr>
            <a:picLocks noGrp="1" noChangeAspect="1"/>
          </p:cNvPicPr>
          <p:nvPr>
            <p:ph idx="1"/>
          </p:nvPr>
        </p:nvPicPr>
        <p:blipFill>
          <a:blip r:embed="rId3"/>
          <a:stretch>
            <a:fillRect/>
          </a:stretch>
        </p:blipFill>
        <p:spPr>
          <a:xfrm>
            <a:off x="4586288" y="258116"/>
            <a:ext cx="3886200" cy="6341767"/>
          </a:xfrm>
        </p:spPr>
      </p:pic>
    </p:spTree>
    <p:extLst>
      <p:ext uri="{BB962C8B-B14F-4D97-AF65-F5344CB8AC3E}">
        <p14:creationId xmlns:p14="http://schemas.microsoft.com/office/powerpoint/2010/main" val="37322540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2019 ACR Guidelines for Management of OA</a:t>
            </a:r>
            <a:endParaRPr lang="en-US" dirty="0"/>
          </a:p>
        </p:txBody>
      </p:sp>
      <p:pic>
        <p:nvPicPr>
          <p:cNvPr id="4" name="Content Placeholder 3"/>
          <p:cNvPicPr>
            <a:picLocks noGrp="1" noChangeAspect="1"/>
          </p:cNvPicPr>
          <p:nvPr>
            <p:ph idx="1"/>
          </p:nvPr>
        </p:nvPicPr>
        <p:blipFill>
          <a:blip r:embed="rId3"/>
          <a:stretch>
            <a:fillRect/>
          </a:stretch>
        </p:blipFill>
        <p:spPr>
          <a:xfrm>
            <a:off x="3844037" y="522514"/>
            <a:ext cx="7337200" cy="4807131"/>
          </a:xfrm>
          <a:prstGeom prst="rect">
            <a:avLst/>
          </a:prstGeom>
        </p:spPr>
      </p:pic>
    </p:spTree>
    <p:extLst>
      <p:ext uri="{BB962C8B-B14F-4D97-AF65-F5344CB8AC3E}">
        <p14:creationId xmlns:p14="http://schemas.microsoft.com/office/powerpoint/2010/main" val="2086025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F0C1-871E-43A1-AA3B-834C8CFFD41D}"/>
              </a:ext>
            </a:extLst>
          </p:cNvPr>
          <p:cNvSpPr>
            <a:spLocks noGrp="1"/>
          </p:cNvSpPr>
          <p:nvPr>
            <p:ph type="title"/>
          </p:nvPr>
        </p:nvSpPr>
        <p:spPr>
          <a:xfrm>
            <a:off x="252919" y="1123837"/>
            <a:ext cx="2947482" cy="4601183"/>
          </a:xfrm>
        </p:spPr>
        <p:txBody>
          <a:bodyPr>
            <a:normAutofit/>
          </a:bodyPr>
          <a:lstStyle/>
          <a:p>
            <a:r>
              <a:rPr lang="en-US"/>
              <a:t>Outline</a:t>
            </a:r>
          </a:p>
        </p:txBody>
      </p:sp>
      <p:graphicFrame>
        <p:nvGraphicFramePr>
          <p:cNvPr id="5" name="Content Placeholder 2">
            <a:extLst>
              <a:ext uri="{FF2B5EF4-FFF2-40B4-BE49-F238E27FC236}">
                <a16:creationId xmlns:a16="http://schemas.microsoft.com/office/drawing/2014/main" id="{6218AB5A-0232-42D1-AA31-3B74182D0F12}"/>
              </a:ext>
            </a:extLst>
          </p:cNvPr>
          <p:cNvGraphicFramePr>
            <a:graphicFrameLocks noGrp="1"/>
          </p:cNvGraphicFramePr>
          <p:nvPr>
            <p:ph idx="1"/>
            <p:extLst>
              <p:ext uri="{D42A27DB-BD31-4B8C-83A1-F6EECF244321}">
                <p14:modId xmlns:p14="http://schemas.microsoft.com/office/powerpoint/2010/main" val="1778678582"/>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32667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1B66A-B369-4BB6-8757-67055FD94DC4}"/>
              </a:ext>
            </a:extLst>
          </p:cNvPr>
          <p:cNvSpPr>
            <a:spLocks noGrp="1"/>
          </p:cNvSpPr>
          <p:nvPr>
            <p:ph type="title"/>
          </p:nvPr>
        </p:nvSpPr>
        <p:spPr/>
        <p:txBody>
          <a:bodyPr/>
          <a:lstStyle/>
          <a:p>
            <a:r>
              <a:rPr lang="en-US" dirty="0"/>
              <a:t>Current Treatments </a:t>
            </a:r>
            <a:r>
              <a:rPr lang="en-US"/>
              <a:t>for knee OA</a:t>
            </a:r>
          </a:p>
        </p:txBody>
      </p:sp>
      <p:graphicFrame>
        <p:nvGraphicFramePr>
          <p:cNvPr id="4" name="Content Placeholder 3">
            <a:extLst>
              <a:ext uri="{FF2B5EF4-FFF2-40B4-BE49-F238E27FC236}">
                <a16:creationId xmlns:a16="http://schemas.microsoft.com/office/drawing/2014/main" id="{F279CDDE-B23E-B04F-A5A6-6367298BBAC9}"/>
              </a:ext>
            </a:extLst>
          </p:cNvPr>
          <p:cNvGraphicFramePr>
            <a:graphicFrameLocks noGrp="1"/>
          </p:cNvGraphicFramePr>
          <p:nvPr>
            <p:ph idx="1"/>
            <p:extLst>
              <p:ext uri="{D42A27DB-BD31-4B8C-83A1-F6EECF244321}">
                <p14:modId xmlns:p14="http://schemas.microsoft.com/office/powerpoint/2010/main" val="2678708236"/>
              </p:ext>
            </p:extLst>
          </p:nvPr>
        </p:nvGraphicFramePr>
        <p:xfrm>
          <a:off x="3869268" y="522515"/>
          <a:ext cx="7655076" cy="59508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28190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A0723-C572-1F4B-8D32-9B7DBF6E725A}"/>
              </a:ext>
            </a:extLst>
          </p:cNvPr>
          <p:cNvSpPr>
            <a:spLocks noGrp="1"/>
          </p:cNvSpPr>
          <p:nvPr>
            <p:ph type="title"/>
          </p:nvPr>
        </p:nvSpPr>
        <p:spPr/>
        <p:txBody>
          <a:bodyPr>
            <a:normAutofit/>
          </a:bodyPr>
          <a:lstStyle/>
          <a:p>
            <a:r>
              <a:rPr lang="en-US" sz="3400"/>
              <a:t>What is Radiofrequency Ablation</a:t>
            </a:r>
            <a:endParaRPr lang="en-US" sz="3400" dirty="0"/>
          </a:p>
        </p:txBody>
      </p:sp>
      <p:pic>
        <p:nvPicPr>
          <p:cNvPr id="2052" name="Picture 4" descr="RadioPropagationResearch 0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5734" y="-164790"/>
            <a:ext cx="8079950" cy="63755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47606" y="6488668"/>
            <a:ext cx="1596912" cy="369332"/>
          </a:xfrm>
          <a:prstGeom prst="rect">
            <a:avLst/>
          </a:prstGeom>
          <a:noFill/>
        </p:spPr>
        <p:txBody>
          <a:bodyPr wrap="none" rtlCol="0">
            <a:spAutoFit/>
          </a:bodyPr>
          <a:lstStyle/>
          <a:p>
            <a:r>
              <a:rPr lang="en-US" dirty="0" smtClean="0"/>
              <a:t>Wiki commons</a:t>
            </a:r>
            <a:endParaRPr lang="en-US" dirty="0"/>
          </a:p>
        </p:txBody>
      </p:sp>
    </p:spTree>
    <p:extLst>
      <p:ext uri="{BB962C8B-B14F-4D97-AF65-F5344CB8AC3E}">
        <p14:creationId xmlns:p14="http://schemas.microsoft.com/office/powerpoint/2010/main" val="20548356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9355D-280C-E049-B9CE-2A137D10E6FB}"/>
              </a:ext>
            </a:extLst>
          </p:cNvPr>
          <p:cNvSpPr>
            <a:spLocks noGrp="1"/>
          </p:cNvSpPr>
          <p:nvPr>
            <p:ph type="title"/>
          </p:nvPr>
        </p:nvSpPr>
        <p:spPr/>
        <p:txBody>
          <a:bodyPr/>
          <a:lstStyle/>
          <a:p>
            <a:r>
              <a:rPr lang="en-US"/>
              <a:t>First Genicular Nerve RFA Study 2011</a:t>
            </a:r>
            <a:endParaRPr lang="en-US" dirty="0"/>
          </a:p>
        </p:txBody>
      </p:sp>
      <p:sp>
        <p:nvSpPr>
          <p:cNvPr id="3" name="Content Placeholder 2">
            <a:extLst>
              <a:ext uri="{FF2B5EF4-FFF2-40B4-BE49-F238E27FC236}">
                <a16:creationId xmlns:a16="http://schemas.microsoft.com/office/drawing/2014/main" id="{6C600C87-1A1D-1F4C-B557-8A39AE19BECC}"/>
              </a:ext>
            </a:extLst>
          </p:cNvPr>
          <p:cNvSpPr>
            <a:spLocks noGrp="1"/>
          </p:cNvSpPr>
          <p:nvPr>
            <p:ph idx="1"/>
          </p:nvPr>
        </p:nvSpPr>
        <p:spPr>
          <a:xfrm>
            <a:off x="3368086" y="935545"/>
            <a:ext cx="2226732" cy="5279517"/>
          </a:xfrm>
        </p:spPr>
        <p:txBody>
          <a:bodyPr>
            <a:normAutofit fontScale="92500" lnSpcReduction="10000"/>
          </a:bodyPr>
          <a:lstStyle/>
          <a:p>
            <a:r>
              <a:rPr lang="en-US" dirty="0"/>
              <a:t>Knee joint innervated by articular branches of various nerves including femoral, common peroneal, saphenous, tibial and obturator nerves</a:t>
            </a:r>
          </a:p>
          <a:p>
            <a:r>
              <a:rPr lang="en-US" dirty="0"/>
              <a:t>Articular branches around the knee are known as genicular nerves</a:t>
            </a:r>
          </a:p>
          <a:p>
            <a:r>
              <a:rPr lang="en-US" dirty="0"/>
              <a:t>First study to determine whether RFA genicular nerves can relieve chronic knee OA pain</a:t>
            </a:r>
          </a:p>
          <a:p>
            <a:endParaRPr lang="en-US" dirty="0"/>
          </a:p>
        </p:txBody>
      </p:sp>
      <p:pic>
        <p:nvPicPr>
          <p:cNvPr id="5" name="Picture 4" descr="A screenshot of a cell phone&#10;&#10;Description automatically generated">
            <a:extLst>
              <a:ext uri="{FF2B5EF4-FFF2-40B4-BE49-F238E27FC236}">
                <a16:creationId xmlns:a16="http://schemas.microsoft.com/office/drawing/2014/main" id="{218C2AAF-2659-374F-88CF-7C9379E64570}"/>
              </a:ext>
            </a:extLst>
          </p:cNvPr>
          <p:cNvPicPr>
            <a:picLocks noChangeAspect="1"/>
          </p:cNvPicPr>
          <p:nvPr/>
        </p:nvPicPr>
        <p:blipFill>
          <a:blip r:embed="rId3"/>
          <a:stretch>
            <a:fillRect/>
          </a:stretch>
        </p:blipFill>
        <p:spPr>
          <a:xfrm>
            <a:off x="5462465" y="1123837"/>
            <a:ext cx="6902557" cy="4162538"/>
          </a:xfrm>
          <a:prstGeom prst="rect">
            <a:avLst/>
          </a:prstGeom>
        </p:spPr>
      </p:pic>
    </p:spTree>
    <p:extLst>
      <p:ext uri="{BB962C8B-B14F-4D97-AF65-F5344CB8AC3E}">
        <p14:creationId xmlns:p14="http://schemas.microsoft.com/office/powerpoint/2010/main" val="26286618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FBFD5-06B6-AD44-A240-04060225916A}"/>
              </a:ext>
            </a:extLst>
          </p:cNvPr>
          <p:cNvSpPr>
            <a:spLocks noGrp="1"/>
          </p:cNvSpPr>
          <p:nvPr>
            <p:ph type="title"/>
          </p:nvPr>
        </p:nvSpPr>
        <p:spPr/>
        <p:txBody>
          <a:bodyPr/>
          <a:lstStyle/>
          <a:p>
            <a:r>
              <a:rPr lang="en-US" dirty="0"/>
              <a:t>Targets for genicular nerve RFA</a:t>
            </a:r>
          </a:p>
        </p:txBody>
      </p:sp>
      <p:pic>
        <p:nvPicPr>
          <p:cNvPr id="4" name="Content Placeholder 4" descr="A picture containing sitting, table, food, bird&#10;&#10;Description automatically generated">
            <a:extLst>
              <a:ext uri="{FF2B5EF4-FFF2-40B4-BE49-F238E27FC236}">
                <a16:creationId xmlns:a16="http://schemas.microsoft.com/office/drawing/2014/main" id="{00F43AC6-9F66-974F-B6D4-C52B1733DD66}"/>
              </a:ext>
            </a:extLst>
          </p:cNvPr>
          <p:cNvPicPr>
            <a:picLocks noGrp="1" noChangeAspect="1"/>
          </p:cNvPicPr>
          <p:nvPr>
            <p:ph idx="1"/>
          </p:nvPr>
        </p:nvPicPr>
        <p:blipFill>
          <a:blip r:embed="rId3"/>
          <a:stretch>
            <a:fillRect/>
          </a:stretch>
        </p:blipFill>
        <p:spPr>
          <a:xfrm>
            <a:off x="3868738" y="1358494"/>
            <a:ext cx="7315200" cy="4131486"/>
          </a:xfrm>
        </p:spPr>
      </p:pic>
      <p:pic>
        <p:nvPicPr>
          <p:cNvPr id="5" name="Content Placeholder 4" descr="A picture containing sitting, table, food, bird&#10;&#10;Description automatically generated">
            <a:extLst>
              <a:ext uri="{FF2B5EF4-FFF2-40B4-BE49-F238E27FC236}">
                <a16:creationId xmlns:a16="http://schemas.microsoft.com/office/drawing/2014/main" id="{6210DBB1-68C3-BB4A-A4B9-066F5A3E775C}"/>
              </a:ext>
            </a:extLst>
          </p:cNvPr>
          <p:cNvPicPr>
            <a:picLocks noChangeAspect="1"/>
          </p:cNvPicPr>
          <p:nvPr/>
        </p:nvPicPr>
        <p:blipFill>
          <a:blip r:embed="rId3"/>
          <a:stretch>
            <a:fillRect/>
          </a:stretch>
        </p:blipFill>
        <p:spPr>
          <a:xfrm>
            <a:off x="3792238" y="898324"/>
            <a:ext cx="8146843" cy="4601182"/>
          </a:xfrm>
          <a:prstGeom prst="rect">
            <a:avLst/>
          </a:prstGeom>
        </p:spPr>
      </p:pic>
      <p:sp>
        <p:nvSpPr>
          <p:cNvPr id="6" name="Rectangle 5">
            <a:extLst>
              <a:ext uri="{FF2B5EF4-FFF2-40B4-BE49-F238E27FC236}">
                <a16:creationId xmlns:a16="http://schemas.microsoft.com/office/drawing/2014/main" id="{EBD1EB32-704C-7445-82BF-27C71E339D88}"/>
              </a:ext>
            </a:extLst>
          </p:cNvPr>
          <p:cNvSpPr/>
          <p:nvPr/>
        </p:nvSpPr>
        <p:spPr>
          <a:xfrm>
            <a:off x="3519487" y="5890717"/>
            <a:ext cx="6096000" cy="400110"/>
          </a:xfrm>
          <a:prstGeom prst="rect">
            <a:avLst/>
          </a:prstGeom>
        </p:spPr>
        <p:txBody>
          <a:bodyPr>
            <a:spAutoFit/>
          </a:bodyPr>
          <a:lstStyle/>
          <a:p>
            <a:r>
              <a:rPr lang="en-US" sz="1000" dirty="0">
                <a:hlinkClick r:id="rId4">
                  <a:extLst>
                    <a:ext uri="{A12FA001-AC4F-418D-AE19-62706E023703}">
                      <ahyp:hlinkClr xmlns="" xmlns:ahyp="http://schemas.microsoft.com/office/drawing/2018/hyperlinkcolor" val="tx"/>
                    </a:ext>
                  </a:extLst>
                </a:hlinkClick>
              </a:rPr>
              <a:t>https://www.nysora.com/news/new-addition-to-nysoras-web-app/attachment/le_ipack_anatomy_knee-innervation/</a:t>
            </a:r>
            <a:endParaRPr lang="en-US" sz="1000" dirty="0"/>
          </a:p>
        </p:txBody>
      </p:sp>
    </p:spTree>
    <p:extLst>
      <p:ext uri="{BB962C8B-B14F-4D97-AF65-F5344CB8AC3E}">
        <p14:creationId xmlns:p14="http://schemas.microsoft.com/office/powerpoint/2010/main" val="6318326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89CEB-35D1-6844-9392-CF6505BCC464}"/>
              </a:ext>
            </a:extLst>
          </p:cNvPr>
          <p:cNvSpPr>
            <a:spLocks noGrp="1"/>
          </p:cNvSpPr>
          <p:nvPr>
            <p:ph type="title"/>
          </p:nvPr>
        </p:nvSpPr>
        <p:spPr/>
        <p:txBody>
          <a:bodyPr/>
          <a:lstStyle/>
          <a:p>
            <a:r>
              <a:rPr lang="en-US"/>
              <a:t>Protocol for Patient Selection</a:t>
            </a:r>
            <a:endParaRPr lang="en-US" dirty="0"/>
          </a:p>
        </p:txBody>
      </p:sp>
      <p:sp>
        <p:nvSpPr>
          <p:cNvPr id="3" name="Content Placeholder 2">
            <a:extLst>
              <a:ext uri="{FF2B5EF4-FFF2-40B4-BE49-F238E27FC236}">
                <a16:creationId xmlns:a16="http://schemas.microsoft.com/office/drawing/2014/main" id="{5963A44A-1B97-C746-AFBE-DD4F950292CE}"/>
              </a:ext>
            </a:extLst>
          </p:cNvPr>
          <p:cNvSpPr>
            <a:spLocks noGrp="1"/>
          </p:cNvSpPr>
          <p:nvPr>
            <p:ph idx="1"/>
          </p:nvPr>
        </p:nvSpPr>
        <p:spPr/>
        <p:txBody>
          <a:bodyPr/>
          <a:lstStyle/>
          <a:p>
            <a:r>
              <a:rPr lang="en-US" dirty="0"/>
              <a:t>Reddy et al 2016 published “Cooled Radiofrequency Ablation of Genicular Nerves for Knee Osteoarthritis Pain: A Protocol for Patient Selection and Case Series”</a:t>
            </a:r>
          </a:p>
          <a:p>
            <a:r>
              <a:rPr lang="en-US" dirty="0"/>
              <a:t>Patients who failed conservative management for chronic knee pain due to OA and either not candidate for TKR or wished to avoid surgery offered genicular nerve blocks</a:t>
            </a:r>
          </a:p>
          <a:p>
            <a:r>
              <a:rPr lang="en-US" dirty="0"/>
              <a:t>Each underwent 1 set of diagnostic blocks, with a positive response as defined as &gt; = 80% reduction in baseline pain while weight bearing and walking </a:t>
            </a:r>
          </a:p>
        </p:txBody>
      </p:sp>
    </p:spTree>
    <p:extLst>
      <p:ext uri="{BB962C8B-B14F-4D97-AF65-F5344CB8AC3E}">
        <p14:creationId xmlns:p14="http://schemas.microsoft.com/office/powerpoint/2010/main" val="7093217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970B6-DBAC-A04B-9933-6C45318533AE}"/>
              </a:ext>
            </a:extLst>
          </p:cNvPr>
          <p:cNvSpPr>
            <a:spLocks noGrp="1"/>
          </p:cNvSpPr>
          <p:nvPr>
            <p:ph type="title"/>
          </p:nvPr>
        </p:nvSpPr>
        <p:spPr>
          <a:xfrm>
            <a:off x="7984" y="1140166"/>
            <a:ext cx="2947482" cy="4601183"/>
          </a:xfrm>
        </p:spPr>
        <p:txBody>
          <a:bodyPr/>
          <a:lstStyle/>
          <a:p>
            <a:r>
              <a:rPr lang="en-US" dirty="0"/>
              <a:t>Jamison</a:t>
            </a:r>
            <a:br>
              <a:rPr lang="en-US" dirty="0"/>
            </a:br>
            <a:r>
              <a:rPr lang="en-US" dirty="0"/>
              <a:t>and </a:t>
            </a:r>
            <a:br>
              <a:rPr lang="en-US" dirty="0"/>
            </a:br>
            <a:r>
              <a:rPr lang="en-US" dirty="0"/>
              <a:t>Cohen 2018</a:t>
            </a:r>
          </a:p>
        </p:txBody>
      </p:sp>
      <p:pic>
        <p:nvPicPr>
          <p:cNvPr id="5" name="Content Placeholder 4" descr="A close up of a piece of paper&#10;&#10;Description automatically generated">
            <a:extLst>
              <a:ext uri="{FF2B5EF4-FFF2-40B4-BE49-F238E27FC236}">
                <a16:creationId xmlns:a16="http://schemas.microsoft.com/office/drawing/2014/main" id="{5E76A277-2B8B-8640-B49F-E1BBDC1C8DF7}"/>
              </a:ext>
            </a:extLst>
          </p:cNvPr>
          <p:cNvPicPr>
            <a:picLocks noGrp="1" noChangeAspect="1"/>
          </p:cNvPicPr>
          <p:nvPr>
            <p:ph idx="1"/>
          </p:nvPr>
        </p:nvPicPr>
        <p:blipFill>
          <a:blip r:embed="rId3"/>
          <a:stretch>
            <a:fillRect/>
          </a:stretch>
        </p:blipFill>
        <p:spPr>
          <a:xfrm rot="5400000">
            <a:off x="4831285" y="-2009872"/>
            <a:ext cx="4838352" cy="9883079"/>
          </a:xfrm>
        </p:spPr>
      </p:pic>
      <p:pic>
        <p:nvPicPr>
          <p:cNvPr id="7" name="Picture 6" descr="A screenshot of a cell phone&#10;&#10;Description automatically generated">
            <a:extLst>
              <a:ext uri="{FF2B5EF4-FFF2-40B4-BE49-F238E27FC236}">
                <a16:creationId xmlns:a16="http://schemas.microsoft.com/office/drawing/2014/main" id="{E3180D79-1E67-2742-9680-2CE307463A18}"/>
              </a:ext>
            </a:extLst>
          </p:cNvPr>
          <p:cNvPicPr>
            <a:picLocks noChangeAspect="1"/>
          </p:cNvPicPr>
          <p:nvPr/>
        </p:nvPicPr>
        <p:blipFill>
          <a:blip r:embed="rId4"/>
          <a:stretch>
            <a:fillRect/>
          </a:stretch>
        </p:blipFill>
        <p:spPr>
          <a:xfrm>
            <a:off x="4196111" y="5147215"/>
            <a:ext cx="6108700" cy="1257300"/>
          </a:xfrm>
          <a:prstGeom prst="rect">
            <a:avLst/>
          </a:prstGeom>
        </p:spPr>
      </p:pic>
    </p:spTree>
    <p:extLst>
      <p:ext uri="{BB962C8B-B14F-4D97-AF65-F5344CB8AC3E}">
        <p14:creationId xmlns:p14="http://schemas.microsoft.com/office/powerpoint/2010/main" val="37323147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ABBB681-F4D2-40F2-ACC3-DE0B4B4880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C44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9388ED0-1FEF-4E11-B488-BD661D1AC1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5847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newspaper&#10;&#10;Description automatically generated">
            <a:extLst>
              <a:ext uri="{FF2B5EF4-FFF2-40B4-BE49-F238E27FC236}">
                <a16:creationId xmlns:a16="http://schemas.microsoft.com/office/drawing/2014/main" id="{AA440C83-D27D-8B41-ABC6-BB2C580F583A}"/>
              </a:ext>
            </a:extLst>
          </p:cNvPr>
          <p:cNvPicPr>
            <a:picLocks noGrp="1" noChangeAspect="1"/>
          </p:cNvPicPr>
          <p:nvPr>
            <p:ph idx="1"/>
          </p:nvPr>
        </p:nvPicPr>
        <p:blipFill rotWithShape="1">
          <a:blip r:embed="rId3"/>
          <a:srcRect b="7935"/>
          <a:stretch/>
        </p:blipFill>
        <p:spPr>
          <a:xfrm>
            <a:off x="1273105" y="18476"/>
            <a:ext cx="9971838" cy="6839524"/>
          </a:xfrm>
          <a:prstGeom prst="rect">
            <a:avLst/>
          </a:prstGeom>
        </p:spPr>
      </p:pic>
    </p:spTree>
    <p:extLst>
      <p:ext uri="{BB962C8B-B14F-4D97-AF65-F5344CB8AC3E}">
        <p14:creationId xmlns:p14="http://schemas.microsoft.com/office/powerpoint/2010/main" val="25563534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ABBB681-F4D2-40F2-ACC3-DE0B4B4880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44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388ED0-1FEF-4E11-B488-BD661D1AC1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5847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040EFD61-DF14-F640-856C-175D6D539C67}"/>
              </a:ext>
            </a:extLst>
          </p:cNvPr>
          <p:cNvPicPr>
            <a:picLocks noGrp="1" noChangeAspect="1"/>
          </p:cNvPicPr>
          <p:nvPr>
            <p:ph idx="1"/>
          </p:nvPr>
        </p:nvPicPr>
        <p:blipFill>
          <a:blip r:embed="rId3"/>
          <a:stretch>
            <a:fillRect/>
          </a:stretch>
        </p:blipFill>
        <p:spPr>
          <a:xfrm>
            <a:off x="1026814" y="771434"/>
            <a:ext cx="10138372" cy="5271953"/>
          </a:xfrm>
          <a:prstGeom prst="rect">
            <a:avLst/>
          </a:prstGeom>
        </p:spPr>
      </p:pic>
    </p:spTree>
    <p:extLst>
      <p:ext uri="{BB962C8B-B14F-4D97-AF65-F5344CB8AC3E}">
        <p14:creationId xmlns:p14="http://schemas.microsoft.com/office/powerpoint/2010/main" val="121129204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BBB681-F4D2-40F2-ACC3-DE0B4B4880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388ED0-1FEF-4E11-B488-BD661D1AC1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58470"/>
            <a:ext cx="11237976"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436DFE14-0B22-BB40-8037-71D2EA76EBA6}"/>
              </a:ext>
            </a:extLst>
          </p:cNvPr>
          <p:cNvPicPr>
            <a:picLocks noGrp="1" noChangeAspect="1"/>
          </p:cNvPicPr>
          <p:nvPr>
            <p:ph idx="1"/>
          </p:nvPr>
        </p:nvPicPr>
        <p:blipFill>
          <a:blip r:embed="rId3"/>
          <a:stretch>
            <a:fillRect/>
          </a:stretch>
        </p:blipFill>
        <p:spPr>
          <a:xfrm>
            <a:off x="3298254" y="275906"/>
            <a:ext cx="5770160" cy="6306188"/>
          </a:xfrm>
          <a:prstGeom prst="rect">
            <a:avLst/>
          </a:prstGeom>
        </p:spPr>
      </p:pic>
    </p:spTree>
    <p:extLst>
      <p:ext uri="{BB962C8B-B14F-4D97-AF65-F5344CB8AC3E}">
        <p14:creationId xmlns:p14="http://schemas.microsoft.com/office/powerpoint/2010/main" val="39844714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BA81-36ED-B941-A639-96E4D305D6F0}"/>
              </a:ext>
            </a:extLst>
          </p:cNvPr>
          <p:cNvSpPr>
            <a:spLocks noGrp="1"/>
          </p:cNvSpPr>
          <p:nvPr>
            <p:ph type="title"/>
          </p:nvPr>
        </p:nvSpPr>
        <p:spPr>
          <a:xfrm>
            <a:off x="252919" y="1135712"/>
            <a:ext cx="2947482" cy="4601183"/>
          </a:xfrm>
        </p:spPr>
        <p:txBody>
          <a:bodyPr/>
          <a:lstStyle/>
          <a:p>
            <a:r>
              <a:rPr lang="en-US" dirty="0"/>
              <a:t>references</a:t>
            </a:r>
          </a:p>
        </p:txBody>
      </p:sp>
      <p:sp>
        <p:nvSpPr>
          <p:cNvPr id="3" name="Content Placeholder 2">
            <a:extLst>
              <a:ext uri="{FF2B5EF4-FFF2-40B4-BE49-F238E27FC236}">
                <a16:creationId xmlns:a16="http://schemas.microsoft.com/office/drawing/2014/main" id="{E631C00B-A181-854C-81C0-9FCFF0711987}"/>
              </a:ext>
            </a:extLst>
          </p:cNvPr>
          <p:cNvSpPr>
            <a:spLocks noGrp="1"/>
          </p:cNvSpPr>
          <p:nvPr>
            <p:ph idx="1"/>
          </p:nvPr>
        </p:nvSpPr>
        <p:spPr>
          <a:xfrm>
            <a:off x="3338286" y="864108"/>
            <a:ext cx="8418285" cy="5120640"/>
          </a:xfrm>
        </p:spPr>
        <p:txBody>
          <a:bodyPr>
            <a:normAutofit fontScale="25000" lnSpcReduction="20000"/>
          </a:bodyPr>
          <a:lstStyle/>
          <a:p>
            <a:r>
              <a:rPr lang="en-US" sz="4000" dirty="0"/>
              <a:t>Chang MC. Efficacy of Pulsed Radiofrequency Stimulation in Patients with Peripheral Neuropathic Pain: A Narrative Review. </a:t>
            </a:r>
            <a:r>
              <a:rPr lang="en-US" sz="4000" i="1" dirty="0"/>
              <a:t>Pain Physician</a:t>
            </a:r>
            <a:r>
              <a:rPr lang="en-US" sz="4000" dirty="0"/>
              <a:t>. 2018;21(3):E225-E234.</a:t>
            </a:r>
          </a:p>
          <a:p>
            <a:r>
              <a:rPr lang="en-US" sz="4000" b="1" dirty="0"/>
              <a:t>Choi WJ, Hwang SJ, Song JG, et al. Radiofrequency treatment relieves chronic knee osteoarthritis pain: a double-blind randomized controlled trial. </a:t>
            </a:r>
            <a:r>
              <a:rPr lang="en-US" sz="4000" b="1" i="1" dirty="0"/>
              <a:t>Pain</a:t>
            </a:r>
            <a:r>
              <a:rPr lang="en-US" sz="4000" b="1" dirty="0"/>
              <a:t>. 2011;152(3):481-487. doi:10.1016/j.pain.2010.09.029</a:t>
            </a:r>
          </a:p>
          <a:p>
            <a:r>
              <a:rPr lang="en-US" sz="4000" b="1" dirty="0"/>
              <a:t>Reddy RD, McCormick ZL, Marshall B, Mattie R, </a:t>
            </a:r>
            <a:r>
              <a:rPr lang="en-US" sz="4000" b="1" dirty="0" err="1"/>
              <a:t>Walega</a:t>
            </a:r>
            <a:r>
              <a:rPr lang="en-US" sz="4000" b="1" dirty="0"/>
              <a:t> DR. Cooled Radiofrequency Ablation of Genicular Nerves for Knee Osteoarthritis Pain: A Protocol for Patient Selection and Case Series. </a:t>
            </a:r>
            <a:r>
              <a:rPr lang="en-US" sz="4000" b="1" i="1" dirty="0" err="1"/>
              <a:t>Anesth</a:t>
            </a:r>
            <a:r>
              <a:rPr lang="en-US" sz="4000" b="1" i="1" dirty="0"/>
              <a:t> Pain Med</a:t>
            </a:r>
            <a:r>
              <a:rPr lang="en-US" sz="4000" b="1" dirty="0"/>
              <a:t>. 2016;6(6):e39696. Published 2016 Aug 24. doi:10.5812/aapm.39696</a:t>
            </a:r>
          </a:p>
          <a:p>
            <a:r>
              <a:rPr lang="en-US" sz="4000" b="1" dirty="0"/>
              <a:t>McCormick ZL, Korn M, Reddy R, et al. Cooled Radiofrequency Ablation of the Genicular Nerves for Chronic Pain due to Knee Osteoarthritis: Six-Month Outcomes. </a:t>
            </a:r>
            <a:r>
              <a:rPr lang="en-US" sz="4000" b="1" i="1" dirty="0"/>
              <a:t>Pain Med</a:t>
            </a:r>
            <a:r>
              <a:rPr lang="en-US" sz="4000" b="1" dirty="0"/>
              <a:t>. 2017;18(9):1631-1641. doi:10.1093/pm/pnx069</a:t>
            </a:r>
          </a:p>
          <a:p>
            <a:r>
              <a:rPr lang="en-US" sz="4000" b="1" dirty="0"/>
              <a:t>McCormick ZL, Reddy R, Korn M, et al. A Prospective Randomized Trial of Prognostic Genicular Nerve Blocks to Determine the Predictive Value for the Outcome of Cooled Radiofrequency Ablation for Chronic Knee Pain Due to Osteoarthritis. </a:t>
            </a:r>
            <a:r>
              <a:rPr lang="en-US" sz="4000" b="1" i="1" dirty="0"/>
              <a:t>Pain Med</a:t>
            </a:r>
            <a:r>
              <a:rPr lang="en-US" sz="4000" b="1" dirty="0"/>
              <a:t>. 2018;19(8):1628-1638.</a:t>
            </a:r>
          </a:p>
          <a:p>
            <a:r>
              <a:rPr lang="en-US" sz="4000" dirty="0"/>
              <a:t>Mata J, </a:t>
            </a:r>
            <a:r>
              <a:rPr lang="en-US" sz="4000" dirty="0" err="1"/>
              <a:t>Valentí</a:t>
            </a:r>
            <a:r>
              <a:rPr lang="en-US" sz="4000" dirty="0"/>
              <a:t> P, Hernández B, Mir B, Aguilar JL. Study protocol for a </a:t>
            </a:r>
            <a:r>
              <a:rPr lang="en-US" sz="4000" dirty="0" err="1"/>
              <a:t>randomised</a:t>
            </a:r>
            <a:r>
              <a:rPr lang="en-US" sz="4000" dirty="0"/>
              <a:t> controlled trial of ultrasound-guided pulsed radiofrequency of the genicular nerves in the treatment of patients with osteoarthritis knee pain. </a:t>
            </a:r>
            <a:r>
              <a:rPr lang="en-US" sz="4000" i="1" dirty="0"/>
              <a:t>BMJ Open</a:t>
            </a:r>
            <a:r>
              <a:rPr lang="en-US" sz="4000" dirty="0"/>
              <a:t>. 2017;7(11):e016377. Published 2017 Nov 3. doi:10.1136/bmjopen-2017-016377</a:t>
            </a:r>
          </a:p>
          <a:p>
            <a:r>
              <a:rPr lang="en-US" sz="4000" dirty="0" err="1"/>
              <a:t>Protzman</a:t>
            </a:r>
            <a:r>
              <a:rPr lang="en-US" sz="4000" dirty="0"/>
              <a:t> NM, </a:t>
            </a:r>
            <a:r>
              <a:rPr lang="en-US" sz="4000" dirty="0" err="1"/>
              <a:t>Gyi</a:t>
            </a:r>
            <a:r>
              <a:rPr lang="en-US" sz="4000" dirty="0"/>
              <a:t> J, Malhotra AD, </a:t>
            </a:r>
            <a:r>
              <a:rPr lang="en-US" sz="4000" dirty="0" err="1"/>
              <a:t>Kooch</a:t>
            </a:r>
            <a:r>
              <a:rPr lang="en-US" sz="4000" dirty="0"/>
              <a:t> JE. Examining the feasibility of radiofrequency treatment for chronic knee pain after total knee arthroplasty. </a:t>
            </a:r>
            <a:r>
              <a:rPr lang="en-US" sz="4000" i="1" dirty="0"/>
              <a:t>PM R</a:t>
            </a:r>
            <a:r>
              <a:rPr lang="en-US" sz="4000" dirty="0"/>
              <a:t>. 2014;6(4):373-376. doi:10.1016/j.pmrj.2013.10.003</a:t>
            </a:r>
          </a:p>
          <a:p>
            <a:r>
              <a:rPr lang="en-US" sz="4000" dirty="0"/>
              <a:t>Desai M, Bentley A, Keck WA, Haag T, Taylor RS, Dakin H. Cooled radiofrequency ablation of the genicular nerves for chronic pain due to osteoarthritis of the knee: a cost-effectiveness analysis based on trial data. </a:t>
            </a:r>
            <a:r>
              <a:rPr lang="en-US" sz="4000" i="1" dirty="0"/>
              <a:t>BMC </a:t>
            </a:r>
            <a:r>
              <a:rPr lang="en-US" sz="4000" i="1" dirty="0" err="1"/>
              <a:t>Musculoskelet</a:t>
            </a:r>
            <a:r>
              <a:rPr lang="en-US" sz="4000" i="1" dirty="0"/>
              <a:t> </a:t>
            </a:r>
            <a:r>
              <a:rPr lang="en-US" sz="4000" i="1" dirty="0" err="1"/>
              <a:t>Disord</a:t>
            </a:r>
            <a:r>
              <a:rPr lang="en-US" sz="4000" dirty="0"/>
              <a:t>. 2019;20(1):302. Published 2019 Jun 26. doi:10.1186/s12891-019-2681-2</a:t>
            </a:r>
          </a:p>
          <a:p>
            <a:r>
              <a:rPr lang="en-US" sz="4000" dirty="0"/>
              <a:t>Tran J, Peng PWH, Lam K, </a:t>
            </a:r>
            <a:r>
              <a:rPr lang="en-US" sz="4000" dirty="0" err="1"/>
              <a:t>Baig</a:t>
            </a:r>
            <a:r>
              <a:rPr lang="en-US" sz="4000" dirty="0"/>
              <a:t> E, </a:t>
            </a:r>
            <a:r>
              <a:rPr lang="en-US" sz="4000" dirty="0" err="1"/>
              <a:t>Agur</a:t>
            </a:r>
            <a:r>
              <a:rPr lang="en-US" sz="4000" dirty="0"/>
              <a:t> AMR, </a:t>
            </a:r>
            <a:r>
              <a:rPr lang="en-US" sz="4000" dirty="0" err="1"/>
              <a:t>Gofeld</a:t>
            </a:r>
            <a:r>
              <a:rPr lang="en-US" sz="4000" dirty="0"/>
              <a:t> M. Anatomical Study of the Innervation of Anterior Knee Joint Capsule: Implication for Image-Guided Intervention. </a:t>
            </a:r>
            <a:r>
              <a:rPr lang="en-US" sz="4000" i="1" dirty="0"/>
              <a:t>Reg </a:t>
            </a:r>
            <a:r>
              <a:rPr lang="en-US" sz="4000" i="1" dirty="0" err="1"/>
              <a:t>Anesth</a:t>
            </a:r>
            <a:r>
              <a:rPr lang="en-US" sz="4000" i="1" dirty="0"/>
              <a:t> Pain Med</a:t>
            </a:r>
            <a:r>
              <a:rPr lang="en-US" sz="4000" dirty="0"/>
              <a:t>. 2018;43(4):407-414. doi:10.1097/AAP.0000000000000778</a:t>
            </a:r>
          </a:p>
          <a:p>
            <a:r>
              <a:rPr lang="en-US" sz="4000" b="1" dirty="0"/>
              <a:t>Hirasawa Y, </a:t>
            </a:r>
            <a:r>
              <a:rPr lang="en-US" sz="4000" b="1" dirty="0" err="1"/>
              <a:t>Okajima</a:t>
            </a:r>
            <a:r>
              <a:rPr lang="en-US" sz="4000" b="1" dirty="0"/>
              <a:t> S, </a:t>
            </a:r>
            <a:r>
              <a:rPr lang="en-US" sz="4000" b="1" dirty="0" err="1"/>
              <a:t>Ohta</a:t>
            </a:r>
            <a:r>
              <a:rPr lang="en-US" sz="4000" b="1" dirty="0"/>
              <a:t> M, </a:t>
            </a:r>
            <a:r>
              <a:rPr lang="en-US" sz="4000" b="1" dirty="0" err="1"/>
              <a:t>Tokioka</a:t>
            </a:r>
            <a:r>
              <a:rPr lang="en-US" sz="4000" b="1" dirty="0"/>
              <a:t> T. Nerve distribution to the human knee joint: anatomical and immunohistochemical study. </a:t>
            </a:r>
            <a:r>
              <a:rPr lang="en-US" sz="4000" b="1" i="1" dirty="0"/>
              <a:t>Int </a:t>
            </a:r>
            <a:r>
              <a:rPr lang="en-US" sz="4000" b="1" i="1" dirty="0" err="1"/>
              <a:t>Orthop</a:t>
            </a:r>
            <a:r>
              <a:rPr lang="en-US" sz="4000" b="1" dirty="0"/>
              <a:t>. 2000;24(1):1-4. doi:10.1007/s002640050001</a:t>
            </a:r>
          </a:p>
          <a:p>
            <a:r>
              <a:rPr lang="en-US" sz="4000" dirty="0"/>
              <a:t>Hochberg MC, Altman RD, April KT, et al. American College of Rheumatology 2012 recommendations for the use of nonpharmacologic and pharmacologic therapies in osteoarthritis of the hand, hip, and knee. </a:t>
            </a:r>
            <a:r>
              <a:rPr lang="en-US" sz="4000" i="1" dirty="0"/>
              <a:t>Arthritis Care Res (Hoboken)</a:t>
            </a:r>
            <a:r>
              <a:rPr lang="en-US" sz="4000" dirty="0"/>
              <a:t>. 2012;64(4):465-474. doi:10.1002/acr.21596</a:t>
            </a:r>
          </a:p>
          <a:p>
            <a:r>
              <a:rPr lang="en-US" dirty="0"/>
              <a:t> </a:t>
            </a:r>
          </a:p>
          <a:p>
            <a:endParaRPr lang="en-US" dirty="0"/>
          </a:p>
        </p:txBody>
      </p:sp>
    </p:spTree>
    <p:extLst>
      <p:ext uri="{BB962C8B-B14F-4D97-AF65-F5344CB8AC3E}">
        <p14:creationId xmlns:p14="http://schemas.microsoft.com/office/powerpoint/2010/main" val="4034671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Ultrasound Basics</a:t>
            </a:r>
            <a:endParaRPr lang="en-US" dirty="0"/>
          </a:p>
        </p:txBody>
      </p:sp>
      <p:sp>
        <p:nvSpPr>
          <p:cNvPr id="3" name="Content Placeholder 2"/>
          <p:cNvSpPr>
            <a:spLocks noGrp="1"/>
          </p:cNvSpPr>
          <p:nvPr>
            <p:ph idx="1"/>
          </p:nvPr>
        </p:nvSpPr>
        <p:spPr/>
        <p:txBody>
          <a:bodyPr/>
          <a:lstStyle/>
          <a:p>
            <a:r>
              <a:rPr lang="en-US" dirty="0" smtClean="0"/>
              <a:t>Choose a Transducer</a:t>
            </a:r>
          </a:p>
          <a:p>
            <a:pPr lvl="1"/>
            <a:r>
              <a:rPr lang="en-US" dirty="0"/>
              <a:t>Linear, curvilinear</a:t>
            </a:r>
          </a:p>
          <a:p>
            <a:pPr lvl="1"/>
            <a:r>
              <a:rPr lang="en-US" dirty="0"/>
              <a:t>Higher Frequency : better resolution, less </a:t>
            </a:r>
            <a:r>
              <a:rPr lang="en-US" dirty="0" smtClean="0"/>
              <a:t>penetration</a:t>
            </a:r>
          </a:p>
          <a:p>
            <a:r>
              <a:rPr lang="en-US" dirty="0" smtClean="0"/>
              <a:t>Holding Transducer, Ergonomics</a:t>
            </a:r>
          </a:p>
          <a:p>
            <a:pPr lvl="1"/>
            <a:r>
              <a:rPr lang="en-US" dirty="0" smtClean="0"/>
              <a:t>Hold close to patient</a:t>
            </a:r>
          </a:p>
          <a:p>
            <a:pPr lvl="1"/>
            <a:r>
              <a:rPr lang="en-US" dirty="0" smtClean="0"/>
              <a:t>Rotate, toggle, heel-toe</a:t>
            </a:r>
          </a:p>
          <a:p>
            <a:pPr lvl="1"/>
            <a:r>
              <a:rPr lang="en-US" dirty="0" smtClean="0"/>
              <a:t>Anisotropy: different in different directions</a:t>
            </a:r>
          </a:p>
          <a:p>
            <a:r>
              <a:rPr lang="en-US" dirty="0" smtClean="0"/>
              <a:t>Terminology</a:t>
            </a:r>
          </a:p>
          <a:p>
            <a:pPr lvl="1"/>
            <a:r>
              <a:rPr lang="en-US" dirty="0" smtClean="0"/>
              <a:t>Hypoechoic: dark (relative to other structures), fluid</a:t>
            </a:r>
          </a:p>
          <a:p>
            <a:pPr lvl="1"/>
            <a:r>
              <a:rPr lang="en-US" dirty="0" smtClean="0"/>
              <a:t>Hyperechoic: bright (relative to other structures), bone (acoustic shadow)</a:t>
            </a:r>
          </a:p>
          <a:p>
            <a:pPr lvl="1"/>
            <a:r>
              <a:rPr lang="en-US" dirty="0" smtClean="0"/>
              <a:t>Anechoic/isoechoic</a:t>
            </a:r>
            <a:endParaRPr lang="en-US" dirty="0"/>
          </a:p>
        </p:txBody>
      </p:sp>
    </p:spTree>
    <p:extLst>
      <p:ext uri="{BB962C8B-B14F-4D97-AF65-F5344CB8AC3E}">
        <p14:creationId xmlns:p14="http://schemas.microsoft.com/office/powerpoint/2010/main" val="22763480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3AB31-DCE6-AA45-98AD-3EF2424A060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3DB50E90-BBB7-A740-A36C-E095216272BC}"/>
              </a:ext>
            </a:extLst>
          </p:cNvPr>
          <p:cNvSpPr>
            <a:spLocks noGrp="1"/>
          </p:cNvSpPr>
          <p:nvPr>
            <p:ph idx="1"/>
          </p:nvPr>
        </p:nvSpPr>
        <p:spPr>
          <a:xfrm>
            <a:off x="3869268" y="1197937"/>
            <a:ext cx="7315200" cy="5120640"/>
          </a:xfrm>
        </p:spPr>
        <p:txBody>
          <a:bodyPr>
            <a:normAutofit fontScale="25000" lnSpcReduction="20000"/>
          </a:bodyPr>
          <a:lstStyle/>
          <a:p>
            <a:r>
              <a:rPr lang="en-US" sz="4000" b="1" dirty="0"/>
              <a:t>Kohn MD, Sassoon AA, Fernando ND. Classifications in Brief: </a:t>
            </a:r>
            <a:r>
              <a:rPr lang="en-US" sz="4000" b="1" dirty="0" err="1"/>
              <a:t>Kellgren</a:t>
            </a:r>
            <a:r>
              <a:rPr lang="en-US" sz="4000" b="1" dirty="0"/>
              <a:t>-Lawrence Classification of Osteoarthritis. </a:t>
            </a:r>
            <a:r>
              <a:rPr lang="en-US" sz="4000" b="1" i="1" dirty="0"/>
              <a:t>Clin </a:t>
            </a:r>
            <a:r>
              <a:rPr lang="en-US" sz="4000" b="1" i="1" dirty="0" err="1"/>
              <a:t>Orthop</a:t>
            </a:r>
            <a:r>
              <a:rPr lang="en-US" sz="4000" b="1" i="1" dirty="0"/>
              <a:t> </a:t>
            </a:r>
            <a:r>
              <a:rPr lang="en-US" sz="4000" b="1" i="1" dirty="0" err="1"/>
              <a:t>Relat</a:t>
            </a:r>
            <a:r>
              <a:rPr lang="en-US" sz="4000" b="1" i="1" dirty="0"/>
              <a:t> Res</a:t>
            </a:r>
            <a:r>
              <a:rPr lang="en-US" sz="4000" b="1" dirty="0"/>
              <a:t>. 2016;474(8):1886-1893. doi:10.1007/s11999-016-4732-4</a:t>
            </a:r>
          </a:p>
          <a:p>
            <a:r>
              <a:rPr lang="en-US" sz="4000" dirty="0" err="1"/>
              <a:t>Fonkoue</a:t>
            </a:r>
            <a:r>
              <a:rPr lang="en-US" sz="4000" dirty="0"/>
              <a:t> L, </a:t>
            </a:r>
            <a:r>
              <a:rPr lang="en-US" sz="4000" dirty="0" err="1"/>
              <a:t>Behets</a:t>
            </a:r>
            <a:r>
              <a:rPr lang="en-US" sz="4000" dirty="0"/>
              <a:t> CW, </a:t>
            </a:r>
            <a:r>
              <a:rPr lang="en-US" sz="4000" dirty="0" err="1"/>
              <a:t>Steyaert</a:t>
            </a:r>
            <a:r>
              <a:rPr lang="en-US" sz="4000" dirty="0"/>
              <a:t> A, et al. Accuracy of fluoroscopic-guided genicular nerve blockade: a need for revisiting anatomical landmarks [published online ahead of print, 2019 Aug 26]. </a:t>
            </a:r>
            <a:r>
              <a:rPr lang="en-US" sz="4000" i="1" dirty="0"/>
              <a:t>Reg </a:t>
            </a:r>
            <a:r>
              <a:rPr lang="en-US" sz="4000" i="1" dirty="0" err="1"/>
              <a:t>Anesth</a:t>
            </a:r>
            <a:r>
              <a:rPr lang="en-US" sz="4000" i="1" dirty="0"/>
              <a:t> Pain Med</a:t>
            </a:r>
            <a:r>
              <a:rPr lang="en-US" sz="4000" dirty="0"/>
              <a:t>. 2019;rapm-2019-100451. doi:10.1136/rapm-2019-100451</a:t>
            </a:r>
          </a:p>
          <a:p>
            <a:r>
              <a:rPr lang="en-US" sz="4000" dirty="0" err="1"/>
              <a:t>Fonkoué</a:t>
            </a:r>
            <a:r>
              <a:rPr lang="en-US" sz="4000" dirty="0"/>
              <a:t> L, </a:t>
            </a:r>
            <a:r>
              <a:rPr lang="en-US" sz="4000" dirty="0" err="1"/>
              <a:t>Behets</a:t>
            </a:r>
            <a:r>
              <a:rPr lang="en-US" sz="4000" dirty="0"/>
              <a:t> C, </a:t>
            </a:r>
            <a:r>
              <a:rPr lang="en-US" sz="4000" dirty="0" err="1"/>
              <a:t>Kouassi</a:t>
            </a:r>
            <a:r>
              <a:rPr lang="en-US" sz="4000" dirty="0"/>
              <a:t> JK, et al. Distribution of sensory nerves supplying the knee joint capsule and implications for genicular blockade and radiofrequency ablation: an anatomical study. </a:t>
            </a:r>
            <a:r>
              <a:rPr lang="en-US" sz="4000" i="1" dirty="0"/>
              <a:t>Surg </a:t>
            </a:r>
            <a:r>
              <a:rPr lang="en-US" sz="4000" i="1" dirty="0" err="1"/>
              <a:t>Radiol</a:t>
            </a:r>
            <a:r>
              <a:rPr lang="en-US" sz="4000" i="1" dirty="0"/>
              <a:t> Anat</a:t>
            </a:r>
            <a:r>
              <a:rPr lang="en-US" sz="4000" dirty="0"/>
              <a:t>. 2019;41(12):1461-1471. doi:10.1007/s00276-019-02291-y</a:t>
            </a:r>
          </a:p>
          <a:p>
            <a:r>
              <a:rPr lang="en-US" sz="4000" dirty="0" err="1"/>
              <a:t>Fonkoue</a:t>
            </a:r>
            <a:r>
              <a:rPr lang="en-US" sz="4000" dirty="0"/>
              <a:t> L, </a:t>
            </a:r>
            <a:r>
              <a:rPr lang="en-US" sz="4000" dirty="0" err="1"/>
              <a:t>Behets</a:t>
            </a:r>
            <a:r>
              <a:rPr lang="en-US" sz="4000" dirty="0"/>
              <a:t> CW, </a:t>
            </a:r>
            <a:r>
              <a:rPr lang="en-US" sz="4000" dirty="0" err="1"/>
              <a:t>Steyaert</a:t>
            </a:r>
            <a:r>
              <a:rPr lang="en-US" sz="4000" dirty="0"/>
              <a:t> A, </a:t>
            </a:r>
            <a:r>
              <a:rPr lang="en-US" sz="4000" dirty="0" err="1"/>
              <a:t>Kouassi</a:t>
            </a:r>
            <a:r>
              <a:rPr lang="en-US" sz="4000" dirty="0"/>
              <a:t> JK, </a:t>
            </a:r>
            <a:r>
              <a:rPr lang="en-US" sz="4000" dirty="0" err="1"/>
              <a:t>Detrembleur</a:t>
            </a:r>
            <a:r>
              <a:rPr lang="en-US" sz="4000" dirty="0"/>
              <a:t> C, </a:t>
            </a:r>
            <a:r>
              <a:rPr lang="en-US" sz="4000" dirty="0" err="1"/>
              <a:t>Cornu</a:t>
            </a:r>
            <a:r>
              <a:rPr lang="en-US" sz="4000" dirty="0"/>
              <a:t> O. Anatomical evidence supporting the revision of classical landmarks for genicular nerve ablation [published online ahead of print, 2019 Dec 5]. </a:t>
            </a:r>
            <a:r>
              <a:rPr lang="en-US" sz="4000" i="1" dirty="0"/>
              <a:t>Reg </a:t>
            </a:r>
            <a:r>
              <a:rPr lang="en-US" sz="4000" i="1" dirty="0" err="1"/>
              <a:t>Anesth</a:t>
            </a:r>
            <a:r>
              <a:rPr lang="en-US" sz="4000" i="1" dirty="0"/>
              <a:t> Pain Med</a:t>
            </a:r>
            <a:r>
              <a:rPr lang="en-US" sz="4000" dirty="0"/>
              <a:t>. 2019;rapm-2019-101103. doi:10.1136/rapm-2019-101103</a:t>
            </a:r>
          </a:p>
          <a:p>
            <a:r>
              <a:rPr lang="en-US" sz="4000" dirty="0" err="1"/>
              <a:t>Fonkoue</a:t>
            </a:r>
            <a:r>
              <a:rPr lang="en-US" sz="4000" dirty="0"/>
              <a:t> L, </a:t>
            </a:r>
            <a:r>
              <a:rPr lang="en-US" sz="4000" dirty="0" err="1"/>
              <a:t>Behets</a:t>
            </a:r>
            <a:r>
              <a:rPr lang="en-US" sz="4000" dirty="0"/>
              <a:t> CW, </a:t>
            </a:r>
            <a:r>
              <a:rPr lang="en-US" sz="4000" dirty="0" err="1"/>
              <a:t>Steyaert</a:t>
            </a:r>
            <a:r>
              <a:rPr lang="en-US" sz="4000" dirty="0"/>
              <a:t> A, et al. Current versus revised anatomical targets for genicular nerve blockade and radiofrequency ablation: evidence from a cadaveric model [published online ahead of print, 2020 Jun 18]. </a:t>
            </a:r>
            <a:r>
              <a:rPr lang="en-US" sz="4000" i="1" dirty="0"/>
              <a:t>Reg </a:t>
            </a:r>
            <a:r>
              <a:rPr lang="en-US" sz="4000" i="1" dirty="0" err="1"/>
              <a:t>Anesth</a:t>
            </a:r>
            <a:r>
              <a:rPr lang="en-US" sz="4000" i="1" dirty="0"/>
              <a:t> Pain Med</a:t>
            </a:r>
            <a:r>
              <a:rPr lang="en-US" sz="4000" dirty="0"/>
              <a:t>. 2020;rapm-2020-101370. doi:10.1136/rapm-2020-101370</a:t>
            </a:r>
          </a:p>
          <a:p>
            <a:r>
              <a:rPr lang="en-US" sz="4000" dirty="0"/>
              <a:t>Franco CD, </a:t>
            </a:r>
            <a:r>
              <a:rPr lang="en-US" sz="4000" dirty="0" err="1"/>
              <a:t>Buvanendran</a:t>
            </a:r>
            <a:r>
              <a:rPr lang="en-US" sz="4000" dirty="0"/>
              <a:t> A, </a:t>
            </a:r>
            <a:r>
              <a:rPr lang="en-US" sz="4000" dirty="0" err="1"/>
              <a:t>Petersohn</a:t>
            </a:r>
            <a:r>
              <a:rPr lang="en-US" sz="4000" dirty="0"/>
              <a:t> JD, Menzies RD, Menzies LP. Innervation of the Anterior Capsule of the Human Knee: Implications for Radiofrequency Ablation. </a:t>
            </a:r>
            <a:r>
              <a:rPr lang="en-US" sz="4000" i="1" dirty="0"/>
              <a:t>Reg </a:t>
            </a:r>
            <a:r>
              <a:rPr lang="en-US" sz="4000" i="1" dirty="0" err="1"/>
              <a:t>Anesth</a:t>
            </a:r>
            <a:r>
              <a:rPr lang="en-US" sz="4000" i="1" dirty="0"/>
              <a:t> Pain Med</a:t>
            </a:r>
            <a:r>
              <a:rPr lang="en-US" sz="4000" dirty="0"/>
              <a:t>. 2015;40(4):363-368. doi:10.1097/AAP.0000000000000269</a:t>
            </a:r>
          </a:p>
          <a:p>
            <a:r>
              <a:rPr lang="en-US" sz="4000" dirty="0"/>
              <a:t>Wong J, Bremer N, </a:t>
            </a:r>
            <a:r>
              <a:rPr lang="en-US" sz="4000" dirty="0" err="1"/>
              <a:t>Weyker</a:t>
            </a:r>
            <a:r>
              <a:rPr lang="en-US" sz="4000" dirty="0"/>
              <a:t> PD, Webb CA. Ultrasound-Guided Genicular Nerve Thermal Radiofrequency Ablation for Chronic Knee Pain. </a:t>
            </a:r>
            <a:r>
              <a:rPr lang="en-US" sz="4000" i="1" dirty="0"/>
              <a:t>Case Rep </a:t>
            </a:r>
            <a:r>
              <a:rPr lang="en-US" sz="4000" i="1" dirty="0" err="1"/>
              <a:t>Anesthesiol</a:t>
            </a:r>
            <a:r>
              <a:rPr lang="en-US" sz="4000" dirty="0"/>
              <a:t>. 2016;2016:8292450. doi:10.1155/2016/8292450</a:t>
            </a:r>
          </a:p>
          <a:p>
            <a:r>
              <a:rPr lang="en-US" sz="4000" dirty="0"/>
              <a:t>Jamison DE, Cohen SP. Radiofrequency techniques to treat chronic knee pain: a comprehensive review of anatomy, effectiveness, treatment parameters, and patient selection. </a:t>
            </a:r>
            <a:r>
              <a:rPr lang="en-US" sz="4000" i="1" dirty="0"/>
              <a:t>J Pain Res</a:t>
            </a:r>
            <a:r>
              <a:rPr lang="en-US" sz="4000" dirty="0"/>
              <a:t>. 2018;11:1879-1888. Published 2018 Sep 18. doi:10.2147/JPR.S144633</a:t>
            </a:r>
          </a:p>
          <a:p>
            <a:r>
              <a:rPr lang="en-US" sz="4000" b="1" dirty="0" err="1"/>
              <a:t>Dass</a:t>
            </a:r>
            <a:r>
              <a:rPr lang="en-US" sz="4000" b="1" dirty="0"/>
              <a:t> RM, Kim E, Kim HK, Lee JY, Lee HJ, Rhee SJ. Alcohol neurolysis of genicular nerve for chronic knee pain. </a:t>
            </a:r>
            <a:r>
              <a:rPr lang="en-US" sz="4000" b="1" i="1" dirty="0"/>
              <a:t>Korean J Pain</a:t>
            </a:r>
            <a:r>
              <a:rPr lang="en-US" sz="4000" b="1" dirty="0"/>
              <a:t>. 2019;32(3):223-227. doi:10.3344/kjp.2019.32.3.223</a:t>
            </a:r>
          </a:p>
          <a:p>
            <a:r>
              <a:rPr lang="en-US" sz="4000" dirty="0"/>
              <a:t>Hong T, Wang H, Li G, Yao P, Ding Y. Systematic Review and Meta-Analysis of 12 Randomized Controlled Trials Evaluating the Efficacy of Invasive Radiofrequency Treatment for Knee Pain and Function. </a:t>
            </a:r>
            <a:r>
              <a:rPr lang="en-US" sz="4000" i="1" dirty="0"/>
              <a:t>Biomed Res Int</a:t>
            </a:r>
            <a:r>
              <a:rPr lang="en-US" sz="4000" dirty="0"/>
              <a:t>. 2019;2019:9037510. Published 2019 Jun 26. doi:10.1155/2019/9037510</a:t>
            </a:r>
          </a:p>
          <a:p>
            <a:r>
              <a:rPr lang="en-US" sz="4000" dirty="0"/>
              <a:t>Kidd VD, Strum SR, Strum DS, Shah J. Genicular Nerve Radiofrequency Ablation for Painful Knee Arthritis: The Why and the How. </a:t>
            </a:r>
            <a:r>
              <a:rPr lang="en-US" sz="4000" i="1" dirty="0"/>
              <a:t>JBJS Essent Surg Tech</a:t>
            </a:r>
            <a:r>
              <a:rPr lang="en-US" sz="4000" dirty="0"/>
              <a:t>. 2019;9(1):e10. Published 2019 Mar 13. doi:10.2106/JBJS.ST.18.00016</a:t>
            </a:r>
          </a:p>
          <a:p>
            <a:r>
              <a:rPr lang="en-US" dirty="0"/>
              <a:t> </a:t>
            </a:r>
          </a:p>
          <a:p>
            <a:endParaRPr lang="en-US" dirty="0"/>
          </a:p>
        </p:txBody>
      </p:sp>
    </p:spTree>
    <p:extLst>
      <p:ext uri="{BB962C8B-B14F-4D97-AF65-F5344CB8AC3E}">
        <p14:creationId xmlns:p14="http://schemas.microsoft.com/office/powerpoint/2010/main" val="11352322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0000" lnSpcReduction="20000"/>
          </a:bodyPr>
          <a:lstStyle/>
          <a:p>
            <a:r>
              <a:rPr lang="en-US" dirty="0"/>
              <a:t>ESSR Musculoskeletal Ultrasound Technical Guidelines for Knee (</a:t>
            </a:r>
            <a:r>
              <a:rPr lang="en-US" dirty="0">
                <a:hlinkClick r:id="rId2"/>
              </a:rPr>
              <a:t>#5.Knee (essr.org)</a:t>
            </a:r>
            <a:r>
              <a:rPr lang="en-US" dirty="0"/>
              <a:t>). Retrieved July 1, 2021</a:t>
            </a:r>
          </a:p>
          <a:p>
            <a:r>
              <a:rPr lang="en-US" dirty="0"/>
              <a:t>Hall, MM. </a:t>
            </a:r>
            <a:r>
              <a:rPr lang="en-US" dirty="0" err="1"/>
              <a:t>Rajasekaran</a:t>
            </a:r>
            <a:r>
              <a:rPr lang="en-US" dirty="0"/>
              <a:t> S(. 2020)“Musculoskeletal ultrasound of the knee” In J </a:t>
            </a:r>
            <a:r>
              <a:rPr lang="en-US" dirty="0" err="1"/>
              <a:t>Grayzel</a:t>
            </a:r>
            <a:r>
              <a:rPr lang="en-US" dirty="0"/>
              <a:t> (Ed.) </a:t>
            </a:r>
            <a:r>
              <a:rPr lang="en-US" i="1" dirty="0" err="1"/>
              <a:t>UpToDate</a:t>
            </a:r>
            <a:r>
              <a:rPr lang="en-US" dirty="0"/>
              <a:t>. Retrieved July 1 2021. </a:t>
            </a:r>
            <a:r>
              <a:rPr lang="en-US" dirty="0">
                <a:hlinkClick r:id="rId3"/>
              </a:rPr>
              <a:t>https://www.uptodate.com/contents/musculoskeletal-ultrasound-of-the-knee?search=knee%20ultrasound&amp;source=search_result&amp;selectedTitle=1~150&amp;usage_type=default&amp;display_rank=1#references</a:t>
            </a:r>
            <a:r>
              <a:rPr lang="en-US" dirty="0"/>
              <a:t> </a:t>
            </a:r>
          </a:p>
          <a:p>
            <a:r>
              <a:rPr lang="en-US" dirty="0"/>
              <a:t>Halperin, Jon “Musculoskeletal Ultrasound of the Knee, Foot, and Ankle” Presentation from Advanced Team Physician Course. San </a:t>
            </a:r>
            <a:r>
              <a:rPr lang="en-US" dirty="0" err="1"/>
              <a:t>diego</a:t>
            </a:r>
            <a:r>
              <a:rPr lang="en-US" dirty="0"/>
              <a:t>, CA December 11, 2016</a:t>
            </a:r>
          </a:p>
          <a:p>
            <a:r>
              <a:rPr lang="en-US" dirty="0" err="1"/>
              <a:t>Kolasinski</a:t>
            </a:r>
            <a:r>
              <a:rPr lang="en-US" dirty="0"/>
              <a:t> et al. 2019 American College of Rheumatology/Arthritis Foundation Guideline for the Management of Osteoarthritis of the Hand, Hip, and Knee.  </a:t>
            </a:r>
            <a:r>
              <a:rPr lang="en-US" i="1" dirty="0" err="1"/>
              <a:t>Arthritis&amp;Rheumatology</a:t>
            </a:r>
            <a:r>
              <a:rPr lang="en-US" i="1" dirty="0"/>
              <a:t> 2020: 220-233</a:t>
            </a:r>
            <a:r>
              <a:rPr lang="en-US" dirty="0"/>
              <a:t> Vol 72. https://www.rheumatology.org/Portals/0/Files/Osteoarthritis-Guideline-Early-View-2019.pdf</a:t>
            </a:r>
          </a:p>
          <a:p>
            <a:r>
              <a:rPr lang="en-US" dirty="0"/>
              <a:t>American Academy of </a:t>
            </a:r>
            <a:r>
              <a:rPr lang="en-US" dirty="0" err="1"/>
              <a:t>Orthopaedic</a:t>
            </a:r>
            <a:r>
              <a:rPr lang="en-US" dirty="0"/>
              <a:t> Surgeons. Treatment of Osteoarthritis of the Knee – 2nd Edition, Evidence-Based Clinical Practice Guideline. </a:t>
            </a:r>
            <a:r>
              <a:rPr lang="en-US" dirty="0">
                <a:hlinkClick r:id="rId4"/>
              </a:rPr>
              <a:t>https://www.aaos.org/globalassets/quality-and-practiceresources/</a:t>
            </a:r>
            <a:r>
              <a:rPr lang="en-US" dirty="0"/>
              <a:t> osteoarthritis-of-the-knee/osteoarthritis-of-the-knee-2nd-editiion-clinical-practice-guideline.pdf. Published May 18, 2013.</a:t>
            </a:r>
          </a:p>
          <a:p>
            <a:r>
              <a:rPr lang="en-US" dirty="0"/>
              <a:t>Carrier JD, Poliak-Tunis M. Genicular Radiofrequency Ablation for the Treatment of Post-traumatic Knee Pain: A Case Presentation. PM R. 2018 Nov;10(11):1279-1282. </a:t>
            </a:r>
            <a:r>
              <a:rPr lang="en-US" dirty="0" err="1"/>
              <a:t>doi</a:t>
            </a:r>
            <a:r>
              <a:rPr lang="en-US" dirty="0"/>
              <a:t>: 10.1016/j.pmrj.2018.03.016. </a:t>
            </a:r>
            <a:r>
              <a:rPr lang="en-US" dirty="0" err="1"/>
              <a:t>Epub</a:t>
            </a:r>
            <a:r>
              <a:rPr lang="en-US" dirty="0"/>
              <a:t> 2018 Apr 5. PMID: 29626612</a:t>
            </a:r>
            <a:r>
              <a:rPr lang="en-US" dirty="0" smtClean="0"/>
              <a:t>.</a:t>
            </a:r>
          </a:p>
          <a:p>
            <a:r>
              <a:rPr lang="en-US" dirty="0" smtClean="0"/>
              <a:t>Zhang Y, Jordan JM. Epidemiology of Osteoarthritis. </a:t>
            </a:r>
            <a:r>
              <a:rPr lang="en-US" dirty="0" err="1">
                <a:hlinkClick r:id="rId5"/>
              </a:rPr>
              <a:t>Clin</a:t>
            </a:r>
            <a:r>
              <a:rPr lang="en-US" dirty="0">
                <a:hlinkClick r:id="rId5"/>
              </a:rPr>
              <a:t> </a:t>
            </a:r>
            <a:r>
              <a:rPr lang="en-US" dirty="0" err="1">
                <a:hlinkClick r:id="rId5"/>
              </a:rPr>
              <a:t>Geriatr</a:t>
            </a:r>
            <a:r>
              <a:rPr lang="en-US" dirty="0">
                <a:hlinkClick r:id="rId5"/>
              </a:rPr>
              <a:t> Med. 2010 Aug; 26(3): 355–369.</a:t>
            </a:r>
            <a:endParaRPr lang="en-US" dirty="0"/>
          </a:p>
          <a:p>
            <a:endParaRPr lang="en-US" dirty="0"/>
          </a:p>
        </p:txBody>
      </p:sp>
    </p:spTree>
    <p:extLst>
      <p:ext uri="{BB962C8B-B14F-4D97-AF65-F5344CB8AC3E}">
        <p14:creationId xmlns:p14="http://schemas.microsoft.com/office/powerpoint/2010/main" val="19289067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Thank you</a:t>
            </a:r>
            <a:endParaRPr lang="en-US" dirty="0"/>
          </a:p>
        </p:txBody>
      </p:sp>
    </p:spTree>
    <p:extLst>
      <p:ext uri="{BB962C8B-B14F-4D97-AF65-F5344CB8AC3E}">
        <p14:creationId xmlns:p14="http://schemas.microsoft.com/office/powerpoint/2010/main" val="19828391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Ultrasound for Knee</a:t>
            </a:r>
            <a:endParaRPr lang="en-US" dirty="0"/>
          </a:p>
        </p:txBody>
      </p:sp>
      <p:sp>
        <p:nvSpPr>
          <p:cNvPr id="3" name="Content Placeholder 2"/>
          <p:cNvSpPr>
            <a:spLocks noGrp="1"/>
          </p:cNvSpPr>
          <p:nvPr>
            <p:ph idx="1"/>
          </p:nvPr>
        </p:nvSpPr>
        <p:spPr/>
        <p:txBody>
          <a:bodyPr/>
          <a:lstStyle/>
          <a:p>
            <a:r>
              <a:rPr lang="en-US" dirty="0" smtClean="0"/>
              <a:t>Allows details inspection of soft tissue (tendon, ligaments, nerve)</a:t>
            </a:r>
          </a:p>
          <a:p>
            <a:r>
              <a:rPr lang="en-US" dirty="0" smtClean="0"/>
              <a:t>Allows dynamic evaluation</a:t>
            </a:r>
          </a:p>
          <a:p>
            <a:r>
              <a:rPr lang="en-US" dirty="0" smtClean="0"/>
              <a:t>No artifact form hardware</a:t>
            </a:r>
          </a:p>
          <a:p>
            <a:r>
              <a:rPr lang="en-US" dirty="0" smtClean="0"/>
              <a:t>Limitations of </a:t>
            </a:r>
            <a:r>
              <a:rPr lang="en-US" dirty="0" err="1" smtClean="0"/>
              <a:t>intraarticular</a:t>
            </a:r>
            <a:r>
              <a:rPr lang="en-US" dirty="0" smtClean="0"/>
              <a:t> structures</a:t>
            </a:r>
            <a:endParaRPr lang="en-US" dirty="0"/>
          </a:p>
        </p:txBody>
      </p:sp>
    </p:spTree>
    <p:extLst>
      <p:ext uri="{BB962C8B-B14F-4D97-AF65-F5344CB8AC3E}">
        <p14:creationId xmlns:p14="http://schemas.microsoft.com/office/powerpoint/2010/main" val="2469926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Ultrasound of the Lower Extremity</a:t>
            </a:r>
            <a:endParaRPr lang="en-US" dirty="0"/>
          </a:p>
        </p:txBody>
      </p:sp>
      <p:sp>
        <p:nvSpPr>
          <p:cNvPr id="3" name="Content Placeholder 2"/>
          <p:cNvSpPr>
            <a:spLocks noGrp="1"/>
          </p:cNvSpPr>
          <p:nvPr>
            <p:ph idx="1"/>
          </p:nvPr>
        </p:nvSpPr>
        <p:spPr/>
        <p:txBody>
          <a:bodyPr/>
          <a:lstStyle/>
          <a:p>
            <a:r>
              <a:rPr lang="en-US" dirty="0" smtClean="0"/>
              <a:t> </a:t>
            </a:r>
            <a:r>
              <a:rPr lang="en-US" dirty="0"/>
              <a:t>Focused or target exam </a:t>
            </a:r>
            <a:endParaRPr lang="en-US" dirty="0" smtClean="0"/>
          </a:p>
          <a:p>
            <a:r>
              <a:rPr lang="en-US" dirty="0" smtClean="0"/>
              <a:t> </a:t>
            </a:r>
            <a:r>
              <a:rPr lang="en-US" dirty="0"/>
              <a:t>Transducers: </a:t>
            </a:r>
            <a:r>
              <a:rPr lang="en-US" dirty="0" smtClean="0"/>
              <a:t>High Frequency probe preferred for knee</a:t>
            </a:r>
          </a:p>
          <a:p>
            <a:r>
              <a:rPr lang="en-US" dirty="0" smtClean="0"/>
              <a:t> </a:t>
            </a:r>
            <a:r>
              <a:rPr lang="en-US" dirty="0"/>
              <a:t>Assume a comfortable scanning </a:t>
            </a:r>
            <a:r>
              <a:rPr lang="en-US" dirty="0" smtClean="0"/>
              <a:t>position </a:t>
            </a:r>
            <a:r>
              <a:rPr lang="en-US" dirty="0"/>
              <a:t>and then move the joint to assess ligament and joint laxity </a:t>
            </a:r>
            <a:endParaRPr lang="en-US" dirty="0" smtClean="0"/>
          </a:p>
          <a:p>
            <a:r>
              <a:rPr lang="en-US" dirty="0" smtClean="0"/>
              <a:t> </a:t>
            </a:r>
            <a:r>
              <a:rPr lang="en-US" dirty="0"/>
              <a:t>Follow tendons from </a:t>
            </a:r>
            <a:r>
              <a:rPr lang="en-US" dirty="0" err="1"/>
              <a:t>myotendinous</a:t>
            </a:r>
            <a:r>
              <a:rPr lang="en-US" dirty="0"/>
              <a:t> </a:t>
            </a:r>
            <a:r>
              <a:rPr lang="en-US" dirty="0" smtClean="0"/>
              <a:t>junction </a:t>
            </a:r>
            <a:r>
              <a:rPr lang="en-US" dirty="0"/>
              <a:t>to bone </a:t>
            </a:r>
            <a:r>
              <a:rPr lang="en-US" dirty="0" smtClean="0"/>
              <a:t>insertion</a:t>
            </a:r>
          </a:p>
          <a:p>
            <a:r>
              <a:rPr lang="en-US" dirty="0" smtClean="0"/>
              <a:t> </a:t>
            </a:r>
            <a:r>
              <a:rPr lang="en-US" dirty="0"/>
              <a:t>Know your bone/osseous </a:t>
            </a:r>
            <a:r>
              <a:rPr lang="en-US" dirty="0" smtClean="0"/>
              <a:t>acoustic </a:t>
            </a:r>
            <a:r>
              <a:rPr lang="en-US" dirty="0"/>
              <a:t>landmarks </a:t>
            </a:r>
            <a:endParaRPr lang="en-US" dirty="0" smtClean="0"/>
          </a:p>
          <a:p>
            <a:r>
              <a:rPr lang="en-US" dirty="0" smtClean="0"/>
              <a:t>Preferred to image in long and short access</a:t>
            </a:r>
          </a:p>
          <a:p>
            <a:r>
              <a:rPr lang="en-US" dirty="0" smtClean="0"/>
              <a:t>Doppler </a:t>
            </a:r>
          </a:p>
          <a:p>
            <a:pPr marL="0" indent="0">
              <a:buNone/>
            </a:pPr>
            <a:endParaRPr lang="en-US" b="1" dirty="0"/>
          </a:p>
        </p:txBody>
      </p:sp>
    </p:spTree>
    <p:extLst>
      <p:ext uri="{BB962C8B-B14F-4D97-AF65-F5344CB8AC3E}">
        <p14:creationId xmlns:p14="http://schemas.microsoft.com/office/powerpoint/2010/main" val="24952807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Focused Exam of the Knee</a:t>
            </a:r>
            <a:endParaRPr lang="en-US" dirty="0"/>
          </a:p>
        </p:txBody>
      </p:sp>
      <p:sp>
        <p:nvSpPr>
          <p:cNvPr id="3" name="Content Placeholder 2"/>
          <p:cNvSpPr>
            <a:spLocks noGrp="1"/>
          </p:cNvSpPr>
          <p:nvPr>
            <p:ph idx="1"/>
          </p:nvPr>
        </p:nvSpPr>
        <p:spPr/>
        <p:txBody>
          <a:bodyPr/>
          <a:lstStyle/>
          <a:p>
            <a:r>
              <a:rPr lang="en-US" dirty="0" smtClean="0"/>
              <a:t>Four Quadrants</a:t>
            </a:r>
          </a:p>
          <a:p>
            <a:r>
              <a:rPr lang="en-US" dirty="0" smtClean="0"/>
              <a:t> </a:t>
            </a:r>
            <a:r>
              <a:rPr lang="en-US" dirty="0"/>
              <a:t>Anterior: Quadriceps tendon, Patella, Patellar tendon, Patellar </a:t>
            </a:r>
            <a:r>
              <a:rPr lang="en-US" dirty="0" smtClean="0"/>
              <a:t>retinaculum</a:t>
            </a:r>
            <a:r>
              <a:rPr lang="en-US" dirty="0"/>
              <a:t>, </a:t>
            </a:r>
            <a:r>
              <a:rPr lang="en-US" dirty="0" err="1"/>
              <a:t>Suprapatellar</a:t>
            </a:r>
            <a:r>
              <a:rPr lang="en-US" dirty="0"/>
              <a:t> recess, Pre-­‐patellar bursa </a:t>
            </a:r>
          </a:p>
          <a:p>
            <a:r>
              <a:rPr lang="en-US" dirty="0" smtClean="0"/>
              <a:t>Medial</a:t>
            </a:r>
            <a:r>
              <a:rPr lang="en-US" dirty="0"/>
              <a:t>: Medial collateral ligament, Medial meniscus, </a:t>
            </a:r>
            <a:r>
              <a:rPr lang="en-US" dirty="0" err="1"/>
              <a:t>PesAnserine</a:t>
            </a:r>
            <a:r>
              <a:rPr lang="en-US" dirty="0"/>
              <a:t> tendons and bursa </a:t>
            </a:r>
            <a:endParaRPr lang="en-US" dirty="0" smtClean="0"/>
          </a:p>
          <a:p>
            <a:r>
              <a:rPr lang="en-US" dirty="0" smtClean="0"/>
              <a:t> </a:t>
            </a:r>
            <a:r>
              <a:rPr lang="en-US" dirty="0"/>
              <a:t>Lateral: </a:t>
            </a:r>
            <a:r>
              <a:rPr lang="en-US" dirty="0" smtClean="0"/>
              <a:t>Iliotibial </a:t>
            </a:r>
            <a:r>
              <a:rPr lang="en-US" dirty="0"/>
              <a:t>tract, Lateral collateral ligament, Biceps </a:t>
            </a:r>
            <a:r>
              <a:rPr lang="en-US" dirty="0" err="1"/>
              <a:t>Femoris</a:t>
            </a:r>
            <a:r>
              <a:rPr lang="en-US" dirty="0"/>
              <a:t> tendon, Common peroneal nerve, Popliteus, Lateral Meniscus </a:t>
            </a:r>
            <a:endParaRPr lang="en-US" dirty="0" smtClean="0"/>
          </a:p>
          <a:p>
            <a:r>
              <a:rPr lang="en-US" dirty="0" smtClean="0"/>
              <a:t>Posterior</a:t>
            </a:r>
            <a:r>
              <a:rPr lang="en-US" dirty="0"/>
              <a:t>: Baker’s cyst, Neurovascular structures </a:t>
            </a:r>
          </a:p>
        </p:txBody>
      </p:sp>
    </p:spTree>
    <p:extLst>
      <p:ext uri="{BB962C8B-B14F-4D97-AF65-F5344CB8AC3E}">
        <p14:creationId xmlns:p14="http://schemas.microsoft.com/office/powerpoint/2010/main" val="450414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Anterior Knee Exam</a:t>
            </a:r>
            <a:endParaRPr lang="en-US" dirty="0"/>
          </a:p>
        </p:txBody>
      </p:sp>
      <p:sp>
        <p:nvSpPr>
          <p:cNvPr id="3" name="Content Placeholder 2"/>
          <p:cNvSpPr>
            <a:spLocks noGrp="1"/>
          </p:cNvSpPr>
          <p:nvPr>
            <p:ph idx="1"/>
          </p:nvPr>
        </p:nvSpPr>
        <p:spPr/>
        <p:txBody>
          <a:bodyPr/>
          <a:lstStyle/>
          <a:p>
            <a:r>
              <a:rPr lang="en-US" dirty="0" smtClean="0"/>
              <a:t>Patient </a:t>
            </a:r>
            <a:r>
              <a:rPr lang="en-US" dirty="0"/>
              <a:t>supine, knee flexed to thirty degrees, pillow under knee </a:t>
            </a:r>
            <a:endParaRPr lang="en-US" dirty="0" smtClean="0"/>
          </a:p>
          <a:p>
            <a:r>
              <a:rPr lang="en-US" dirty="0" smtClean="0"/>
              <a:t> </a:t>
            </a:r>
            <a:r>
              <a:rPr lang="en-US" dirty="0"/>
              <a:t>In this </a:t>
            </a:r>
            <a:r>
              <a:rPr lang="en-US" dirty="0" smtClean="0"/>
              <a:t>position</a:t>
            </a:r>
            <a:r>
              <a:rPr lang="en-US" dirty="0"/>
              <a:t>, the following structures can be assessed </a:t>
            </a:r>
            <a:endParaRPr lang="en-US" dirty="0" smtClean="0"/>
          </a:p>
          <a:p>
            <a:r>
              <a:rPr lang="en-US" dirty="0" smtClean="0"/>
              <a:t>a</a:t>
            </a:r>
            <a:r>
              <a:rPr lang="en-US" dirty="0"/>
              <a:t>. Quadriceps tendon </a:t>
            </a:r>
            <a:endParaRPr lang="en-US" dirty="0" smtClean="0"/>
          </a:p>
          <a:p>
            <a:r>
              <a:rPr lang="en-US" dirty="0" smtClean="0"/>
              <a:t>b</a:t>
            </a:r>
            <a:r>
              <a:rPr lang="en-US" dirty="0"/>
              <a:t>. </a:t>
            </a:r>
            <a:r>
              <a:rPr lang="en-US" dirty="0" err="1"/>
              <a:t>Suprapatellar</a:t>
            </a:r>
            <a:r>
              <a:rPr lang="en-US" dirty="0"/>
              <a:t> recess </a:t>
            </a:r>
            <a:endParaRPr lang="en-US" dirty="0" smtClean="0"/>
          </a:p>
          <a:p>
            <a:r>
              <a:rPr lang="en-US" dirty="0" smtClean="0"/>
              <a:t>c</a:t>
            </a:r>
            <a:r>
              <a:rPr lang="en-US" dirty="0"/>
              <a:t>. </a:t>
            </a:r>
            <a:r>
              <a:rPr lang="en-US" dirty="0" smtClean="0"/>
              <a:t>Pre‐patellar </a:t>
            </a:r>
            <a:r>
              <a:rPr lang="en-US" dirty="0"/>
              <a:t>bursa </a:t>
            </a:r>
            <a:endParaRPr lang="en-US" dirty="0" smtClean="0"/>
          </a:p>
          <a:p>
            <a:r>
              <a:rPr lang="en-US" dirty="0" smtClean="0"/>
              <a:t>d</a:t>
            </a:r>
            <a:r>
              <a:rPr lang="en-US" dirty="0"/>
              <a:t>. Patellar </a:t>
            </a:r>
            <a:r>
              <a:rPr lang="en-US" dirty="0" smtClean="0"/>
              <a:t>retinaculum</a:t>
            </a:r>
          </a:p>
          <a:p>
            <a:r>
              <a:rPr lang="en-US" dirty="0" smtClean="0"/>
              <a:t>e</a:t>
            </a:r>
            <a:r>
              <a:rPr lang="en-US" dirty="0"/>
              <a:t>. Patella </a:t>
            </a:r>
            <a:endParaRPr lang="en-US" dirty="0" smtClean="0"/>
          </a:p>
          <a:p>
            <a:r>
              <a:rPr lang="en-US" dirty="0" smtClean="0"/>
              <a:t>f</a:t>
            </a:r>
            <a:r>
              <a:rPr lang="en-US" dirty="0"/>
              <a:t>. Patellar tendon</a:t>
            </a:r>
          </a:p>
        </p:txBody>
      </p:sp>
      <p:pic>
        <p:nvPicPr>
          <p:cNvPr id="4" name="Picture 3"/>
          <p:cNvPicPr>
            <a:picLocks noChangeAspect="1"/>
          </p:cNvPicPr>
          <p:nvPr/>
        </p:nvPicPr>
        <p:blipFill>
          <a:blip r:embed="rId2"/>
          <a:stretch>
            <a:fillRect/>
          </a:stretch>
        </p:blipFill>
        <p:spPr>
          <a:xfrm>
            <a:off x="7657963" y="2755773"/>
            <a:ext cx="2466975" cy="3228975"/>
          </a:xfrm>
          <a:prstGeom prst="rect">
            <a:avLst/>
          </a:prstGeom>
        </p:spPr>
      </p:pic>
    </p:spTree>
    <p:extLst>
      <p:ext uri="{BB962C8B-B14F-4D97-AF65-F5344CB8AC3E}">
        <p14:creationId xmlns:p14="http://schemas.microsoft.com/office/powerpoint/2010/main" val="3975828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Anterior Knee:</a:t>
            </a:r>
            <a:br>
              <a:rPr lang="en-US" dirty="0" smtClean="0"/>
            </a:br>
            <a:endParaRPr lang="en-US" dirty="0"/>
          </a:p>
        </p:txBody>
      </p:sp>
      <p:pic>
        <p:nvPicPr>
          <p:cNvPr id="4" name="Content Placeholder 3"/>
          <p:cNvPicPr>
            <a:picLocks noGrp="1" noChangeAspect="1"/>
          </p:cNvPicPr>
          <p:nvPr>
            <p:ph sz="half" idx="1"/>
          </p:nvPr>
        </p:nvPicPr>
        <p:blipFill>
          <a:blip r:embed="rId2"/>
          <a:stretch>
            <a:fillRect/>
          </a:stretch>
        </p:blipFill>
        <p:spPr>
          <a:xfrm>
            <a:off x="3771740" y="868679"/>
            <a:ext cx="5161021" cy="1517469"/>
          </a:xfrm>
          <a:prstGeom prst="rect">
            <a:avLst/>
          </a:prstGeom>
        </p:spPr>
      </p:pic>
      <p:sp>
        <p:nvSpPr>
          <p:cNvPr id="5" name="Content Placeholder 4"/>
          <p:cNvSpPr>
            <a:spLocks noGrp="1"/>
          </p:cNvSpPr>
          <p:nvPr>
            <p:ph sz="half" idx="2"/>
          </p:nvPr>
        </p:nvSpPr>
        <p:spPr/>
        <p:txBody>
          <a:bodyPr/>
          <a:lstStyle/>
          <a:p>
            <a:r>
              <a:rPr lang="en-US" dirty="0" smtClean="0"/>
              <a:t>Can </a:t>
            </a:r>
            <a:r>
              <a:rPr lang="en-US" dirty="0" err="1" smtClean="0"/>
              <a:t>eval</a:t>
            </a:r>
            <a:r>
              <a:rPr lang="en-US" dirty="0" smtClean="0"/>
              <a:t> extensor mechanism. </a:t>
            </a:r>
            <a:endParaRPr lang="en-US" dirty="0"/>
          </a:p>
          <a:p>
            <a:r>
              <a:rPr lang="en-US" dirty="0" smtClean="0"/>
              <a:t>Keep probe over bony landmarks</a:t>
            </a:r>
          </a:p>
          <a:p>
            <a:r>
              <a:rPr lang="en-US" dirty="0" smtClean="0"/>
              <a:t>Look in short and long access. </a:t>
            </a:r>
            <a:endParaRPr lang="en-US" dirty="0"/>
          </a:p>
        </p:txBody>
      </p:sp>
      <p:sp>
        <p:nvSpPr>
          <p:cNvPr id="6" name="TextBox 5"/>
          <p:cNvSpPr txBox="1"/>
          <p:nvPr/>
        </p:nvSpPr>
        <p:spPr>
          <a:xfrm>
            <a:off x="4397829" y="5989320"/>
            <a:ext cx="6204519" cy="369332"/>
          </a:xfrm>
          <a:prstGeom prst="rect">
            <a:avLst/>
          </a:prstGeom>
          <a:noFill/>
        </p:spPr>
        <p:txBody>
          <a:bodyPr wrap="none" rtlCol="0">
            <a:spAutoFit/>
          </a:bodyPr>
          <a:lstStyle/>
          <a:p>
            <a:r>
              <a:rPr lang="en-US" dirty="0" smtClean="0"/>
              <a:t>ESSR Musculoskeletal Ultrasound Technical Guidelines for Knee</a:t>
            </a:r>
            <a:endParaRPr lang="en-US" dirty="0"/>
          </a:p>
        </p:txBody>
      </p:sp>
    </p:spTree>
    <p:extLst>
      <p:ext uri="{BB962C8B-B14F-4D97-AF65-F5344CB8AC3E}">
        <p14:creationId xmlns:p14="http://schemas.microsoft.com/office/powerpoint/2010/main" val="2554993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6EB24745B8AC44AB83117BAF8E340F" ma:contentTypeVersion="7" ma:contentTypeDescription="Create a new document." ma:contentTypeScope="" ma:versionID="3bad9d73f800769aee985599f8a7db17">
  <xsd:schema xmlns:xsd="http://www.w3.org/2001/XMLSchema" xmlns:xs="http://www.w3.org/2001/XMLSchema" xmlns:p="http://schemas.microsoft.com/office/2006/metadata/properties" xmlns:ns3="b12074b4-b6ff-4a0d-a206-f6761a7bfe05" xmlns:ns4="85d5c889-f28a-4d96-ab71-5488ddfcf5c2" targetNamespace="http://schemas.microsoft.com/office/2006/metadata/properties" ma:root="true" ma:fieldsID="ce4d15a2c8ce51e0138b7531c9a511cd" ns3:_="" ns4:_="">
    <xsd:import namespace="b12074b4-b6ff-4a0d-a206-f6761a7bfe05"/>
    <xsd:import namespace="85d5c889-f28a-4d96-ab71-5488ddfcf5c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2074b4-b6ff-4a0d-a206-f6761a7bfe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5d5c889-f28a-4d96-ab71-5488ddfcf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9C4CE98-A754-45DA-ACFB-709FD411FA93}">
  <ds:schemaRefs>
    <ds:schemaRef ds:uri="http://schemas.microsoft.com/sharepoint/v3/contenttype/forms"/>
  </ds:schemaRefs>
</ds:datastoreItem>
</file>

<file path=customXml/itemProps2.xml><?xml version="1.0" encoding="utf-8"?>
<ds:datastoreItem xmlns:ds="http://schemas.openxmlformats.org/officeDocument/2006/customXml" ds:itemID="{9E64188D-9C56-4E64-9F75-0A4707BFA9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2074b4-b6ff-4a0d-a206-f6761a7bfe05"/>
    <ds:schemaRef ds:uri="85d5c889-f28a-4d96-ab71-5488ddfcf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06FB62-E0A9-4288-A134-425D6D1E16F8}">
  <ds:schemaRefs>
    <ds:schemaRef ds:uri="http://schemas.microsoft.com/office/infopath/2007/PartnerControls"/>
    <ds:schemaRef ds:uri="http://www.w3.org/XML/1998/namespace"/>
    <ds:schemaRef ds:uri="http://purl.org/dc/dcmitype/"/>
    <ds:schemaRef ds:uri="http://purl.org/dc/terms/"/>
    <ds:schemaRef ds:uri="b12074b4-b6ff-4a0d-a206-f6761a7bfe05"/>
    <ds:schemaRef ds:uri="http://schemas.microsoft.com/office/2006/documentManagement/types"/>
    <ds:schemaRef ds:uri="85d5c889-f28a-4d96-ab71-5488ddfcf5c2"/>
    <ds:schemaRef ds:uri="http://purl.org/dc/elements/1.1/"/>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1361</TotalTime>
  <Words>3557</Words>
  <Application>Microsoft Office PowerPoint</Application>
  <PresentationFormat>Widescreen</PresentationFormat>
  <Paragraphs>268</Paragraphs>
  <Slides>42</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Calibri</vt:lpstr>
      <vt:lpstr>Corbel</vt:lpstr>
      <vt:lpstr>Wingdings 2</vt:lpstr>
      <vt:lpstr>Frame</vt:lpstr>
      <vt:lpstr>Ultrasound and Interventional Treatment for Knee Pain</vt:lpstr>
      <vt:lpstr>Disclosures</vt:lpstr>
      <vt:lpstr>Outline</vt:lpstr>
      <vt:lpstr>Ultrasound Basics</vt:lpstr>
      <vt:lpstr>Benefits of Ultrasound for Knee</vt:lpstr>
      <vt:lpstr>Ultrasound of the Lower Extremity</vt:lpstr>
      <vt:lpstr>Focused Exam of the Knee</vt:lpstr>
      <vt:lpstr>Anterior Knee Exam</vt:lpstr>
      <vt:lpstr>Anterior Knee: </vt:lpstr>
      <vt:lpstr>Anterior Knee: Quadriceps Tendon</vt:lpstr>
      <vt:lpstr>Anterior Knee: Patella, Patella Tendon</vt:lpstr>
      <vt:lpstr>Signs of tendinosis</vt:lpstr>
      <vt:lpstr>Medial Knee</vt:lpstr>
      <vt:lpstr>Medial Knee: Medial Collateral Ligament</vt:lpstr>
      <vt:lpstr>Lateral Knee</vt:lpstr>
      <vt:lpstr>IT band</vt:lpstr>
      <vt:lpstr>Lateral Collateral Ligament</vt:lpstr>
      <vt:lpstr>Posterior Knee</vt:lpstr>
      <vt:lpstr>Baker’s Cyst</vt:lpstr>
      <vt:lpstr>Peroneal Nerve</vt:lpstr>
      <vt:lpstr>Peroneal Nerve</vt:lpstr>
      <vt:lpstr>Knee anatomy </vt:lpstr>
      <vt:lpstr>Knee Osteoarthritis</vt:lpstr>
      <vt:lpstr>AAPMR endorsed guidelines for knee OA   </vt:lpstr>
      <vt:lpstr>2013 AAOS Treatment of Osteoarthritis of Knee</vt:lpstr>
      <vt:lpstr>2013 AAOS Treatment of Osteoarthritis of Knee</vt:lpstr>
      <vt:lpstr>2013 AAOS Treatment of Osteoarthritis of Knee</vt:lpstr>
      <vt:lpstr>2019 ACR Guidelines for management of OA </vt:lpstr>
      <vt:lpstr>2019 ACR Guidelines for Management of OA</vt:lpstr>
      <vt:lpstr>Current Treatments for knee OA</vt:lpstr>
      <vt:lpstr>What is Radiofrequency Ablation</vt:lpstr>
      <vt:lpstr>First Genicular Nerve RFA Study 2011</vt:lpstr>
      <vt:lpstr>Targets for genicular nerve RFA</vt:lpstr>
      <vt:lpstr>Protocol for Patient Selection</vt:lpstr>
      <vt:lpstr>Jamison and  Cohen 2018</vt:lpstr>
      <vt:lpstr>PowerPoint Presentation</vt:lpstr>
      <vt:lpstr>PowerPoint Presentation</vt:lpstr>
      <vt:lpstr>PowerPoint Presentation</vt:lpstr>
      <vt:lpstr>references</vt:lpstr>
      <vt:lpstr>references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Genicular Nerve Radiofrequency Ablation</dc:title>
  <dc:creator>Jeremy Tunis</dc:creator>
  <cp:lastModifiedBy>Bianca Tribuzio, do</cp:lastModifiedBy>
  <cp:revision>50</cp:revision>
  <dcterms:created xsi:type="dcterms:W3CDTF">2020-06-25T00:30:53Z</dcterms:created>
  <dcterms:modified xsi:type="dcterms:W3CDTF">2021-07-22T00:36:50Z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0x0101005F6EB24745B8AC44AB83117BAF8E340F</vt:lpwstr>
  </property>
</Properties>
</file>